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handoutMasterIdLst>
    <p:handoutMasterId r:id="rId19"/>
  </p:handoutMasterIdLst>
  <p:sldIdLst>
    <p:sldId id="274" r:id="rId2"/>
    <p:sldId id="310" r:id="rId3"/>
    <p:sldId id="291" r:id="rId4"/>
    <p:sldId id="293" r:id="rId5"/>
    <p:sldId id="294" r:id="rId6"/>
    <p:sldId id="298" r:id="rId7"/>
    <p:sldId id="299" r:id="rId8"/>
    <p:sldId id="300" r:id="rId9"/>
    <p:sldId id="301" r:id="rId10"/>
    <p:sldId id="303" r:id="rId11"/>
    <p:sldId id="302" r:id="rId12"/>
    <p:sldId id="304" r:id="rId13"/>
    <p:sldId id="305" r:id="rId14"/>
    <p:sldId id="306" r:id="rId15"/>
    <p:sldId id="307" r:id="rId16"/>
    <p:sldId id="308" r:id="rId17"/>
    <p:sldId id="309" r:id="rId18"/>
  </p:sldIdLst>
  <p:sldSz cx="9144000" cy="6858000" type="screen4x3"/>
  <p:notesSz cx="6854825" cy="97488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000000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67" autoAdjust="0"/>
    <p:restoredTop sz="87993" autoAdjust="0"/>
  </p:normalViewPr>
  <p:slideViewPr>
    <p:cSldViewPr snapToGrid="0">
      <p:cViewPr varScale="1">
        <p:scale>
          <a:sx n="57" d="100"/>
          <a:sy n="57" d="100"/>
        </p:scale>
        <p:origin x="-127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323BB4-2C05-48CB-8A9F-E5A265611F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59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3C5D88-1306-4B4C-A0F0-84494C3116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2941-B089-4003-8006-475C964E2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651-DA9C-4613-8DAC-CCE110006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3A5C-75C3-4910-940B-6B9702334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67C78A-69D8-4315-A252-F59E90B1D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E671-E9C3-4270-B0FD-8CBD7BC75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08D-7F50-4DD3-B496-866C1AFAB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A858-F90C-4EB4-9B70-61020402F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9ED6-7699-4BD5-85E9-9E44F620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4BCC4-9F1D-4A1A-9826-3566AEC01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0B9841-6A49-48F8-A04A-09EE8C9D6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67BC33-0D74-4AF7-B545-9386D977D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WordArt 4"/>
          <p:cNvSpPr>
            <a:spLocks noChangeArrowheads="1" noChangeShapeType="1" noTextEdit="1"/>
          </p:cNvSpPr>
          <p:nvPr/>
        </p:nvSpPr>
        <p:spPr bwMode="auto">
          <a:xfrm>
            <a:off x="635620" y="2018371"/>
            <a:ext cx="8017262" cy="2958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Деление десятичных дробей</a:t>
            </a:r>
          </a:p>
          <a:p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на натуральные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числа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7592" y="710332"/>
            <a:ext cx="3591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Тема урока:</a:t>
            </a:r>
            <a:endParaRPr lang="ru-RU" sz="4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66" y="0"/>
            <a:ext cx="8541834" cy="82519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Задание 2</a:t>
            </a:r>
            <a:r>
              <a:rPr lang="ru-RU" dirty="0" smtClean="0">
                <a:solidFill>
                  <a:srgbClr val="0000FF"/>
                </a:solidFill>
              </a:rPr>
              <a:t>: проверка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385" y="1137424"/>
            <a:ext cx="8363415" cy="5542156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рыбы </a:t>
            </a:r>
          </a:p>
          <a:p>
            <a:endParaRPr lang="ru-RU" sz="3600" dirty="0" smtClean="0"/>
          </a:p>
          <a:p>
            <a:r>
              <a:rPr lang="ru-RU" sz="3600" dirty="0" smtClean="0"/>
              <a:t>птицы </a:t>
            </a:r>
          </a:p>
          <a:p>
            <a:endParaRPr lang="ru-RU" sz="3600" dirty="0" smtClean="0"/>
          </a:p>
          <a:p>
            <a:r>
              <a:rPr lang="ru-RU" sz="3600" dirty="0" smtClean="0"/>
              <a:t>насекомые </a:t>
            </a:r>
          </a:p>
          <a:p>
            <a:endParaRPr lang="ru-RU" sz="3600" dirty="0" smtClean="0"/>
          </a:p>
          <a:p>
            <a:r>
              <a:rPr lang="ru-RU" sz="3600" dirty="0" smtClean="0"/>
              <a:t>животные</a:t>
            </a:r>
          </a:p>
          <a:p>
            <a:endParaRPr lang="ru-RU" sz="3600" dirty="0" smtClean="0"/>
          </a:p>
          <a:p>
            <a:r>
              <a:rPr lang="ru-RU" sz="3600" dirty="0" smtClean="0"/>
              <a:t>растения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1082" y="5780418"/>
            <a:ext cx="167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БАРАНЕЦ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http://ozonit.ru/gif/foto_baranec/baranec_13.jpg"/>
          <p:cNvPicPr/>
          <p:nvPr/>
        </p:nvPicPr>
        <p:blipFill>
          <a:blip r:embed="rId2" cstate="print"/>
          <a:srcRect b="13236"/>
          <a:stretch>
            <a:fillRect/>
          </a:stretch>
        </p:blipFill>
        <p:spPr bwMode="auto">
          <a:xfrm>
            <a:off x="6891454" y="4828478"/>
            <a:ext cx="2252546" cy="202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14204" y="2163707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ЗМЕЕЯД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36700" t="19697" r="1362"/>
          <a:stretch>
            <a:fillRect/>
          </a:stretch>
        </p:blipFill>
        <p:spPr bwMode="auto">
          <a:xfrm>
            <a:off x="5040353" y="1360450"/>
            <a:ext cx="1684066" cy="1830368"/>
          </a:xfrm>
          <a:prstGeom prst="rect">
            <a:avLst/>
          </a:prstGeom>
          <a:noFill/>
          <a:ln w="9525">
            <a:round/>
            <a:headEnd/>
            <a:tailEnd/>
          </a:ln>
        </p:spPr>
      </p:pic>
      <p:pic>
        <p:nvPicPr>
          <p:cNvPr id="9" name="Рисунок 8" descr="https://cdn.fishki.net/upload/post/2016/05/11/1947375/parusnik-apollon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4547" y="2564781"/>
            <a:ext cx="2174487" cy="1958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66243" y="3330868"/>
            <a:ext cx="2096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ПАРУСНИКИ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 l="36305" t="17582"/>
          <a:stretch>
            <a:fillRect/>
          </a:stretch>
        </p:blipFill>
        <p:spPr bwMode="auto">
          <a:xfrm>
            <a:off x="5029200" y="3947532"/>
            <a:ext cx="1739590" cy="1806497"/>
          </a:xfrm>
          <a:prstGeom prst="rect">
            <a:avLst/>
          </a:prstGeom>
          <a:noFill/>
          <a:ln w="9525">
            <a:round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39141" y="4408819"/>
            <a:ext cx="1970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ВЫХУХОЛЬ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4" name="Рисунок 13" descr="http://meinfish.ru/images/sterla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6819" y="0"/>
            <a:ext cx="4117181" cy="123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588653" y="1048583"/>
            <a:ext cx="185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СТЕРЛЯДЬ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78" y="274638"/>
            <a:ext cx="8430322" cy="5840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Задание 3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03249"/>
            <a:ext cx="8686800" cy="5664819"/>
          </a:xfrm>
        </p:spPr>
        <p:txBody>
          <a:bodyPr/>
          <a:lstStyle/>
          <a:p>
            <a:pPr marL="273050" indent="-4763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Представьте обыкновенные дроби в виде десятичных. </a:t>
            </a:r>
          </a:p>
          <a:p>
            <a:pPr marL="273050" indent="-4763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 Выполните сложение полученных десятичных дробей. Определите 2 натуральных числа, между которыми находится полученная сумма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0293" y="4817327"/>
          <a:ext cx="8753707" cy="1415758"/>
        </p:xfrm>
        <a:graphic>
          <a:graphicData uri="http://schemas.openxmlformats.org/drawingml/2006/table">
            <a:tbl>
              <a:tblPr/>
              <a:tblGrid>
                <a:gridCol w="1750157"/>
                <a:gridCol w="1751131"/>
                <a:gridCol w="1751131"/>
                <a:gridCol w="1750157"/>
                <a:gridCol w="1751131"/>
              </a:tblGrid>
              <a:tr h="427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Times New Roman"/>
                          <a:cs typeface="Times New Roman"/>
                        </a:rPr>
                        <a:t>2 и 3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Times New Roman"/>
                          <a:cs typeface="Times New Roman"/>
                        </a:rPr>
                        <a:t>3 и 4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Times New Roman"/>
                          <a:cs typeface="Times New Roman"/>
                        </a:rPr>
                        <a:t>4 и 5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Times New Roman"/>
                          <a:cs typeface="Times New Roman"/>
                        </a:rPr>
                        <a:t>5 и 6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Times New Roman"/>
                          <a:cs typeface="Times New Roman"/>
                        </a:rPr>
                        <a:t>6 и 7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605676" y="3117541"/>
          <a:ext cx="1926433" cy="1421005"/>
        </p:xfrm>
        <a:graphic>
          <a:graphicData uri="http://schemas.openxmlformats.org/presentationml/2006/ole">
            <p:oleObj spid="_x0000_s46084" name="Формула" r:id="rId3" imgW="533169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78" y="274638"/>
            <a:ext cx="8430322" cy="5840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Задание 3</a:t>
            </a:r>
            <a:r>
              <a:rPr lang="ru-RU" dirty="0" smtClean="0">
                <a:solidFill>
                  <a:srgbClr val="0000FF"/>
                </a:solidFill>
              </a:rPr>
              <a:t>. проверка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0293" y="4817327"/>
          <a:ext cx="8586440" cy="1415758"/>
        </p:xfrm>
        <a:graphic>
          <a:graphicData uri="http://schemas.openxmlformats.org/drawingml/2006/table">
            <a:tbl>
              <a:tblPr/>
              <a:tblGrid>
                <a:gridCol w="1716715"/>
                <a:gridCol w="1717670"/>
                <a:gridCol w="1717670"/>
                <a:gridCol w="1716715"/>
                <a:gridCol w="1717670"/>
              </a:tblGrid>
              <a:tr h="427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mbria"/>
                          <a:ea typeface="Times New Roman"/>
                          <a:cs typeface="Times New Roman"/>
                        </a:rPr>
                        <a:t>2  </a:t>
                      </a:r>
                      <a:r>
                        <a:rPr lang="ru-RU" sz="3200" b="1" dirty="0">
                          <a:latin typeface="Cambria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3200" b="1" dirty="0" smtClean="0">
                          <a:latin typeface="Cambria"/>
                          <a:ea typeface="Times New Roman"/>
                          <a:cs typeface="Times New Roman"/>
                        </a:rPr>
                        <a:t> 3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3200" b="1" dirty="0" smtClean="0">
                          <a:latin typeface="Cambria"/>
                          <a:ea typeface="Times New Roman"/>
                          <a:cs typeface="Times New Roman"/>
                        </a:rPr>
                        <a:t> и  5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3200" b="1" dirty="0" smtClean="0">
                          <a:latin typeface="Cambria"/>
                          <a:ea typeface="Times New Roman"/>
                          <a:cs typeface="Times New Roman"/>
                        </a:rPr>
                        <a:t> и  6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3200" b="1" dirty="0" smtClean="0">
                          <a:latin typeface="Cambria"/>
                          <a:ea typeface="Times New Roman"/>
                          <a:cs typeface="Times New Roman"/>
                        </a:rPr>
                        <a:t> и  7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639597" y="697688"/>
          <a:ext cx="1879600" cy="1420812"/>
        </p:xfrm>
        <a:graphic>
          <a:graphicData uri="http://schemas.openxmlformats.org/presentationml/2006/ole">
            <p:oleObj spid="_x0000_s56328" name="Формула" r:id="rId3" imgW="520474" imgH="393529" progId="Equation.3">
              <p:embed/>
            </p:oleObj>
          </a:graphicData>
        </a:graphic>
      </p:graphicFrame>
      <p:graphicFrame>
        <p:nvGraphicFramePr>
          <p:cNvPr id="56323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496336" y="2260443"/>
          <a:ext cx="2123882" cy="1290914"/>
        </p:xfrm>
        <a:graphic>
          <a:graphicData uri="http://schemas.openxmlformats.org/presentationml/2006/ole">
            <p:oleObj spid="_x0000_s56329" name="Формула" r:id="rId4" imgW="647419" imgH="393529" progId="Equation.3">
              <p:embed/>
            </p:oleObj>
          </a:graphicData>
        </a:graphic>
      </p:graphicFrame>
      <p:graphicFrame>
        <p:nvGraphicFramePr>
          <p:cNvPr id="56324" name="Object 2"/>
          <p:cNvGraphicFramePr>
            <a:graphicFrameLocks noChangeAspect="1"/>
          </p:cNvGraphicFramePr>
          <p:nvPr/>
        </p:nvGraphicFramePr>
        <p:xfrm>
          <a:off x="2028942" y="3649392"/>
          <a:ext cx="5240337" cy="855663"/>
        </p:xfrm>
        <a:graphic>
          <a:graphicData uri="http://schemas.openxmlformats.org/presentationml/2006/ole">
            <p:oleObj spid="_x0000_s56330" name="Формула" r:id="rId5" imgW="1244600" imgH="203200" progId="Equation.3">
              <p:embed/>
            </p:oleObj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330606" y="4939991"/>
            <a:ext cx="1449658" cy="49808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   и   4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66" y="0"/>
            <a:ext cx="8541834" cy="82519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Задание 3</a:t>
            </a:r>
            <a:r>
              <a:rPr lang="ru-RU" dirty="0" smtClean="0">
                <a:solidFill>
                  <a:srgbClr val="0000FF"/>
                </a:solidFill>
              </a:rPr>
              <a:t>: проверка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385" y="1137424"/>
            <a:ext cx="8363415" cy="5542156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рыбы </a:t>
            </a:r>
          </a:p>
          <a:p>
            <a:endParaRPr lang="ru-RU" sz="3600" dirty="0" smtClean="0"/>
          </a:p>
          <a:p>
            <a:r>
              <a:rPr lang="ru-RU" sz="3600" dirty="0" smtClean="0"/>
              <a:t>птицы </a:t>
            </a:r>
          </a:p>
          <a:p>
            <a:endParaRPr lang="ru-RU" sz="3600" dirty="0" smtClean="0"/>
          </a:p>
          <a:p>
            <a:r>
              <a:rPr lang="ru-RU" sz="3600" dirty="0" smtClean="0"/>
              <a:t>насекомые </a:t>
            </a:r>
          </a:p>
          <a:p>
            <a:endParaRPr lang="ru-RU" sz="3600" dirty="0" smtClean="0"/>
          </a:p>
          <a:p>
            <a:r>
              <a:rPr lang="ru-RU" sz="3600" dirty="0" smtClean="0"/>
              <a:t>животные</a:t>
            </a:r>
          </a:p>
          <a:p>
            <a:endParaRPr lang="ru-RU" sz="3600" dirty="0" smtClean="0"/>
          </a:p>
          <a:p>
            <a:r>
              <a:rPr lang="ru-RU" sz="3600" dirty="0" smtClean="0"/>
              <a:t>растения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6389" y="6215316"/>
            <a:ext cx="3379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ФИАЛКА ДУШИСТАЯ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4975" y="2018741"/>
            <a:ext cx="248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ЧЕРНЫЙ АИСТ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3560" y="3107844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ШМЕЛЬ КАМЕННЫЙ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68624" y="4196946"/>
            <a:ext cx="982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ЗУБР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72810" y="814408"/>
            <a:ext cx="4349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ПОДУСТ ОБЫКНОВЕННЫЙ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7" name="Рисунок 16" descr="http://hitagro.ru/wp-content/uploads/2012/12/709297070279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616" y="5164717"/>
            <a:ext cx="2163336" cy="1693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Elena\Pictures\1a591bdd40e5e8c4f72e31f8e62dbe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66" r="8635" b="10858"/>
          <a:stretch>
            <a:fillRect/>
          </a:stretch>
        </p:blipFill>
        <p:spPr bwMode="auto">
          <a:xfrm>
            <a:off x="3791415" y="3936380"/>
            <a:ext cx="1851102" cy="216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C:\Users\User\Desktop\ПЗ Красная книга\черный аист.jpg"/>
          <p:cNvPicPr/>
          <p:nvPr/>
        </p:nvPicPr>
        <p:blipFill>
          <a:blip r:embed="rId4" cstate="print"/>
          <a:srcRect l="3834" t="22252" r="18719" b="4712"/>
          <a:stretch>
            <a:fillRect/>
          </a:stretch>
        </p:blipFill>
        <p:spPr bwMode="auto">
          <a:xfrm>
            <a:off x="4471638" y="1304691"/>
            <a:ext cx="2029523" cy="185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User\Desktop\ПЗ Красная книга\шмель каменный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1829" y="3088887"/>
            <a:ext cx="2044971" cy="178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Users\Ирина\Desktop\bNi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6126" y="211873"/>
            <a:ext cx="2319454" cy="179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6479" y="1628078"/>
            <a:ext cx="8686800" cy="26075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Задача: </a:t>
            </a:r>
            <a:r>
              <a:rPr lang="ru-RU" sz="3200" dirty="0" smtClean="0"/>
              <a:t>скорость лодки при движении по течению реки равна 17,5 км/ч, а скорость течения - 1,5 км/ч. За какое время пройдет лодка, двигаясь по озеру, расстояние равное  56 км.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7269" y="245329"/>
            <a:ext cx="8552985" cy="19849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Задание 4.</a:t>
            </a:r>
            <a:r>
              <a:rPr lang="ru-RU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Решите задачу, соотнесите ответ с загадкой, отгадайте загадку.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u="sng" dirty="0" smtClean="0">
                <a:solidFill>
                  <a:schemeClr val="tx1"/>
                </a:solidFill>
              </a:rPr>
              <a:t>Приклейте загадку и фото на плакат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19669" y="4081346"/>
            <a:ext cx="8686800" cy="2609385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AutoNum type="arabicParenR"/>
              <a:tabLst/>
              <a:defRPr/>
            </a:pPr>
            <a:r>
              <a:rPr lang="ru-RU" sz="2600" b="1" dirty="0" smtClean="0">
                <a:latin typeface="+mn-lt"/>
              </a:rPr>
              <a:t>17,5</a:t>
            </a:r>
            <a:r>
              <a:rPr lang="ru-RU" sz="2600" b="1" dirty="0" smtClean="0">
                <a:latin typeface="+mn-lt"/>
                <a:sym typeface="Symbol"/>
              </a:rPr>
              <a:t></a:t>
            </a:r>
            <a:r>
              <a:rPr lang="ru-RU" sz="2600" b="1" dirty="0" smtClean="0">
                <a:latin typeface="+mn-lt"/>
              </a:rPr>
              <a:t>1,5 =16 (км/ч) – </a:t>
            </a:r>
            <a:r>
              <a:rPr lang="en-US" sz="4400" b="1" dirty="0" smtClean="0">
                <a:latin typeface="+mn-lt"/>
              </a:rPr>
              <a:t>v</a:t>
            </a:r>
            <a:r>
              <a:rPr lang="ru-RU" sz="2600" b="1" dirty="0" smtClean="0">
                <a:latin typeface="+mn-lt"/>
              </a:rPr>
              <a:t>собств.</a:t>
            </a:r>
          </a:p>
          <a:p>
            <a:pPr marL="514350" lvl="0" indent="-514350" algn="l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AutoNum type="arabicParenR"/>
              <a:defRPr/>
            </a:pPr>
            <a:r>
              <a:rPr lang="ru-RU" sz="2600" b="1" dirty="0" smtClean="0">
                <a:latin typeface="+mn-lt"/>
              </a:rPr>
              <a:t> 56 : 16 = 3,5 (ч)-  </a:t>
            </a:r>
            <a:r>
              <a:rPr lang="en-US" sz="3600" b="1" dirty="0" smtClean="0">
                <a:latin typeface="+mn-lt"/>
              </a:rPr>
              <a:t>t </a:t>
            </a:r>
            <a:r>
              <a:rPr lang="ru-RU" sz="3600" b="1" smtClean="0">
                <a:latin typeface="+mn-lt"/>
              </a:rPr>
              <a:t> </a:t>
            </a:r>
            <a:r>
              <a:rPr lang="ru-RU" sz="2600" b="1" smtClean="0">
                <a:latin typeface="+mn-lt"/>
              </a:rPr>
              <a:t>по озеру</a:t>
            </a:r>
            <a:endParaRPr lang="ru-RU" sz="2600" b="1" dirty="0" smtClean="0">
              <a:latin typeface="+mn-l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AutoNum type="arabicParenR"/>
              <a:tabLst/>
              <a:defRPr/>
            </a:pPr>
            <a:endParaRPr lang="ru-RU" sz="2600" b="1" dirty="0" smtClean="0">
              <a:latin typeface="+mn-l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3,5 ч.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66" y="0"/>
            <a:ext cx="8541834" cy="11931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Задание </a:t>
            </a:r>
            <a:r>
              <a:rPr lang="ru-RU" sz="3200" dirty="0" smtClean="0">
                <a:solidFill>
                  <a:srgbClr val="FF0000"/>
                </a:solidFill>
              </a:rPr>
              <a:t>4: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проверка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385" y="1137424"/>
            <a:ext cx="8363415" cy="5542156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рыбы </a:t>
            </a:r>
          </a:p>
          <a:p>
            <a:endParaRPr lang="ru-RU" sz="3600" dirty="0" smtClean="0"/>
          </a:p>
          <a:p>
            <a:r>
              <a:rPr lang="ru-RU" sz="3600" dirty="0" smtClean="0"/>
              <a:t>птицы </a:t>
            </a:r>
          </a:p>
          <a:p>
            <a:endParaRPr lang="ru-RU" sz="3600" dirty="0" smtClean="0"/>
          </a:p>
          <a:p>
            <a:r>
              <a:rPr lang="ru-RU" sz="3600" dirty="0" smtClean="0"/>
              <a:t>насекомые </a:t>
            </a:r>
          </a:p>
          <a:p>
            <a:endParaRPr lang="ru-RU" sz="3600" dirty="0" smtClean="0"/>
          </a:p>
          <a:p>
            <a:r>
              <a:rPr lang="ru-RU" sz="3600" dirty="0" smtClean="0"/>
              <a:t>животные</a:t>
            </a:r>
          </a:p>
          <a:p>
            <a:endParaRPr lang="ru-RU" sz="3600" dirty="0" smtClean="0"/>
          </a:p>
          <a:p>
            <a:r>
              <a:rPr lang="ru-RU" sz="3600" dirty="0" smtClean="0"/>
              <a:t>растения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47764" y="6159560"/>
            <a:ext cx="3615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ВЕНЕРИН БАШМАЧОК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0234" y="2375580"/>
            <a:ext cx="1613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ГЛУХАРЬ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0399" y="3118996"/>
            <a:ext cx="1782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ТАРАНТУЛ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68624" y="4196946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РЫСЬ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1747" y="959374"/>
            <a:ext cx="895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СОМ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4" name="Рисунок 13" descr="ребусы про ры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755" y="150802"/>
            <a:ext cx="2773680" cy="220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657278" y="1216147"/>
            <a:ext cx="24867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У него хороший слух,</a:t>
            </a:r>
            <a:br>
              <a:rPr lang="ru-RU" sz="1800" b="1" dirty="0" smtClean="0"/>
            </a:br>
            <a:r>
              <a:rPr lang="ru-RU" sz="1800" b="1" dirty="0" smtClean="0"/>
              <a:t>Но когда токует, — глух!</a:t>
            </a:r>
            <a:br>
              <a:rPr lang="ru-RU" sz="1800" b="1" dirty="0" smtClean="0"/>
            </a:br>
            <a:r>
              <a:rPr lang="ru-RU" sz="1800" b="1" dirty="0" smtClean="0"/>
              <a:t>Можно даже, говорят,</a:t>
            </a:r>
            <a:br>
              <a:rPr lang="ru-RU" sz="1800" b="1" dirty="0" smtClean="0"/>
            </a:br>
            <a:r>
              <a:rPr lang="ru-RU" sz="1800" b="1" dirty="0" smtClean="0"/>
              <a:t>Взять руками …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036742" y="2419814"/>
            <a:ext cx="266514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пустынях и степях живут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Большие пауки,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паутину не плетут –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 это «не с руки»!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3062" y="3959347"/>
            <a:ext cx="28212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Близко к ней не подходи, </a:t>
            </a:r>
            <a:br>
              <a:rPr lang="ru-RU" sz="1800" b="1" dirty="0" smtClean="0"/>
            </a:br>
            <a:r>
              <a:rPr lang="ru-RU" sz="1800" b="1" dirty="0" smtClean="0"/>
              <a:t>Дружбы с ней не заводи. </a:t>
            </a:r>
            <a:br>
              <a:rPr lang="ru-RU" sz="1800" b="1" dirty="0" smtClean="0"/>
            </a:br>
            <a:r>
              <a:rPr lang="ru-RU" sz="1800" b="1" dirty="0" smtClean="0"/>
              <a:t>Осторожно! Берегись! </a:t>
            </a:r>
            <a:br>
              <a:rPr lang="ru-RU" sz="1800" b="1" dirty="0" smtClean="0"/>
            </a:br>
            <a:r>
              <a:rPr lang="ru-RU" sz="1800" b="1" dirty="0" smtClean="0"/>
              <a:t>Этот зверь лесная …</a:t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56555" y="3718679"/>
            <a:ext cx="25424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Я в лесу нашла цветок,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Он похож на башмачок,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Имя у него богини,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Носит он его доныне.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В Красной книге он, друзья.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Значит, рвать его нельзя! 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5" grpId="0"/>
      <p:bldP spid="16" grpId="0"/>
      <p:bldP spid="57345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6"/>
          <p:cNvSpPr>
            <a:spLocks noChangeArrowheads="1"/>
          </p:cNvSpPr>
          <p:nvPr/>
        </p:nvSpPr>
        <p:spPr bwMode="auto">
          <a:xfrm>
            <a:off x="928662" y="1857364"/>
            <a:ext cx="1584325" cy="1584325"/>
          </a:xfrm>
          <a:prstGeom prst="smileyFace">
            <a:avLst>
              <a:gd name="adj" fmla="val 4653"/>
            </a:avLst>
          </a:prstGeom>
          <a:solidFill>
            <a:srgbClr val="2BA52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7"/>
          <p:cNvSpPr>
            <a:spLocks noChangeArrowheads="1"/>
          </p:cNvSpPr>
          <p:nvPr/>
        </p:nvSpPr>
        <p:spPr bwMode="auto">
          <a:xfrm>
            <a:off x="6500826" y="1785926"/>
            <a:ext cx="1584325" cy="158432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8"/>
          <p:cNvSpPr>
            <a:spLocks noChangeArrowheads="1"/>
          </p:cNvSpPr>
          <p:nvPr/>
        </p:nvSpPr>
        <p:spPr bwMode="auto">
          <a:xfrm>
            <a:off x="3714744" y="2071678"/>
            <a:ext cx="1584325" cy="1584325"/>
          </a:xfrm>
          <a:prstGeom prst="smileyFace">
            <a:avLst>
              <a:gd name="adj" fmla="val 29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642910" y="3714752"/>
            <a:ext cx="2520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660066"/>
                </a:solidFill>
              </a:rPr>
              <a:t>Интересно, легко</a:t>
            </a:r>
            <a:endParaRPr lang="ru-RU" sz="2800" b="1" i="1" dirty="0">
              <a:solidFill>
                <a:srgbClr val="660066"/>
              </a:solidFill>
            </a:endParaRP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3143240" y="3714752"/>
            <a:ext cx="28622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660066"/>
                </a:solidFill>
              </a:rPr>
              <a:t>Интересно, трудно</a:t>
            </a:r>
            <a:endParaRPr lang="ru-RU" sz="2800" b="1" i="1" dirty="0">
              <a:solidFill>
                <a:srgbClr val="660066"/>
              </a:solidFill>
            </a:endParaRP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6143636" y="3500438"/>
            <a:ext cx="2520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660066"/>
                </a:solidFill>
              </a:rPr>
              <a:t>Делал(а), потому что надо</a:t>
            </a:r>
            <a:endParaRPr lang="ru-RU" sz="2800" b="1" i="1" dirty="0">
              <a:solidFill>
                <a:srgbClr val="660066"/>
              </a:solidFill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1214414" y="500042"/>
            <a:ext cx="6953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 dirty="0"/>
              <a:t>Покажите ту, которая соответствует </a:t>
            </a:r>
            <a:r>
              <a:rPr lang="ru-RU" sz="2800" i="1" dirty="0" smtClean="0"/>
              <a:t>вашим впечатлениям от урока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614338" y="1778970"/>
            <a:ext cx="77152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660066"/>
                </a:solidFill>
              </a:rPr>
              <a:t>СОСТАВЬТЕ  СВОЮ ЗАДАЧУ С ИСПОЛЬЗОВАНИЕМ 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660066"/>
                </a:solidFill>
              </a:rPr>
              <a:t>ОБЪЕКТОВ ИЗ КРАСНОЙ КНИГИ КАЛУЖСКОЙ ОБЛАСТИ</a:t>
            </a:r>
            <a:endParaRPr lang="ru-RU" sz="2800" b="1" i="1" dirty="0">
              <a:solidFill>
                <a:srgbClr val="660066"/>
              </a:solidFill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1214414" y="500042"/>
            <a:ext cx="6953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66"/>
                </a:solidFill>
              </a:rPr>
              <a:t>Домашнее задание</a:t>
            </a:r>
            <a:endParaRPr lang="ru-RU" sz="4000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0" y="0"/>
          <a:ext cx="9144000" cy="6882938"/>
        </p:xfrm>
        <a:graphic>
          <a:graphicData uri="http://schemas.openxmlformats.org/presentationml/2006/ole">
            <p:oleObj spid="_x0000_s69633" name="Слайд" r:id="rId3" imgW="4570551" imgH="3427315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0281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Чтобы </a:t>
            </a:r>
            <a:r>
              <a:rPr lang="ru-RU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разделить десятичную дробь на натуральное число, нужно</a:t>
            </a:r>
            <a:r>
              <a:rPr lang="ru-RU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</a:t>
            </a:r>
            <a:endParaRPr lang="ru-RU" sz="2400" dirty="0">
              <a:solidFill>
                <a:srgbClr val="0000FF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421433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 smtClean="0">
                <a:latin typeface="Comic Sans MS" pitchFamily="66" charset="0"/>
                <a:cs typeface="+mn-cs"/>
              </a:rPr>
              <a:t>Делить </a:t>
            </a:r>
            <a:r>
              <a:rPr lang="ru-RU" sz="2400" dirty="0">
                <a:latin typeface="Comic Sans MS" pitchFamily="66" charset="0"/>
                <a:cs typeface="+mn-cs"/>
              </a:rPr>
              <a:t>эту </a:t>
            </a:r>
            <a:r>
              <a:rPr lang="ru-RU" sz="2400" dirty="0" smtClean="0">
                <a:latin typeface="Comic Sans MS" pitchFamily="66" charset="0"/>
                <a:cs typeface="+mn-cs"/>
              </a:rPr>
              <a:t>дробь также, как 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______________  </a:t>
            </a:r>
            <a:r>
              <a:rPr lang="ru-RU" sz="2400" dirty="0" smtClean="0">
                <a:latin typeface="Comic Sans MS" pitchFamily="66" charset="0"/>
                <a:cs typeface="+mn-cs"/>
              </a:rPr>
              <a:t>число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  </a:t>
            </a:r>
            <a:r>
              <a:rPr lang="ru-RU" sz="2400" dirty="0" smtClean="0">
                <a:latin typeface="Comic Sans MS" pitchFamily="66" charset="0"/>
                <a:cs typeface="+mn-cs"/>
              </a:rPr>
              <a:t>;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Comic Sans MS" pitchFamily="66" charset="0"/>
                <a:cs typeface="+mn-cs"/>
              </a:rPr>
              <a:t>2) Поставить </a:t>
            </a:r>
            <a:r>
              <a:rPr lang="ru-RU" sz="2400" dirty="0">
                <a:latin typeface="Comic Sans MS" pitchFamily="66" charset="0"/>
                <a:cs typeface="+mn-cs"/>
              </a:rPr>
              <a:t>в частном </a:t>
            </a:r>
            <a:r>
              <a:rPr lang="ru-RU" sz="2400" dirty="0" smtClean="0">
                <a:latin typeface="Comic Sans MS" pitchFamily="66" charset="0"/>
                <a:cs typeface="+mn-cs"/>
              </a:rPr>
              <a:t>запятую сразу, </a:t>
            </a:r>
            <a:r>
              <a:rPr lang="ru-RU" sz="2400" dirty="0">
                <a:latin typeface="Comic Sans MS" pitchFamily="66" charset="0"/>
                <a:cs typeface="+mn-cs"/>
              </a:rPr>
              <a:t>когда кончится деление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_________________</a:t>
            </a:r>
            <a:r>
              <a:rPr lang="ru-RU" sz="2400" dirty="0" smtClean="0">
                <a:latin typeface="Comic Sans MS" pitchFamily="66" charset="0"/>
                <a:cs typeface="+mn-cs"/>
              </a:rPr>
              <a:t>.</a:t>
            </a:r>
            <a:endParaRPr lang="ru-RU" sz="2400" dirty="0">
              <a:latin typeface="Comic Sans MS" pitchFamily="66" charset="0"/>
              <a:cs typeface="+mn-cs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3) </a:t>
            </a:r>
            <a:r>
              <a:rPr lang="ru-RU" sz="2400" dirty="0" smtClean="0">
                <a:latin typeface="Comic Sans MS" pitchFamily="66" charset="0"/>
                <a:cs typeface="+mn-cs"/>
              </a:rPr>
              <a:t>Если </a:t>
            </a:r>
            <a:r>
              <a:rPr lang="ru-RU" sz="2400" dirty="0">
                <a:latin typeface="Comic Sans MS" pitchFamily="66" charset="0"/>
                <a:cs typeface="+mn-cs"/>
              </a:rPr>
              <a:t>целая часть меньше делителя, то частное </a:t>
            </a:r>
            <a:r>
              <a:rPr lang="ru-RU" sz="2400" dirty="0" smtClean="0">
                <a:latin typeface="Comic Sans MS" pitchFamily="66" charset="0"/>
                <a:cs typeface="+mn-cs"/>
              </a:rPr>
              <a:t>начинается с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_______ </a:t>
            </a:r>
            <a:r>
              <a:rPr lang="ru-RU" sz="2400" dirty="0" smtClean="0">
                <a:latin typeface="Comic Sans MS" pitchFamily="66" charset="0"/>
                <a:cs typeface="+mn-cs"/>
              </a:rPr>
              <a:t>целых.</a:t>
            </a:r>
            <a:endParaRPr lang="ru-RU" sz="2400" dirty="0">
              <a:latin typeface="Comic Sans MS" pitchFamily="66" charset="0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7629" y="0"/>
            <a:ext cx="8636619" cy="67881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Теоретическая разминка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71539"/>
            <a:ext cx="8964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2. Чтобы </a:t>
            </a:r>
            <a:r>
              <a:rPr lang="ru-RU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разделить десятичную дробь на </a:t>
            </a:r>
            <a:r>
              <a:rPr lang="ru-RU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10, 100, 1000, … нужно:</a:t>
            </a:r>
            <a:endParaRPr lang="ru-RU" sz="2800" dirty="0">
              <a:solidFill>
                <a:srgbClr val="0000FF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75784"/>
            <a:ext cx="8898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 smtClean="0"/>
              <a:t>перенести запятую </a:t>
            </a:r>
            <a:r>
              <a:rPr lang="ru-RU" sz="2400" dirty="0" smtClean="0">
                <a:solidFill>
                  <a:srgbClr val="FF0000"/>
                </a:solidFill>
              </a:rPr>
              <a:t>________</a:t>
            </a:r>
            <a:r>
              <a:rPr lang="ru-RU" sz="2400" dirty="0" smtClean="0"/>
              <a:t> на столько цифр, сколько</a:t>
            </a:r>
            <a:r>
              <a:rPr lang="ru-RU" sz="2400" dirty="0" smtClean="0">
                <a:solidFill>
                  <a:srgbClr val="FF0000"/>
                </a:solidFill>
              </a:rPr>
              <a:t> ___________  </a:t>
            </a:r>
            <a:r>
              <a:rPr lang="ru-RU" sz="2400" dirty="0" smtClean="0"/>
              <a:t>после единицы в делителе.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071115"/>
            <a:ext cx="8713787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3. Представить обыкновенную дробь в виде десятичной можно :</a:t>
            </a:r>
            <a:endParaRPr lang="ru-RU" sz="24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Comic Sans MS" pitchFamily="66" charset="0"/>
              <a:cs typeface="+mn-cs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8896" y="6027003"/>
            <a:ext cx="90051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помощью деления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или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помощью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______________________________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дроби.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79697" y="1379095"/>
            <a:ext cx="2533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НАТУРАЛЬНОЕ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2161" y="2092839"/>
            <a:ext cx="250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ЦЕЛОЙ ЧАСТИ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3041" y="2881102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НУЛЯ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1754" y="4141191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ВЛЕВО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222" y="4583521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НУЛЕЙ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78820" y="5966273"/>
            <a:ext cx="2151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ЧИСЛИТЕЛЯ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76332" y="5943970"/>
            <a:ext cx="2787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ЗНАМЕНАТЕЛЬ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6592" y="6378498"/>
            <a:ext cx="4142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ОСНОВНОГО  СВОЙСТВА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0"/>
            <a:ext cx="8229600" cy="255362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dirty="0" smtClean="0"/>
          </a:p>
          <a:p>
            <a:pPr algn="ctr" eaLnBrk="1" hangingPunct="1">
              <a:buFontTx/>
              <a:buNone/>
            </a:pPr>
            <a:r>
              <a:rPr lang="ru-RU" sz="3600" dirty="0" smtClean="0"/>
              <a:t>ЕСЛИ ДЕЛИМОЕ УВЕЛИЧИТЬ В 10 РАЗ И ДЕЛИТЕЛЬ УВЕЛИЧИТЬ В 10 РАЗ,</a:t>
            </a:r>
          </a:p>
          <a:p>
            <a:pPr algn="ctr" eaLnBrk="1" hangingPunct="1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ТО ЗНАЧЕНИЕ ЧАСТНОГО ….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graphicFrame>
        <p:nvGraphicFramePr>
          <p:cNvPr id="5153" name="Group 33"/>
          <p:cNvGraphicFramePr>
            <a:graphicFrameLocks noGrp="1"/>
          </p:cNvGraphicFramePr>
          <p:nvPr/>
        </p:nvGraphicFramePr>
        <p:xfrm>
          <a:off x="334539" y="2553629"/>
          <a:ext cx="8441471" cy="2943922"/>
        </p:xfrm>
        <a:graphic>
          <a:graphicData uri="http://schemas.openxmlformats.org/drawingml/2006/table">
            <a:tbl>
              <a:tblPr/>
              <a:tblGrid>
                <a:gridCol w="2813822"/>
                <a:gridCol w="2813827"/>
                <a:gridCol w="2813822"/>
              </a:tblGrid>
              <a:tr h="115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УВЕЛИЧИТСЯ В 100 РАЗ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НЕ ИЗМЕНИТСЯ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УМЕНЬШИТСЯ В 100 РАЗ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8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115123" y="5620214"/>
            <a:ext cx="1092819" cy="981308"/>
          </a:xfrm>
          <a:prstGeom prst="smileyFace">
            <a:avLst>
              <a:gd name="adj" fmla="val 4653"/>
            </a:avLst>
          </a:prstGeom>
          <a:solidFill>
            <a:srgbClr val="2BA52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003288" y="5642517"/>
            <a:ext cx="1039303" cy="1003609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002965" y="5564459"/>
            <a:ext cx="1059883" cy="100361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0361" y="3832673"/>
            <a:ext cx="2523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ГЕОГРАФИЯ КАЛУЖСКОЙ ОБЛАСТИ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5600" y="3762048"/>
            <a:ext cx="2523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КРАСНАЯ КНИГА КАЛУЖСКОЙ ОБЛАСТИ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69951" y="3895863"/>
            <a:ext cx="2523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ИСТОРИЯ РОДНОГО КРАЯ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 descr="http://www.garant-srub.ru/_mod_files/ce_images/news/kaluga_karta.jpg"/>
          <p:cNvPicPr>
            <a:picLocks noChangeAspect="1" noChangeArrowheads="1"/>
          </p:cNvPicPr>
          <p:nvPr/>
        </p:nvPicPr>
        <p:blipFill>
          <a:blip r:embed="rId2" cstate="print"/>
          <a:srcRect l="8082" r="10439"/>
          <a:stretch>
            <a:fillRect/>
          </a:stretch>
        </p:blipFill>
        <p:spPr bwMode="auto">
          <a:xfrm>
            <a:off x="4995104" y="1645920"/>
            <a:ext cx="3783135" cy="299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628" y="400209"/>
            <a:ext cx="4482790" cy="5858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0584" y="1529078"/>
            <a:ext cx="345687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Красная книга</a:t>
            </a:r>
          </a:p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Калужской области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7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Цель урока: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4898" y="2754350"/>
            <a:ext cx="8251902" cy="32654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рыбы, </a:t>
            </a:r>
          </a:p>
          <a:p>
            <a:r>
              <a:rPr lang="ru-RU" sz="3600" dirty="0" smtClean="0"/>
              <a:t>птицы, </a:t>
            </a:r>
          </a:p>
          <a:p>
            <a:r>
              <a:rPr lang="ru-RU" sz="3600" dirty="0" smtClean="0"/>
              <a:t>насекомые, </a:t>
            </a:r>
          </a:p>
          <a:p>
            <a:r>
              <a:rPr lang="ru-RU" sz="3600" dirty="0" smtClean="0"/>
              <a:t>животные,</a:t>
            </a:r>
          </a:p>
          <a:p>
            <a:r>
              <a:rPr lang="ru-RU" sz="3600" dirty="0" smtClean="0"/>
              <a:t>растения.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7331" y="676878"/>
            <a:ext cx="5553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Создать проект на тему: </a:t>
            </a:r>
            <a:r>
              <a:rPr lang="ru-RU" sz="3600" b="1" dirty="0" smtClean="0">
                <a:solidFill>
                  <a:srgbClr val="0000FF"/>
                </a:solidFill>
              </a:rPr>
              <a:t>«Красная книга Калужской области» 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800" y="2182292"/>
            <a:ext cx="1479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5 групп: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37" y="211871"/>
            <a:ext cx="8352263" cy="149426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ЗАДАНИЕ 1: </a:t>
            </a:r>
            <a:r>
              <a:rPr lang="ru-RU" sz="3600" dirty="0" err="1" smtClean="0">
                <a:solidFill>
                  <a:srgbClr val="0000FF"/>
                </a:solidFill>
              </a:rPr>
              <a:t>Проверка:Решите</a:t>
            </a:r>
            <a:r>
              <a:rPr lang="ru-RU" sz="3600" dirty="0" smtClean="0">
                <a:solidFill>
                  <a:srgbClr val="0000FF"/>
                </a:solidFill>
              </a:rPr>
              <a:t> </a:t>
            </a:r>
            <a:r>
              <a:rPr lang="ru-RU" sz="3600" dirty="0" smtClean="0">
                <a:solidFill>
                  <a:srgbClr val="0000FF"/>
                </a:solidFill>
              </a:rPr>
              <a:t>уравнение /найдите значение выражения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8780" y="1070516"/>
            <a:ext cx="8408020" cy="553100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dirty="0" smtClean="0"/>
              <a:t>Красная книга Калужской области – это документ, содержащий список редких и находящихся под угрозой исчезновения животных, растений и грибов Калужской области, сведения об их состоянии и распространении, а также необходимых мерах охраны. Учреждена в 1998 году. </a:t>
            </a:r>
            <a:r>
              <a:rPr lang="ru-RU" sz="5100" dirty="0" smtClean="0">
                <a:solidFill>
                  <a:srgbClr val="C00000"/>
                </a:solidFill>
              </a:rPr>
              <a:t>В издание Красной книги Калужской области </a:t>
            </a:r>
            <a:r>
              <a:rPr lang="ru-RU" sz="5100" b="1" dirty="0" smtClean="0">
                <a:solidFill>
                  <a:srgbClr val="C00000"/>
                </a:solidFill>
              </a:rPr>
              <a:t>2006 года</a:t>
            </a:r>
            <a:r>
              <a:rPr lang="ru-RU" sz="5100" dirty="0" smtClean="0">
                <a:solidFill>
                  <a:srgbClr val="C00000"/>
                </a:solidFill>
              </a:rPr>
              <a:t>  включены 15 видов грибов, 180 видов беспозвоночных, ____ видов млекопитающих, ____ вида птиц,  2 вида паукообразных, _____ видов насекомых, 1 пресмыкающееся и ______ видов костных рыб и ____  видов растений.</a:t>
            </a:r>
          </a:p>
          <a:p>
            <a:pPr>
              <a:buNone/>
            </a:pPr>
            <a:r>
              <a:rPr lang="ru-RU" sz="4000" dirty="0" smtClean="0"/>
              <a:t>Все присутствующие в книге виды разделены на пять категорий, в зависимости от уровня угрозы их возможного исчезновения:</a:t>
            </a:r>
          </a:p>
          <a:p>
            <a:pPr>
              <a:buNone/>
            </a:pPr>
            <a:r>
              <a:rPr lang="ru-RU" sz="4000" i="1" dirty="0" smtClean="0"/>
              <a:t>0 — вероятно, исчезнувший вид</a:t>
            </a: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1 — вид, находящийся под угрозой исчезновения</a:t>
            </a: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2  — очень редкий сокращающийся в численности вид</a:t>
            </a: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3  — редкий вид</a:t>
            </a: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4  — вид неопределенного статуса, требующий дополнительного исследования.</a:t>
            </a:r>
            <a:r>
              <a:rPr lang="ru-RU" sz="2800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935" y="30632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18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4691" y="30260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73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8916" y="3349452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176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813" y="3617082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81707" y="3628232"/>
            <a:ext cx="889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205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66" y="0"/>
            <a:ext cx="8541834" cy="78058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ЗАДАНИЕ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59005"/>
            <a:ext cx="5218771" cy="5742878"/>
          </a:xfrm>
        </p:spPr>
        <p:txBody>
          <a:bodyPr>
            <a:normAutofit fontScale="92500" lnSpcReduction="20000"/>
          </a:bodyPr>
          <a:lstStyle/>
          <a:p>
            <a:pPr marL="88900" indent="0">
              <a:buNone/>
            </a:pPr>
            <a:r>
              <a:rPr lang="ru-RU" dirty="0" smtClean="0"/>
              <a:t>На юго-востоке Калужской области расположен Государственный </a:t>
            </a:r>
            <a:r>
              <a:rPr lang="ru-RU" b="1" dirty="0" smtClean="0">
                <a:solidFill>
                  <a:srgbClr val="FF0000"/>
                </a:solidFill>
              </a:rPr>
              <a:t>природный заповедник «Калужские засеки».</a:t>
            </a:r>
            <a:r>
              <a:rPr lang="ru-RU" dirty="0" smtClean="0"/>
              <a:t> Общая территория составляет более 18,5 тысяч га. Заповедник «Калужские засеки» был организован в 1992 году. Он входит в состав Национального природного парка «Угра». Исторически природоохранная зона расположена в той части Калужской губернии, что в прежние века служила </a:t>
            </a:r>
            <a:r>
              <a:rPr lang="ru-RU" u="sng" dirty="0" smtClean="0"/>
              <a:t>засечной</a:t>
            </a:r>
            <a:r>
              <a:rPr lang="ru-RU" dirty="0" smtClean="0"/>
              <a:t> чертой Московского государства, выполняя оборонительные функции при набегах кочевых племен с юго-востока. </a:t>
            </a:r>
          </a:p>
          <a:p>
            <a:endParaRPr lang="ru-RU" dirty="0"/>
          </a:p>
        </p:txBody>
      </p:sp>
      <p:pic>
        <p:nvPicPr>
          <p:cNvPr id="5" name="Рисунок 4" descr="Карта заповедн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015" y="1092820"/>
            <a:ext cx="3980985" cy="480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22" y="274638"/>
            <a:ext cx="848607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Задание 2.</a:t>
            </a:r>
            <a:r>
              <a:rPr lang="ru-RU" sz="3200" i="1" dirty="0" smtClean="0">
                <a:solidFill>
                  <a:srgbClr val="0000FF"/>
                </a:solidFill>
              </a:rPr>
              <a:t> </a:t>
            </a:r>
            <a:r>
              <a:rPr lang="ru-RU" sz="3200" i="1" dirty="0" smtClean="0">
                <a:solidFill>
                  <a:srgbClr val="0000FF"/>
                </a:solidFill>
              </a:rPr>
              <a:t>Проверка  </a:t>
            </a:r>
            <a:br>
              <a:rPr lang="ru-RU" sz="3200" i="1" dirty="0" smtClean="0">
                <a:solidFill>
                  <a:srgbClr val="0000FF"/>
                </a:solidFill>
              </a:rPr>
            </a:br>
            <a:r>
              <a:rPr lang="ru-RU" sz="3200" i="1" dirty="0" smtClean="0">
                <a:solidFill>
                  <a:srgbClr val="0000FF"/>
                </a:solidFill>
              </a:rPr>
              <a:t>Выполните </a:t>
            </a:r>
            <a:r>
              <a:rPr lang="ru-RU" sz="3200" i="1" dirty="0" smtClean="0">
                <a:solidFill>
                  <a:srgbClr val="0000FF"/>
                </a:solidFill>
              </a:rPr>
              <a:t>задание, соотнесите ответ примера с буквой и составьте слово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0,165 : 10 =   ____________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166,32 : 10 000 = _____________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559,99 : 100 = __________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28,05 : 1000 = ____________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5,599 : 1000 =______________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79,2 : 100 = _________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0,0736 : 10 = ____________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 736 : 100 = __________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6500 : 1000 = __________</a:t>
            </a:r>
            <a:endParaRPr lang="ru-RU" dirty="0"/>
          </a:p>
        </p:txBody>
      </p:sp>
      <p:pic>
        <p:nvPicPr>
          <p:cNvPr id="4" name="Рисунок 3" descr="C:\Users\Ирина\Desktop\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790" y="4716965"/>
            <a:ext cx="4661210" cy="19702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625823" y="1342233"/>
            <a:ext cx="1127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0,0165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94896" y="1866340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0,016632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1150" y="2345843"/>
            <a:ext cx="1127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5,5999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71149" y="2825345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0,02805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6545" y="3293697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0,005599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8125" y="3784350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0,792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0789" y="4252702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0,00736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8916" y="469875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7,36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60720" y="521170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6,5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1761</TotalTime>
  <Words>596</Words>
  <Application>Microsoft Office PowerPoint</Application>
  <PresentationFormat>Экран (4:3)</PresentationFormat>
  <Paragraphs>154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Справедливость</vt:lpstr>
      <vt:lpstr>Слайд</vt:lpstr>
      <vt:lpstr>Формула</vt:lpstr>
      <vt:lpstr>Слайд 1</vt:lpstr>
      <vt:lpstr>Слайд 2</vt:lpstr>
      <vt:lpstr>Слайд 3</vt:lpstr>
      <vt:lpstr>Слайд 4</vt:lpstr>
      <vt:lpstr>Слайд 5</vt:lpstr>
      <vt:lpstr>Цель урока:</vt:lpstr>
      <vt:lpstr>ЗАДАНИЕ 1: Проверка:Решите уравнение /найдите значение выражения  </vt:lpstr>
      <vt:lpstr>ЗАДАНИЕ 2.</vt:lpstr>
      <vt:lpstr>Задание 2. Проверка   Выполните задание, соотнесите ответ примера с буквой и составьте слово</vt:lpstr>
      <vt:lpstr>Задание 2: проверка</vt:lpstr>
      <vt:lpstr>Задание 3. </vt:lpstr>
      <vt:lpstr>Задание 3. проверка</vt:lpstr>
      <vt:lpstr>Задание 3: проверка</vt:lpstr>
      <vt:lpstr>Задание 4. Решите задачу, соотнесите ответ с загадкой, отгадайте загадку.  Приклейте загадку и фото на плакат </vt:lpstr>
      <vt:lpstr>Задание 4: проверка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Наф-наф</dc:title>
  <dc:creator>USER</dc:creator>
  <cp:lastModifiedBy>Ирина</cp:lastModifiedBy>
  <cp:revision>137</cp:revision>
  <dcterms:created xsi:type="dcterms:W3CDTF">2003-03-14T16:15:24Z</dcterms:created>
  <dcterms:modified xsi:type="dcterms:W3CDTF">2019-11-04T17:07:32Z</dcterms:modified>
</cp:coreProperties>
</file>