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5" r:id="rId30"/>
    <p:sldId id="284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31.10.2019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31.10.2019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31.10.2019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31.10.2019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31.10.2019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31.10.2019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gif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22.gif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progresskarate.com/wp-content/uploads/2014/05/st.gaz.9.travny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8" name="Picture 4" descr="https://sch1953.mskobr.ru/files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137296"/>
            <a:ext cx="7043936" cy="3962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44932" y="903040"/>
            <a:ext cx="564128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Здравствуйте ребята!</a:t>
            </a:r>
          </a:p>
        </p:txBody>
      </p:sp>
    </p:spTree>
    <p:extLst>
      <p:ext uri="{BB962C8B-B14F-4D97-AF65-F5344CB8AC3E}">
        <p14:creationId xmlns:p14="http://schemas.microsoft.com/office/powerpoint/2010/main" xmlns="" val="4228610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260648"/>
            <a:ext cx="68094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Сержант Иван Зиненко был удостоен </a:t>
            </a:r>
          </a:p>
        </p:txBody>
      </p:sp>
      <p:pic>
        <p:nvPicPr>
          <p:cNvPr id="3" name="Picture 6" descr="http://images.1743.ru/images/1743/2017/04_april/image_15042017114938_149223897842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845423"/>
            <a:ext cx="2112458" cy="2072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5496" y="2830045"/>
            <a:ext cx="32403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Звание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Героя Советского Союза (посмертно).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8" descr="https://avatars.mds.yandex.net/get-pdb/1630946/a4f64cc9-fd62-46a6-b57a-e40a822bb152/s1200?webp=fals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554552"/>
            <a:ext cx="1864748" cy="192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040662" y="5488348"/>
            <a:ext cx="23351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Орден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Ленина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75856" y="2870083"/>
            <a:ext cx="22322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Медаль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«Золотая Звезда» </a:t>
            </a:r>
          </a:p>
        </p:txBody>
      </p:sp>
      <p:pic>
        <p:nvPicPr>
          <p:cNvPr id="10244" name="Picture 4" descr="https://forum.raritetus.ru/uploads/monthly_2016_12/15726566_1913500772008443_4391637928804624036_n.thumb.jpg.c77b4ac55da79061b06aa59840e7f5b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5856" y="843940"/>
            <a:ext cx="2232248" cy="2059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s://ds05.infourok.ru/uploads/ex/063a/000019c1-8f5968ba/hello_html_m5428c89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3605166"/>
            <a:ext cx="2141401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87524" y="5822025"/>
            <a:ext cx="27363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Орден Отечественной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войны 1-й степени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882950" y="5837414"/>
            <a:ext cx="26705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Бюст Зиненко установлен в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Исаклах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6136" y="893145"/>
            <a:ext cx="2844138" cy="4964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7077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60872" y="332656"/>
            <a:ext cx="734624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Овсянников Михаил Кузьмич</a:t>
            </a:r>
            <a:r>
              <a:rPr lang="ru-RU" sz="4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52252" y="2246004"/>
            <a:ext cx="432048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Родился 4 ноября 1909 года в селе 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Преображенка. 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После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окончания начальной школы работал бригадиром в колхозе. В июле 1941 года Овсянников был призван на службу в Рабоче-крестьянскую Красную Армию </a:t>
            </a:r>
          </a:p>
        </p:txBody>
      </p:sp>
      <p:pic>
        <p:nvPicPr>
          <p:cNvPr id="11266" name="Picture 2" descr="https://pandia.ru/text/83/638/images/img1_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040542"/>
            <a:ext cx="4033281" cy="5425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59858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332656"/>
            <a:ext cx="84249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Три дня и три ночи бойцы отделения сержанта Овсянникова и сам командир удерживали плацдарм и помогали переправлять боеприпасы, технику и людей на другой берег р. Днепр.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31900" y="1848217"/>
            <a:ext cx="282976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Сержанту </a:t>
            </a:r>
            <a:r>
              <a:rPr lang="ru-RU" sz="28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М.К. Овсянникову было </a:t>
            </a:r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присвоено:</a:t>
            </a:r>
            <a:endParaRPr lang="ru-RU" sz="2800" b="1" i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6" descr="http://images.1743.ru/images/1743/2017/04_april/image_15042017114938_149223897842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41988" y="4045052"/>
            <a:ext cx="2112458" cy="2072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493916" y="6150114"/>
            <a:ext cx="32403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Звание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Героя Советского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Союза</a:t>
            </a:r>
          </a:p>
        </p:txBody>
      </p:sp>
      <p:pic>
        <p:nvPicPr>
          <p:cNvPr id="6" name="Picture 8" descr="https://avatars.mds.yandex.net/get-pdb/1630946/a4f64cc9-fd62-46a6-b57a-e40a822bb152/s1200?webp=fals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221693"/>
            <a:ext cx="1864748" cy="192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040662" y="6155489"/>
            <a:ext cx="23351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Орденом Ленина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75856" y="3537224"/>
            <a:ext cx="22322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Медаль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«Золотая Звезда» </a:t>
            </a:r>
          </a:p>
        </p:txBody>
      </p:sp>
      <p:pic>
        <p:nvPicPr>
          <p:cNvPr id="9" name="Picture 4" descr="https://forum.raritetus.ru/uploads/monthly_2016_12/15726566_1913500772008443_4391637928804624036_n.thumb.jpg.c77b4ac55da79061b06aa59840e7f5b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511081"/>
            <a:ext cx="2232248" cy="2059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s://ds05.infourok.ru/uploads/ex/063a/000019c1-8f5968ba/hello_html_m5428c89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3693" y="4165739"/>
            <a:ext cx="1872207" cy="1951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87524" y="6039512"/>
            <a:ext cx="27363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Орден Отечественной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войны 1-й степени</a:t>
            </a:r>
          </a:p>
        </p:txBody>
      </p:sp>
      <p:pic>
        <p:nvPicPr>
          <p:cNvPr id="12" name="Picture 10" descr="https://pbs.twimg.com/media/D3erfJkWkAAhMUI.jpg:lar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61327" y="1498029"/>
            <a:ext cx="2126310" cy="2072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5724128" y="3614750"/>
            <a:ext cx="30101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Орден Красной Звезды</a:t>
            </a:r>
            <a:endParaRPr lang="ru-RU" sz="20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32925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836712"/>
            <a:ext cx="84969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В честь Овсянникова названа школа в 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Исаклах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2290" name="Picture 2" descr="https://xn--80a2afdbk.xn--p1ai/wp-content/uploads/2018/12/sosh-s.-isakl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057028"/>
            <a:ext cx="6109770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056534"/>
            <a:ext cx="3433589" cy="2520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7077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332656"/>
            <a:ext cx="83529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Аркадий Иванович Ермаков – </a:t>
            </a:r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«Педагог </a:t>
            </a:r>
            <a:r>
              <a:rPr lang="ru-RU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 защитник </a:t>
            </a:r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Отечества»</a:t>
            </a:r>
            <a:endParaRPr lang="ru-RU" sz="4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https://i.mycdn.me/i?r=AyH4iRPQ2q0otWIFepML2LxRclm-_qMtugVFkawHjFlV5Q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9197" y="1586663"/>
            <a:ext cx="4392487" cy="527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s://i.mycdn.me/i?r=AyH4iRPQ2q0otWIFepML2LxRYFeFBKS00pShm2QyI4BVcA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24262" y="1586663"/>
            <a:ext cx="3996210" cy="5246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59858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0656" y="332656"/>
            <a:ext cx="83798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Родился 17 марта 1925 в Куйбышевской 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области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Исаклинского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района  в деревне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Два Ключа. </a:t>
            </a:r>
          </a:p>
        </p:txBody>
      </p:sp>
      <p:pic>
        <p:nvPicPr>
          <p:cNvPr id="3" name="Рисунок 2" descr="https://i.mycdn.me/i?r=AyH4iRPQ2q0otWIFepML2LxRIfgKZZPVIsaEt2wRZZJFlQ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63408" y="1938620"/>
            <a:ext cx="5289683" cy="3739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s://i.mycdn.me/i?r=AyH4iRPQ2q0otWIFepML2LxRWyaEzkZ4qnJ8P0XUKn-GJ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4161345" y="1814425"/>
            <a:ext cx="5245371" cy="4032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532925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476672"/>
            <a:ext cx="82089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На военную службу он был призван 9 января 1943 года. Присягал на верность Отечеству 23 февраля 1943 года и проходил службу в Вооруженных Силах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СССР. 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Гвардеец А. И. Ермаков начал воевать рядовым и завершил службу офицером в звании младшего лейтенанта</a:t>
            </a:r>
          </a:p>
        </p:txBody>
      </p:sp>
      <p:pic>
        <p:nvPicPr>
          <p:cNvPr id="3" name="Рисунок 2" descr="https://i.mycdn.me/i?r=AyH4iRPQ2q0otWIFepML2LxRC1Ppifzc-ceNOM_hTBaXVA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809699" y="1800110"/>
            <a:ext cx="7524601" cy="4797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175752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04664"/>
            <a:ext cx="84249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Гвардии рядовой А. И. Ермаков после призыва прошел обучение курсантом, полгода  (с июня 1943 по январь 1944 г.) был разведчиком. </a:t>
            </a:r>
          </a:p>
        </p:txBody>
      </p:sp>
      <p:pic>
        <p:nvPicPr>
          <p:cNvPr id="3" name="Рисунок 2" descr="https://i.mycdn.me/i?r=AyH4iRPQ2q0otWIFepML2LxR8FHJ_08J2NIsZAy78aZ_cw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2555775" y="1086778"/>
            <a:ext cx="4050333" cy="5438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175752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356951"/>
            <a:ext cx="84249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На Карело-Финском фронте принимал участие в боях с января по ноябрь 1944 года в должности стрелка. Боевое крещение автоматчика гвардейского воздушно-десантного корпуса генерала Миронова состоялось при форсировании реки Сверь в районе Лодейного Поля. </a:t>
            </a:r>
          </a:p>
        </p:txBody>
      </p:sp>
      <p:pic>
        <p:nvPicPr>
          <p:cNvPr id="3" name="Рисунок 2" descr="https://i.mycdn.me/i?r=AyH4iRPQ2q0otWIFepML2LxRKod_1y45uMFeU3vaL-4vzw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672006"/>
            <a:ext cx="7956649" cy="5150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2" descr="http://armchairgeneral.com/rkkaww2/maps/1944N/div_s19_98GRD_Svir_June_21_4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72006"/>
            <a:ext cx="3768690" cy="5150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75752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382012"/>
            <a:ext cx="41044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боях с белофиннами при взятии г.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Огонец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А. И. Ермаков был ранен и с 26 июня по 10 сентября 1944г. Находился на лечении. </a:t>
            </a:r>
          </a:p>
        </p:txBody>
      </p:sp>
      <p:pic>
        <p:nvPicPr>
          <p:cNvPr id="3" name="Рисунок 2" descr="https://i.mycdn.me/i?r=AyH4iRPQ2q0otWIFepML2LxRatbWHLa0b9_rmyM4ggF_yw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764704"/>
            <a:ext cx="4338861" cy="3979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Picture 2" descr="https://static.wixstatic.com/media/9ffad2_aab76b3b990d4e7a949792ead724579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896" y="1397675"/>
            <a:ext cx="3244340" cy="4545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851920" y="4941168"/>
            <a:ext cx="470501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После госпиталя его направили в одно из соединений 2-го Белорусского фронта, которым командовал маршал Рокоссовский.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99841" y="5986819"/>
            <a:ext cx="25284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Маршал Рокоссовский </a:t>
            </a: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75752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7375" y="476672"/>
            <a:ext cx="816595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Тема классного часа:</a:t>
            </a:r>
          </a:p>
          <a:p>
            <a:pPr algn="ctr"/>
            <a:r>
              <a:rPr lang="ru-RU" sz="4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«Педагог </a:t>
            </a:r>
            <a:r>
              <a:rPr lang="ru-RU" sz="4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 защитник </a:t>
            </a:r>
            <a:r>
              <a:rPr lang="ru-RU" sz="4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Отечества</a:t>
            </a:r>
            <a:r>
              <a:rPr lang="ru-RU" sz="4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9056" y="3165893"/>
            <a:ext cx="2517080" cy="311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https://vladnews.ru/uploads/magazine/2010/08/828/dfaa8dfc49e652c670efc5ad858f4e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933" y="1916832"/>
            <a:ext cx="3178123" cy="2110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avatars.mds.yandex.net/get-zen_doc/57035/pub_5c913b01f840094bc3ac9dcf_5c913b9e63a30300b22a244f/scale_12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916832"/>
            <a:ext cx="2977685" cy="2059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688456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i2.wp.com/starka.pro/wp-content/uploads/2018/07/Vostochno-Prusskaya-Operatsiya.jpg?w=1352&amp;ssl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84784"/>
            <a:ext cx="7657728" cy="5159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27584" y="260648"/>
            <a:ext cx="76577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Особенно запомнился ему бой под городом – крепостью Гдыня. 19 марта 1945 года тяжелораненого бойца вынесли с поля боя и отправили в госпиталь, где он проходил лечение до 30 мая 1945 года.</a:t>
            </a:r>
          </a:p>
        </p:txBody>
      </p:sp>
    </p:spTree>
    <p:extLst>
      <p:ext uri="{BB962C8B-B14F-4D97-AF65-F5344CB8AC3E}">
        <p14:creationId xmlns:p14="http://schemas.microsoft.com/office/powerpoint/2010/main" xmlns="" val="4175752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2252" y="1694004"/>
            <a:ext cx="338437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После выздоровления грамотного солдата, которому еще в дни призыва определили воинскую специальность </a:t>
            </a:r>
            <a:r>
              <a:rPr lang="ru-RU" sz="2000" b="1" i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«писарь»,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решили использовать по назначению. Так, с июня по ноябрь 1945 он снова стал курсантом, и с ноября 1946 по 23 февраля 1948 служил в должности старшего писаря.</a:t>
            </a:r>
          </a:p>
        </p:txBody>
      </p:sp>
      <p:pic>
        <p:nvPicPr>
          <p:cNvPr id="4" name="Рисунок 3" descr="https://i.mycdn.me/i?r=AyH4iRPQ2q0otWIFepML2LxRo-3L7IyFPDM3l25NPSQTIA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993"/>
            <a:ext cx="4896544" cy="652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175752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332656"/>
            <a:ext cx="80648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Девять боевых наград не успевали его найти в годы войны и потому вручались уже после Победы:</a:t>
            </a:r>
          </a:p>
        </p:txBody>
      </p:sp>
      <p:pic>
        <p:nvPicPr>
          <p:cNvPr id="3" name="Рисунок 2" descr="https://i.mycdn.me/i?r=AyH4iRPQ2q0otWIFepML2LxRDh2Pr2cm9ZjT9_XeswtYKA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040542"/>
            <a:ext cx="7920879" cy="5412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175752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https://i.mycdn.me/i?r=AyH4iRPQ2q0otWIFepML2LxR4waLUPx0bhipOajtcl9iH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91123" y="2458462"/>
            <a:ext cx="5940425" cy="4370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s://i.mycdn.me/i?r=AyH4iRPQ2q0otWIFepML2LxRw-jUHC9gfMxYqkAXNYbfnA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708" y="20340"/>
            <a:ext cx="5940425" cy="4115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1757526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0404" y="188640"/>
            <a:ext cx="86549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После демобилизации, с 4 марта 1948 года, А.И. Ермаков начал свою трудовую деятельность учителем физкультуры в д. Два Ключа. </a:t>
            </a:r>
          </a:p>
        </p:txBody>
      </p:sp>
      <p:pic>
        <p:nvPicPr>
          <p:cNvPr id="3" name="Рисунок 2" descr="https://i.mycdn.me/i?r=AyH4iRPQ2q0otWIFepML2LxRGw-fmzHP4qxOGrqhgKlIiA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3490619" y="1396906"/>
            <a:ext cx="5940425" cy="4939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246584" y="2404799"/>
            <a:ext cx="3744415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Заявление о прошении принятия на работу физруком:</a:t>
            </a:r>
          </a:p>
          <a:p>
            <a:pPr algn="ctr"/>
            <a:r>
              <a:rPr lang="ru-RU" sz="16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«В настоящее время прошу отдел народного образования принять меня физруком в Двух-Ключевскую среднюю школу. Мое образование: окончил первый курс Ульяновского педучилища в 1941 году. Проходил службу в Советской Армии с января 1943г по февраль 1948 год.</a:t>
            </a:r>
          </a:p>
          <a:p>
            <a:pPr algn="ctr"/>
            <a:r>
              <a:rPr lang="ru-RU" sz="16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Подпись, 4 марта 1948г.»</a:t>
            </a:r>
            <a:endParaRPr lang="ru-RU" sz="16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27043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404664"/>
            <a:ext cx="83529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Ему часто приходилось совмещать уроки с директорством школы в селах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Убейкино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Малое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Ишуткино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Смагино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и в деревнях Два Ключа и Малое Микушкино. </a:t>
            </a:r>
          </a:p>
        </p:txBody>
      </p:sp>
      <p:sp>
        <p:nvSpPr>
          <p:cNvPr id="3" name="Полилиния 2"/>
          <p:cNvSpPr/>
          <p:nvPr/>
        </p:nvSpPr>
        <p:spPr>
          <a:xfrm>
            <a:off x="4112217" y="2705100"/>
            <a:ext cx="269283" cy="152400"/>
          </a:xfrm>
          <a:custGeom>
            <a:avLst/>
            <a:gdLst>
              <a:gd name="connsiteX0" fmla="*/ 269283 w 269283"/>
              <a:gd name="connsiteY0" fmla="*/ 0 h 152400"/>
              <a:gd name="connsiteX1" fmla="*/ 66083 w 269283"/>
              <a:gd name="connsiteY1" fmla="*/ 12700 h 152400"/>
              <a:gd name="connsiteX2" fmla="*/ 27983 w 269283"/>
              <a:gd name="connsiteY2" fmla="*/ 25400 h 152400"/>
              <a:gd name="connsiteX3" fmla="*/ 2583 w 269283"/>
              <a:gd name="connsiteY3" fmla="*/ 63500 h 152400"/>
              <a:gd name="connsiteX4" fmla="*/ 2583 w 269283"/>
              <a:gd name="connsiteY4" fmla="*/ 152400 h 15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9283" h="152400">
                <a:moveTo>
                  <a:pt x="269283" y="0"/>
                </a:moveTo>
                <a:cubicBezTo>
                  <a:pt x="201550" y="4233"/>
                  <a:pt x="133576" y="5596"/>
                  <a:pt x="66083" y="12700"/>
                </a:cubicBezTo>
                <a:cubicBezTo>
                  <a:pt x="52770" y="14101"/>
                  <a:pt x="38436" y="17037"/>
                  <a:pt x="27983" y="25400"/>
                </a:cubicBezTo>
                <a:cubicBezTo>
                  <a:pt x="16064" y="34935"/>
                  <a:pt x="5576" y="48533"/>
                  <a:pt x="2583" y="63500"/>
                </a:cubicBezTo>
                <a:cubicBezTo>
                  <a:pt x="-3229" y="92558"/>
                  <a:pt x="2583" y="122767"/>
                  <a:pt x="2583" y="15240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09502" y="1404656"/>
            <a:ext cx="4743995" cy="5129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85212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i.mycdn.me/i?r=AyH4iRPQ2q0otWIFepML2LxRncsoS9lKr4-8fXvfpbIffw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4737596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https://i.mycdn.me/i?r=AyH4iRPQ2q0otWIFepML2LxRbyKtUSfypCGFhm7YFpAm5A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2924944"/>
            <a:ext cx="4788024" cy="3645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149156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133446"/>
            <a:ext cx="388843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А.И. Ермаков оставил добрый след на Земле. Он был настоящим педагогом, директором сразу пяти школ и постоянным лектором – коммунистом, наконец,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отцом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большого семейства. </a:t>
            </a:r>
          </a:p>
        </p:txBody>
      </p:sp>
      <p:pic>
        <p:nvPicPr>
          <p:cNvPr id="3" name="Рисунок 2" descr="https://i.mycdn.me/i?r=AyH4iRPQ2q0otWIFepML2LxRoNzqoCw_iLKo4quTSppd2A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296528"/>
            <a:ext cx="4398763" cy="3421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s://i.mycdn.me/i?r=AyH4iRPQ2q0otWIFepML2LxRHnfTzJFteGxhpcitd7zTuw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98763" y="258778"/>
            <a:ext cx="4536504" cy="3458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4664493" y="5361022"/>
            <a:ext cx="42551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С супругой Екатериной Ивановной он воспитал четверых детей.</a:t>
            </a:r>
          </a:p>
        </p:txBody>
      </p:sp>
    </p:spTree>
    <p:extLst>
      <p:ext uri="{BB962C8B-B14F-4D97-AF65-F5344CB8AC3E}">
        <p14:creationId xmlns:p14="http://schemas.microsoft.com/office/powerpoint/2010/main" xmlns="" val="4149156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7544" y="404664"/>
            <a:ext cx="8352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Я предлагаю вам сделать фронтовое письмо-треугольник. Так писали письма солдаты своим матерям и женам.</a:t>
            </a:r>
          </a:p>
        </p:txBody>
      </p:sp>
      <p:pic>
        <p:nvPicPr>
          <p:cNvPr id="19458" name="Picture 2" descr="https://i.mycdn.me/image?id=871056207599&amp;t=0&amp;plc=WEB&amp;tkn=*pJVw46exNPm6TzDSjgDQ9P1qv9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6840760" cy="4010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kids.cbs-bataysk.ru/wp-content/uploads/2015/05/IMG_687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18372" y="3573016"/>
            <a:ext cx="4063033" cy="3058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49156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s://ds02.infourok.ru/uploads/ex/01f0/0000ffd7-b280dfb2/img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011"/>
            <a:ext cx="9143999" cy="6860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49156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kartinkijane.ru/download.php?file=201306/1280x1024/kartinkijane.ru-591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916832"/>
            <a:ext cx="3240360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166864" y="620688"/>
            <a:ext cx="568863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Как в лихую старину шёл солдатик на войну,</a:t>
            </a:r>
          </a:p>
          <a:p>
            <a:pPr algn="ctr"/>
            <a:r>
              <a:rPr lang="ru-RU" sz="2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 пришёл с войны назад, не вернулся домой</a:t>
            </a:r>
          </a:p>
          <a:p>
            <a:pPr algn="ctr"/>
            <a:r>
              <a:rPr lang="ru-RU" sz="2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Пра-</a:t>
            </a:r>
            <a:r>
              <a:rPr lang="ru-RU" sz="20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</a:t>
            </a:r>
            <a:r>
              <a:rPr lang="ru-RU" sz="2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-прадед мой.</a:t>
            </a:r>
          </a:p>
          <a:p>
            <a:pPr algn="ctr"/>
            <a:r>
              <a:rPr lang="ru-RU" sz="2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Ратной славою гоним, государем гоним, старший сын пошёл за ним.</a:t>
            </a:r>
          </a:p>
          <a:p>
            <a:pPr algn="ctr"/>
            <a:r>
              <a:rPr lang="ru-RU" sz="2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Шёл и песню напевал, и убит был наповал.</a:t>
            </a:r>
          </a:p>
          <a:p>
            <a:pPr algn="ctr"/>
            <a:r>
              <a:rPr lang="ru-RU" sz="2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 за годом, день за днём,</a:t>
            </a:r>
          </a:p>
          <a:p>
            <a:pPr algn="ctr"/>
            <a:r>
              <a:rPr lang="ru-RU" sz="2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Гибли прадеды мои под </a:t>
            </a:r>
            <a:r>
              <a:rPr lang="ru-RU" sz="2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мечом, </a:t>
            </a:r>
            <a:r>
              <a:rPr lang="ru-RU" sz="2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 огнём</a:t>
            </a:r>
          </a:p>
          <a:p>
            <a:pPr algn="ctr"/>
            <a:r>
              <a:rPr lang="ru-RU" sz="2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Гибли прадеды – и вот настаёт вроде бы и мой черёд…</a:t>
            </a:r>
          </a:p>
          <a:p>
            <a:pPr algn="ctr"/>
            <a:r>
              <a:rPr lang="ru-RU" sz="2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Я бы мать свою обнял, и детей, и жену,</a:t>
            </a:r>
          </a:p>
          <a:p>
            <a:pPr algn="ctr"/>
            <a:r>
              <a:rPr lang="ru-RU" sz="2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пошёл бы на войну, на жестокую войну,</a:t>
            </a:r>
          </a:p>
          <a:p>
            <a:pPr algn="ctr"/>
            <a:r>
              <a:rPr lang="ru-RU" sz="2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Я пошёл бы, да войны вот уже много лет</a:t>
            </a:r>
          </a:p>
          <a:p>
            <a:pPr algn="ctr"/>
            <a:r>
              <a:rPr lang="ru-RU" sz="2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Слава Богу нет, как нет!</a:t>
            </a:r>
          </a:p>
          <a:p>
            <a:pPr algn="ctr"/>
            <a:r>
              <a:rPr lang="ru-RU" sz="2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Это выйдя из могил, опалённых </a:t>
            </a:r>
            <a:r>
              <a:rPr lang="ru-RU" sz="2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войной,</a:t>
            </a:r>
            <a:endParaRPr lang="ru-RU" sz="2000" b="1" dirty="0">
              <a:solidFill>
                <a:schemeClr val="accent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Встали прадеды </a:t>
            </a:r>
            <a:r>
              <a:rPr lang="ru-RU" sz="2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мои, </a:t>
            </a:r>
            <a:r>
              <a:rPr lang="ru-RU" sz="2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словно </a:t>
            </a:r>
            <a:r>
              <a:rPr lang="ru-RU" sz="2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щит, </a:t>
            </a:r>
            <a:r>
              <a:rPr lang="ru-RU" sz="2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надо мной</a:t>
            </a:r>
          </a:p>
          <a:p>
            <a:pPr algn="ctr"/>
            <a:r>
              <a:rPr lang="ru-RU" sz="2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Чтоб не видел в мире войн никогда, </a:t>
            </a:r>
            <a:r>
              <a:rPr lang="ru-RU" sz="2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никаких</a:t>
            </a:r>
            <a:endParaRPr lang="ru-RU" sz="2000" b="1" dirty="0">
              <a:solidFill>
                <a:schemeClr val="accent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Пра-</a:t>
            </a:r>
            <a:r>
              <a:rPr lang="ru-RU" sz="20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</a:t>
            </a:r>
            <a:r>
              <a:rPr lang="ru-RU" sz="2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0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</a:t>
            </a:r>
            <a:r>
              <a:rPr lang="ru-RU" sz="2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0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</a:t>
            </a:r>
            <a:r>
              <a:rPr lang="ru-RU" sz="2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-правнук их!</a:t>
            </a:r>
          </a:p>
        </p:txBody>
      </p:sp>
    </p:spTree>
    <p:extLst>
      <p:ext uri="{BB962C8B-B14F-4D97-AF65-F5344CB8AC3E}">
        <p14:creationId xmlns:p14="http://schemas.microsoft.com/office/powerpoint/2010/main" xmlns="" val="2003072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2505670"/>
            <a:ext cx="79928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Нынешнее поколение в вечном неоплатном долгу перед теми, кто принес миру Победу и заплатил за неё жизнь.</a:t>
            </a:r>
          </a:p>
        </p:txBody>
      </p:sp>
      <p:pic>
        <p:nvPicPr>
          <p:cNvPr id="20484" name="Picture 4" descr="http://yahooeu.ru/uploads/posts/2016-05/1462801703_11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11925" y="3866505"/>
            <a:ext cx="3826933" cy="2690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https://cbs-sar.oren.muzkult.ru/media/2019/05/03/1259076689/7049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45429"/>
            <a:ext cx="3240362" cy="2160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Picture 8" descr="http://mail.sgpi.ru/userfiles/11(36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45429"/>
            <a:ext cx="2159155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49156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76672"/>
            <a:ext cx="842493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«Запиши своего деда в Бессмертный полк»</a:t>
            </a:r>
            <a:endParaRPr lang="ru-RU" sz="4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04416" y="1922929"/>
            <a:ext cx="84249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u="sng" dirty="0" smtClean="0">
                <a:latin typeface="Times New Roman" pitchFamily="18" charset="0"/>
                <a:cs typeface="Times New Roman" pitchFamily="18" charset="0"/>
              </a:rPr>
              <a:t>Память </a:t>
            </a:r>
            <a:r>
              <a:rPr lang="ru-RU" sz="2000" b="1" i="1" u="sng" dirty="0">
                <a:latin typeface="Times New Roman" pitchFamily="18" charset="0"/>
                <a:cs typeface="Times New Roman" pitchFamily="18" charset="0"/>
              </a:rPr>
              <a:t>- вот чем мы можем отплатить нашим героям за нашу победу!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https://pbs.twimg.com/media/C_fPvgAXgAIxos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61536" y="2630815"/>
            <a:ext cx="5826956" cy="389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7077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476672"/>
            <a:ext cx="748422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Чекмасов Василий Степанович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95936" y="1184558"/>
            <a:ext cx="439248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Родился 6 марта 1921 года в селе Большое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Микушкино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ныне Исаклинского района Самарской области в крестьянской семье.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Чуваш. Образование -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неполное среднее. Работал в Большемикушинском колхозе «Коммунар».</a:t>
            </a:r>
          </a:p>
        </p:txBody>
      </p:sp>
      <p:pic>
        <p:nvPicPr>
          <p:cNvPr id="5122" name="Picture 2" descr="https://img1.liveinternet.ru/images/attach/d/1/134/246/134246347_Chekmasov_Vas_Step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12776"/>
            <a:ext cx="3367439" cy="4612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30896" y="3719241"/>
            <a:ext cx="3114675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59858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396250"/>
            <a:ext cx="83529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3 февраля 1945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года,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 момент передвижения советских войск через реку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Одер,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сержант Чекмасов подорвал своим телом плавучую мину, предотвратив разрушение понтонного моста. Отважный воин спас сотни людей от неминуемой гибели, пожертвовав ради них своей жизнью.</a:t>
            </a:r>
          </a:p>
        </p:txBody>
      </p:sp>
      <p:pic>
        <p:nvPicPr>
          <p:cNvPr id="7170" name="Picture 2" descr="https://regnum.ru/uploads/pictures/news/2016/01/17/regnum_picture_14530197622030914_norm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2780928"/>
            <a:ext cx="3617909" cy="278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waralbum.ru/wp-content/uploads/yapb_cache/p1020184.cbn9by2gk4gksg888s0wssgw8.ejcuplo1l0oo0sk8c40s8osc4.th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780928"/>
            <a:ext cx="3810000" cy="278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860032" y="5711007"/>
            <a:ext cx="381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Красноармейцы на понтонной переправе на Одере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5711007"/>
            <a:ext cx="36179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Советские саперы наводят понтонную переправу через реку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Одер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32925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warheroes.ru/content/images/monuments/PAMYATNIKI2/Chekmasov%20Vas%20Step%20Pam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07766" y="3607244"/>
            <a:ext cx="1655138" cy="2880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koz-trop.ru/upload/000/u1/6/a/ustanovlen-obelisk-v-s-chekmasovu-photo-norma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09769" y="3590972"/>
            <a:ext cx="1991072" cy="2984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6495" y="2830045"/>
            <a:ext cx="32403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Звание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Героя Советского Союза (посмертно).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50" name="Picture 6" descr="http://images.1743.ru/images/1743/2017/04_april/image_15042017114938_149223897842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0446" y="744032"/>
            <a:ext cx="2112458" cy="2072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s://avatars.mds.yandex.net/get-pdb/1630946/a4f64cc9-fd62-46a6-b57a-e40a822bb152/s1200?webp=fals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25749" y="744032"/>
            <a:ext cx="1864748" cy="192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s://pbs.twimg.com/media/D3erfJkWkAAhMUI.jpg:lar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83459" y="713324"/>
            <a:ext cx="2126310" cy="2072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131840" y="4077867"/>
            <a:ext cx="228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В селе Большое Микушкино установлена стела в его честь, одна из улиц носит имя Героя.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560618" y="2830045"/>
            <a:ext cx="228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20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Орден Красной </a:t>
            </a:r>
            <a:r>
              <a:rPr lang="ru-RU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Звезды (5.10.1943).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64621" y="190104"/>
            <a:ext cx="86779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Чекмасову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Василию Степановичу присвоено </a:t>
            </a:r>
            <a:endParaRPr lang="ru-RU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390555" y="2770890"/>
            <a:ext cx="23351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Орденом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Ленина (10.04.1945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7077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3648" y="404664"/>
            <a:ext cx="598990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Иван </a:t>
            </a:r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Гордеевич </a:t>
            </a:r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Зиненко</a:t>
            </a:r>
            <a:endParaRPr lang="ru-RU" sz="40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1196752"/>
            <a:ext cx="784887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Родился 21 июля 1921 года в селе Исаклы. Окончил шесть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классов. 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До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призыва в армию проживал и работал в Самарканде. В 1940 году Зиненко был призван на службу в Рабоче-крестьянскую Красную Армию.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36765" y="2542143"/>
            <a:ext cx="3495675" cy="39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 descr="https://pbs.twimg.com/media/DbitpidXUAAbIVP.jpg:lar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02258" y="2542143"/>
            <a:ext cx="3096344" cy="3956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59858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04664"/>
            <a:ext cx="84249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22 января 1944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года,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у деревни Витино Ломоносовского района Ленинградской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области,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 расчёт Зиненко находился в боевых порядках передовых стрелковых частей, поддерживая своим огнём их наступление. Во время очередной контратаки немецких войск Зиненко остался у орудия в одиночку, но продолжал вести огонь, отразив две контратаки, подбив 4 танка и удержав позиции до подхода основных сил.</a:t>
            </a:r>
          </a:p>
        </p:txBody>
      </p:sp>
      <p:pic>
        <p:nvPicPr>
          <p:cNvPr id="9218" name="Picture 2" descr="https://upload.wikimedia.org/wikipedia/commons/d/df/Vitino19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8969" y="2242758"/>
            <a:ext cx="7738070" cy="4455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32925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581</TotalTime>
  <Words>854</Words>
  <Application>Microsoft Office PowerPoint</Application>
  <PresentationFormat>Экран (4:3)</PresentationFormat>
  <Paragraphs>72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Бумажная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Комп</dc:creator>
  <cp:lastModifiedBy>школа</cp:lastModifiedBy>
  <cp:revision>23</cp:revision>
  <dcterms:created xsi:type="dcterms:W3CDTF">2019-10-22T10:25:22Z</dcterms:created>
  <dcterms:modified xsi:type="dcterms:W3CDTF">2019-10-31T05:36:41Z</dcterms:modified>
</cp:coreProperties>
</file>