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1" r:id="rId4"/>
    <p:sldId id="289" r:id="rId5"/>
    <p:sldId id="272" r:id="rId6"/>
    <p:sldId id="267" r:id="rId7"/>
    <p:sldId id="290" r:id="rId8"/>
    <p:sldId id="273" r:id="rId9"/>
    <p:sldId id="274" r:id="rId10"/>
    <p:sldId id="275" r:id="rId11"/>
    <p:sldId id="293" r:id="rId12"/>
    <p:sldId id="268" r:id="rId13"/>
    <p:sldId id="269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92" r:id="rId24"/>
    <p:sldId id="287" r:id="rId25"/>
    <p:sldId id="288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7B61B20-7CD3-4903-8EE1-1E32D0F353A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495-4747-4A8D-A49B-E71DA3FFD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B20-7CD3-4903-8EE1-1E32D0F353A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495-4747-4A8D-A49B-E71DA3FFD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B20-7CD3-4903-8EE1-1E32D0F353A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495-4747-4A8D-A49B-E71DA3FFD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B20-7CD3-4903-8EE1-1E32D0F353A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495-4747-4A8D-A49B-E71DA3FFD33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B20-7CD3-4903-8EE1-1E32D0F353A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495-4747-4A8D-A49B-E71DA3FFD33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B20-7CD3-4903-8EE1-1E32D0F353A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495-4747-4A8D-A49B-E71DA3FFD3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B20-7CD3-4903-8EE1-1E32D0F353A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495-4747-4A8D-A49B-E71DA3FFD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B20-7CD3-4903-8EE1-1E32D0F353A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495-4747-4A8D-A49B-E71DA3FFD33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B20-7CD3-4903-8EE1-1E32D0F353A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495-4747-4A8D-A49B-E71DA3FFD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B20-7CD3-4903-8EE1-1E32D0F353A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495-4747-4A8D-A49B-E71DA3FFD3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B20-7CD3-4903-8EE1-1E32D0F353A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495-4747-4A8D-A49B-E71DA3FFD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7B61B20-7CD3-4903-8EE1-1E32D0F353A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F701495-4747-4A8D-A49B-E71DA3FFD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K208\&#1056;&#1072;&#1073;&#1086;&#1095;&#1080;&#1081;%20&#1089;&#1090;&#1086;&#1083;\69a2501b76d7bebf7455e4fbc30cb6c6.mp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59280"/>
            <a:ext cx="7200800" cy="12954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Урок литературы </a:t>
            </a:r>
            <a:br>
              <a:rPr lang="ru-RU" sz="32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Урок-исследование по повести </a:t>
            </a:r>
            <a:r>
              <a:rPr lang="ru-RU" b="1" dirty="0"/>
              <a:t>Н.В. Гоголя «Шинель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4581128"/>
            <a:ext cx="4315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Трофимова Галина Валентиновна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русского языка и литературы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«СОШ №20» г. Чебоксары</a:t>
            </a:r>
            <a:endParaRPr lang="ru-RU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32706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lance.ru/img/portfolio/big/19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99"/>
            <a:ext cx="9525000" cy="6819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343079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Стихия холода в повести – главная сюжетная метафора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 smtClean="0"/>
              <a:t>Холод </a:t>
            </a:r>
            <a:r>
              <a:rPr lang="ru-RU" sz="2000" dirty="0"/>
              <a:t>в </a:t>
            </a:r>
            <a:r>
              <a:rPr lang="ru-RU" sz="2000" dirty="0" smtClean="0"/>
              <a:t>природе	Холод </a:t>
            </a:r>
            <a:r>
              <a:rPr lang="ru-RU" sz="2000" dirty="0"/>
              <a:t>в отношении </a:t>
            </a:r>
            <a:r>
              <a:rPr lang="ru-RU" sz="2000" dirty="0" smtClean="0"/>
              <a:t>людей</a:t>
            </a:r>
          </a:p>
          <a:p>
            <a:pPr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↓				↓</a:t>
            </a:r>
            <a:endParaRPr lang="ru-RU" sz="2000" dirty="0"/>
          </a:p>
          <a:p>
            <a:pPr indent="0">
              <a:buNone/>
            </a:pPr>
            <a:r>
              <a:rPr lang="ru-RU" sz="2000" dirty="0"/>
              <a:t>Спасение в </a:t>
            </a:r>
            <a:r>
              <a:rPr lang="ru-RU" sz="2000" dirty="0" smtClean="0"/>
              <a:t>теплой		Спасение </a:t>
            </a:r>
            <a:r>
              <a:rPr lang="ru-RU" sz="2000" dirty="0"/>
              <a:t>в любви</a:t>
            </a:r>
            <a:r>
              <a:rPr lang="ru-RU" sz="2000" dirty="0" smtClean="0"/>
              <a:t>,</a:t>
            </a:r>
          </a:p>
          <a:p>
            <a:pPr indent="0">
              <a:buNone/>
            </a:pPr>
            <a:r>
              <a:rPr lang="ru-RU" sz="2000" dirty="0" smtClean="0"/>
              <a:t>одежде				понимании, чуткости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90308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00108"/>
            <a:ext cx="6400800" cy="856456"/>
          </a:xfrm>
        </p:spPr>
        <p:txBody>
          <a:bodyPr>
            <a:noAutofit/>
          </a:bodyPr>
          <a:lstStyle/>
          <a:p>
            <a:r>
              <a:rPr lang="ru-RU" sz="2000" b="1" dirty="0"/>
              <a:t>Черты сходства в судьбах героев и в сцене с пропажей шинели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00747801"/>
              </p:ext>
            </p:extLst>
          </p:nvPr>
        </p:nvGraphicFramePr>
        <p:xfrm>
          <a:off x="827584" y="1857364"/>
          <a:ext cx="7344816" cy="40591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05398"/>
                <a:gridCol w="4239418"/>
              </a:tblGrid>
              <a:tr h="289581"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Акакий Акакиевич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«Значительное лицо»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310088"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Новая шинель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Новый генеральский мундир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420278"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Шинель заставила отметить обнову пирушкой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«Генеральский мундир сбил совершенно  с толку»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420278"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Недавно построил шинель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«Недавно сделался значительным лицом. а до того времени... был незначительным»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420278"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«Приятельский» ужин, выпи­вает два бокала шампанского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Выпивает два стакана шампанского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722089"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«Побежал было вдруг... за какою-то дамою»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«Решил не ехать еще домой, а заехать к  одной знакомой даме» ввиду внезапного  прилива самых «дружеских» к ней «отношений»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945799"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«...Прибежал домой в совер­шенном беспорядке: волосы... совершенно растрепались; бок и грудь и все панталоны были в снегу»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«Бледный, перепуганный и без шинели... он приехал к себе, доплелся кое-как до  своей комнаты и провел ночь в весьма большом беспорядке»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0316922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92304758"/>
              </p:ext>
            </p:extLst>
          </p:nvPr>
        </p:nvGraphicFramePr>
        <p:xfrm>
          <a:off x="1115616" y="2420888"/>
          <a:ext cx="7128792" cy="324036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64053"/>
                <a:gridCol w="3564739"/>
              </a:tblGrid>
              <a:tr h="4011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63445" algn="l"/>
                        </a:tabLst>
                      </a:pPr>
                      <a:r>
                        <a:rPr lang="ru-RU" sz="1600" dirty="0">
                          <a:effectLst/>
                        </a:rPr>
                        <a:t>Повесть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3370" algn="l"/>
                        </a:tabLst>
                      </a:pPr>
                      <a:r>
                        <a:rPr lang="ru-RU" sz="1600" dirty="0">
                          <a:effectLst/>
                        </a:rPr>
                        <a:t>состоит из 2 частей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8230" algn="l"/>
                        </a:tabLst>
                      </a:pPr>
                      <a:r>
                        <a:rPr lang="ru-RU" sz="1600" dirty="0">
                          <a:effectLst/>
                        </a:rPr>
                        <a:t>	История с шинелью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«фантастическое окончание»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Шинель -  «вечная идея» героя, которой он живет. Мир Башмачкина – это бездушный мир чинов и денег, абсурдное пространство существования.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80110" algn="l"/>
                        </a:tabLst>
                      </a:pPr>
                      <a:r>
                        <a:rPr lang="ru-RU" sz="1800" dirty="0">
                          <a:effectLst/>
                        </a:rPr>
                        <a:t>Утопическое осуществление идей справедливости и воздаяния. Используется прием «нефантастической фантастики» - о мертвеце ходят слухи, которым можно как верить, так и не верить.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584345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Экспресс-викторина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762000"/>
          </a:xfrm>
        </p:spPr>
        <p:txBody>
          <a:bodyPr/>
          <a:lstStyle/>
          <a:p>
            <a:pPr algn="r"/>
            <a:r>
              <a:rPr lang="ru-RU" dirty="0"/>
              <a:t>(В одном департаменте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4230" y="34290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В </a:t>
            </a:r>
            <a:r>
              <a:rPr lang="ru-RU" dirty="0"/>
              <a:t>каком департаменте служил </a:t>
            </a:r>
            <a:r>
              <a:rPr lang="ru-RU" dirty="0" smtClean="0"/>
              <a:t>Акакий Акакиевич</a:t>
            </a:r>
            <a:r>
              <a:rPr lang="ru-RU" dirty="0"/>
              <a:t>? </a:t>
            </a:r>
          </a:p>
        </p:txBody>
      </p:sp>
    </p:spTree>
    <p:extLst>
      <p:ext uri="{BB962C8B-B14F-4D97-AF65-F5344CB8AC3E}">
        <p14:creationId xmlns="" xmlns:p14="http://schemas.microsoft.com/office/powerpoint/2010/main" val="80875565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Экспресс-викторина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869160"/>
            <a:ext cx="4744616" cy="7620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/>
              <a:t>(По святцам одно из этих имён должно было быть присвоено </a:t>
            </a:r>
            <a:r>
              <a:rPr lang="ru-RU" dirty="0" smtClean="0"/>
              <a:t>новорождённому)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3048000"/>
            <a:ext cx="6984776" cy="15331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Какое </a:t>
            </a:r>
            <a:r>
              <a:rPr lang="ru-RU" sz="4400" dirty="0"/>
              <a:t>отношение имеют следующие имена к Акакию </a:t>
            </a:r>
            <a:r>
              <a:rPr lang="ru-RU" sz="4400" dirty="0" smtClean="0"/>
              <a:t>Акакиевичу: </a:t>
            </a:r>
            <a:r>
              <a:rPr lang="ru-RU" sz="4400" dirty="0" err="1" smtClean="0"/>
              <a:t>Мокий</a:t>
            </a:r>
            <a:r>
              <a:rPr lang="ru-RU" sz="4400" dirty="0" smtClean="0"/>
              <a:t>  </a:t>
            </a:r>
            <a:r>
              <a:rPr lang="ru-RU" sz="4400" dirty="0" err="1" smtClean="0"/>
              <a:t>Соссий</a:t>
            </a:r>
            <a:r>
              <a:rPr lang="ru-RU" sz="4400" dirty="0"/>
              <a:t>, </a:t>
            </a:r>
            <a:r>
              <a:rPr lang="ru-RU" sz="4400" dirty="0" err="1"/>
              <a:t>Хоздазат</a:t>
            </a:r>
            <a:r>
              <a:rPr lang="ru-RU" sz="4400" dirty="0"/>
              <a:t>, </a:t>
            </a:r>
            <a:r>
              <a:rPr lang="ru-RU" sz="4400" dirty="0" err="1"/>
              <a:t>Трефилий</a:t>
            </a:r>
            <a:r>
              <a:rPr lang="ru-RU" sz="4400" dirty="0"/>
              <a:t>, Дула, </a:t>
            </a:r>
            <a:r>
              <a:rPr lang="ru-RU" sz="4400" dirty="0" err="1"/>
              <a:t>Ворохосий</a:t>
            </a:r>
            <a:r>
              <a:rPr lang="ru-RU" sz="4400" dirty="0"/>
              <a:t>, </a:t>
            </a:r>
            <a:r>
              <a:rPr lang="ru-RU" sz="4400" dirty="0" err="1"/>
              <a:t>Павсикахий</a:t>
            </a:r>
            <a:r>
              <a:rPr lang="ru-RU" sz="4400" dirty="0"/>
              <a:t>, </a:t>
            </a:r>
            <a:r>
              <a:rPr lang="ru-RU" sz="4400" dirty="0" err="1" smtClean="0"/>
              <a:t>Вахтисий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018463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Экспресс-викторина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762000"/>
          </a:xfrm>
        </p:spPr>
        <p:txBody>
          <a:bodyPr/>
          <a:lstStyle/>
          <a:p>
            <a:pPr algn="r"/>
            <a:r>
              <a:rPr lang="ru-RU" dirty="0"/>
              <a:t>(Когда он писал буквы-«фавориты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3429000"/>
            <a:ext cx="6779414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«Наслаждение </a:t>
            </a:r>
            <a:r>
              <a:rPr lang="ru-RU" dirty="0"/>
              <a:t>выражалось на лице его». Когда выражалось наслаждение на лице Акакия Акакиевича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498249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Экспресс-викторина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762000"/>
          </a:xfrm>
        </p:spPr>
        <p:txBody>
          <a:bodyPr/>
          <a:lstStyle/>
          <a:p>
            <a:pPr algn="r"/>
            <a:r>
              <a:rPr lang="ru-RU" dirty="0"/>
              <a:t>(«...наш северный мороз»)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4230" y="3356992"/>
            <a:ext cx="6462146" cy="15121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Есть </a:t>
            </a:r>
            <a:r>
              <a:rPr lang="ru-RU" dirty="0"/>
              <a:t>в Петербурге сильный враг всех, кто получает четыреста рублей в год жалованья или около того. Кто этот враг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640958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Экспресс-викторина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762000"/>
          </a:xfrm>
        </p:spPr>
        <p:txBody>
          <a:bodyPr/>
          <a:lstStyle/>
          <a:p>
            <a:pPr algn="r"/>
            <a:r>
              <a:rPr lang="ru-RU" dirty="0"/>
              <a:t>(Кошка)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4230" y="34290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Куницы </a:t>
            </a:r>
            <a:r>
              <a:rPr lang="ru-RU" dirty="0"/>
              <a:t>не купили, потому что была, точно, </a:t>
            </a:r>
            <a:r>
              <a:rPr lang="ru-RU" dirty="0" smtClean="0"/>
              <a:t>дорога. </a:t>
            </a:r>
            <a:r>
              <a:rPr lang="ru-RU" dirty="0"/>
              <a:t>Какой мех был выбран на воротник шинели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379097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Экспресс-викторина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762000"/>
          </a:xfrm>
        </p:spPr>
        <p:txBody>
          <a:bodyPr/>
          <a:lstStyle/>
          <a:p>
            <a:pPr algn="r"/>
            <a:r>
              <a:rPr lang="ru-RU" dirty="0"/>
              <a:t>(«Значительное лицо» помогло ему </a:t>
            </a:r>
            <a:r>
              <a:rPr lang="ru-RU" dirty="0" smtClean="0"/>
              <a:t>умереть)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4230" y="34290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Как </a:t>
            </a:r>
            <a:r>
              <a:rPr lang="ru-RU" dirty="0"/>
              <a:t>помогло «значительное лицо» Акакию Акакиевичу в поисках </a:t>
            </a:r>
            <a:r>
              <a:rPr lang="ru-RU" dirty="0" smtClean="0"/>
              <a:t>шинели?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60832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1628800"/>
            <a:ext cx="3744416" cy="3523336"/>
          </a:xfrm>
        </p:spPr>
        <p:txBody>
          <a:bodyPr>
            <a:normAutofit/>
          </a:bodyPr>
          <a:lstStyle/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каждая из его повестей! Она начинается глупостями, продолжается глупостями и кончается слезами, и все это называется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жизнь»</a:t>
            </a:r>
          </a:p>
          <a:p>
            <a:pPr algn="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В.Г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Белинский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15" b="2815"/>
          <a:stretch>
            <a:fillRect/>
          </a:stretch>
        </p:blipFill>
        <p:spPr>
          <a:xfrm>
            <a:off x="1043608" y="1196752"/>
            <a:ext cx="3170369" cy="4248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209412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Экспресс-викторина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869160"/>
            <a:ext cx="5176664" cy="7620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/>
              <a:t>(У Калинкина моста стал появляться мертвец, сдирающий со всех плеч» </a:t>
            </a:r>
            <a:r>
              <a:rPr lang="ru-RU" dirty="0" smtClean="0"/>
              <a:t>шинели)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4230" y="34290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«По </a:t>
            </a:r>
            <a:r>
              <a:rPr lang="ru-RU" dirty="0"/>
              <a:t>Петербургу пронеслись вдруг слухи...». Какие слухи пронеслись по Петербургу? </a:t>
            </a:r>
          </a:p>
        </p:txBody>
      </p:sp>
    </p:spTree>
    <p:extLst>
      <p:ext uri="{BB962C8B-B14F-4D97-AF65-F5344CB8AC3E}">
        <p14:creationId xmlns="" xmlns:p14="http://schemas.microsoft.com/office/powerpoint/2010/main" val="267679493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Экспресс-викторина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762000"/>
          </a:xfrm>
        </p:spPr>
        <p:txBody>
          <a:bodyPr/>
          <a:lstStyle/>
          <a:p>
            <a:pPr algn="r"/>
            <a:r>
              <a:rPr lang="ru-RU" dirty="0"/>
              <a:t>(Со «значительного лица»)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4230" y="34290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С </a:t>
            </a:r>
            <a:r>
              <a:rPr lang="ru-RU" dirty="0"/>
              <a:t>кого последнего сдёрнул шинель призрак Акакия Акакиевича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922879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Экспресс-викторина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762000"/>
          </a:xfrm>
        </p:spPr>
        <p:txBody>
          <a:bodyPr/>
          <a:lstStyle/>
          <a:p>
            <a:pPr algn="r"/>
            <a:r>
              <a:rPr lang="ru-RU" dirty="0"/>
              <a:t>(Башмачкин)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4230" y="34290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Назовите фамилию </a:t>
            </a:r>
            <a:r>
              <a:rPr lang="ru-RU" dirty="0"/>
              <a:t>Акакия Акакиевича? </a:t>
            </a:r>
          </a:p>
        </p:txBody>
      </p:sp>
    </p:spTree>
    <p:extLst>
      <p:ext uri="{BB962C8B-B14F-4D97-AF65-F5344CB8AC3E}">
        <p14:creationId xmlns="" xmlns:p14="http://schemas.microsoft.com/office/powerpoint/2010/main" val="358153333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Эннио</a:t>
            </a:r>
            <a:r>
              <a:rPr lang="ru-RU" sz="2400" dirty="0" smtClean="0"/>
              <a:t> </a:t>
            </a:r>
            <a:r>
              <a:rPr lang="ru-RU" sz="2400" dirty="0" err="1" smtClean="0"/>
              <a:t>морриконе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«ветер, плачь!»</a:t>
            </a:r>
            <a:endParaRPr lang="ru-RU" sz="2400" dirty="0"/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1524000" y="2590800"/>
            <a:ext cx="64008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dirty="0" smtClean="0"/>
              <a:t>«… и Петербург остался без Акакия Акакиевича …»</a:t>
            </a:r>
          </a:p>
          <a:p>
            <a:pPr algn="ctr">
              <a:buFont typeface="Wingdings" pitchFamily="2" charset="2"/>
              <a:buNone/>
            </a:pPr>
            <a:endParaRPr lang="ru-RU" dirty="0"/>
          </a:p>
          <a:p>
            <a:pPr algn="ctr">
              <a:buFont typeface="Wingdings" pitchFamily="2" charset="2"/>
              <a:buNone/>
            </a:pPr>
            <a:r>
              <a:rPr lang="ru-RU" dirty="0" smtClean="0"/>
              <a:t>(музыка из к/ф «Профессионал»)</a:t>
            </a:r>
            <a:endParaRPr lang="ru-RU" dirty="0"/>
          </a:p>
        </p:txBody>
      </p:sp>
      <p:pic>
        <p:nvPicPr>
          <p:cNvPr id="5" name="69a2501b76d7bebf7455e4fbc30cb6c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500562" y="464344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70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174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38400"/>
            <a:ext cx="7128792" cy="3150840"/>
          </a:xfrm>
        </p:spPr>
        <p:txBody>
          <a:bodyPr>
            <a:normAutofit fontScale="92500"/>
          </a:bodyPr>
          <a:lstStyle/>
          <a:p>
            <a:pPr marL="285750" indent="-285750"/>
            <a:r>
              <a:rPr lang="ru-RU" sz="2800" dirty="0" smtClean="0"/>
              <a:t>Почему </a:t>
            </a:r>
            <a:r>
              <a:rPr lang="ru-RU" sz="2800" dirty="0"/>
              <a:t>обижали именно </a:t>
            </a:r>
            <a:r>
              <a:rPr lang="ru-RU" sz="2800" dirty="0" err="1"/>
              <a:t>Башмачникова</a:t>
            </a:r>
            <a:r>
              <a:rPr lang="ru-RU" sz="2800" dirty="0"/>
              <a:t>?</a:t>
            </a:r>
          </a:p>
          <a:p>
            <a:pPr marL="285750" indent="-285750"/>
            <a:r>
              <a:rPr lang="ru-RU" sz="2800" dirty="0" smtClean="0"/>
              <a:t>Какой </a:t>
            </a:r>
            <a:r>
              <a:rPr lang="ru-RU" sz="2800" dirty="0"/>
              <a:t>человек нуждается в защите?</a:t>
            </a:r>
          </a:p>
          <a:p>
            <a:pPr marL="285750" indent="-285750"/>
            <a:r>
              <a:rPr lang="ru-RU" sz="2800" dirty="0" smtClean="0"/>
              <a:t>Защищает </a:t>
            </a:r>
            <a:r>
              <a:rPr lang="ru-RU" sz="2800" dirty="0"/>
              <a:t>ли Гоголь своего героя?</a:t>
            </a:r>
          </a:p>
          <a:p>
            <a:pPr marL="285750" indent="-285750"/>
            <a:r>
              <a:rPr lang="ru-RU" sz="2800" dirty="0" smtClean="0"/>
              <a:t>К </a:t>
            </a:r>
            <a:r>
              <a:rPr lang="ru-RU" sz="2800" dirty="0"/>
              <a:t>чему призывает нас писатель?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93669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12776"/>
            <a:ext cx="7458622" cy="3528392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b="1" dirty="0" smtClean="0"/>
              <a:t>Акакий </a:t>
            </a:r>
            <a:r>
              <a:rPr lang="ru-RU" b="1" dirty="0" err="1" smtClean="0"/>
              <a:t>акакиевич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2. Шинель</a:t>
            </a:r>
            <a:br>
              <a:rPr lang="ru-RU" b="1" dirty="0" smtClean="0"/>
            </a:br>
            <a:r>
              <a:rPr lang="ru-RU" b="1" dirty="0" smtClean="0"/>
              <a:t>3. Обида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200800" cy="174190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Спасибо за работу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4432706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0848"/>
            <a:ext cx="6984776" cy="4392488"/>
          </a:xfrm>
        </p:spPr>
        <p:txBody>
          <a:bodyPr>
            <a:normAutofit/>
          </a:bodyPr>
          <a:lstStyle/>
          <a:p>
            <a:pPr marL="285750" indent="-285750"/>
            <a:r>
              <a:rPr lang="ru-RU" sz="2800" b="1" dirty="0" smtClean="0"/>
              <a:t>Почему </a:t>
            </a:r>
            <a:r>
              <a:rPr lang="ru-RU" sz="2800" b="1" dirty="0"/>
              <a:t>обижали именно </a:t>
            </a:r>
            <a:r>
              <a:rPr lang="ru-RU" sz="2800" b="1" dirty="0" err="1"/>
              <a:t>Башмачникова</a:t>
            </a:r>
            <a:r>
              <a:rPr lang="ru-RU" sz="2800" b="1" dirty="0"/>
              <a:t>?</a:t>
            </a:r>
          </a:p>
          <a:p>
            <a:pPr marL="285750" indent="-285750"/>
            <a:r>
              <a:rPr lang="ru-RU" sz="2800" b="1" dirty="0" smtClean="0"/>
              <a:t>Какой </a:t>
            </a:r>
            <a:r>
              <a:rPr lang="ru-RU" sz="2800" b="1" dirty="0"/>
              <a:t>человек нуждается в защите?</a:t>
            </a:r>
          </a:p>
          <a:p>
            <a:pPr marL="285750" indent="-285750"/>
            <a:r>
              <a:rPr lang="ru-RU" sz="2800" b="1" dirty="0" smtClean="0"/>
              <a:t>Защищает </a:t>
            </a:r>
            <a:r>
              <a:rPr lang="ru-RU" sz="2800" b="1" dirty="0"/>
              <a:t>ли Гоголь своего героя?</a:t>
            </a:r>
          </a:p>
          <a:p>
            <a:pPr marL="285750" indent="-285750"/>
            <a:r>
              <a:rPr lang="ru-RU" sz="2800" b="1" dirty="0" smtClean="0"/>
              <a:t>К </a:t>
            </a:r>
            <a:r>
              <a:rPr lang="ru-RU" sz="2800" b="1" dirty="0"/>
              <a:t>чему призывает нас писатель?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93669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200800" cy="174190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b="1" dirty="0" smtClean="0"/>
              <a:t>«</a:t>
            </a:r>
            <a:r>
              <a:rPr lang="ru-RU" b="1" dirty="0"/>
              <a:t>Зачем вы меня обижаете?»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Урок-исследование по повести </a:t>
            </a:r>
            <a:r>
              <a:rPr lang="ru-RU" b="1" dirty="0"/>
              <a:t>Н.В. Гоголя «Шинель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4432706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Визитная карта Акакия </a:t>
            </a:r>
            <a:r>
              <a:rPr lang="ru-RU" sz="2400" b="1" dirty="0" smtClean="0"/>
              <a:t>Акакиевича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7200800" cy="3672408"/>
          </a:xfrm>
        </p:spPr>
        <p:txBody>
          <a:bodyPr>
            <a:normAutofit/>
          </a:bodyPr>
          <a:lstStyle/>
          <a:p>
            <a:r>
              <a:rPr lang="ru-RU" dirty="0" smtClean="0"/>
              <a:t>Один чиновник (типичность)</a:t>
            </a:r>
          </a:p>
          <a:p>
            <a:r>
              <a:rPr lang="ru-RU" dirty="0" smtClean="0"/>
              <a:t>Абсурд в выборе имени (судьба предопределена)</a:t>
            </a:r>
          </a:p>
          <a:p>
            <a:r>
              <a:rPr lang="ru-RU" dirty="0" smtClean="0"/>
              <a:t>В отношении со </a:t>
            </a:r>
            <a:r>
              <a:rPr lang="ru-RU" dirty="0" err="1" smtClean="0"/>
              <a:t>служивцами</a:t>
            </a:r>
            <a:r>
              <a:rPr lang="ru-RU" dirty="0" smtClean="0"/>
              <a:t> (не надо меня обижать)</a:t>
            </a:r>
          </a:p>
          <a:p>
            <a:r>
              <a:rPr lang="ru-RU" dirty="0" smtClean="0"/>
              <a:t>В любви к отупляющей работе (служил с любовью, ревностно)</a:t>
            </a:r>
          </a:p>
          <a:p>
            <a:r>
              <a:rPr lang="ru-RU" dirty="0" smtClean="0"/>
              <a:t>Отношение к окружающему миру (не видел ничего)</a:t>
            </a:r>
          </a:p>
          <a:p>
            <a:r>
              <a:rPr lang="ru-RU" dirty="0" smtClean="0"/>
              <a:t>Речь (изъяснился наречиями, предлогами, частицами)</a:t>
            </a:r>
          </a:p>
          <a:p>
            <a:r>
              <a:rPr lang="ru-RU" dirty="0" smtClean="0"/>
              <a:t>Мечта (новая шинель)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816926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819400"/>
            <a:ext cx="3380184" cy="2743200"/>
          </a:xfrm>
        </p:spPr>
        <p:txBody>
          <a:bodyPr>
            <a:normAutofit/>
          </a:bodyPr>
          <a:lstStyle/>
          <a:p>
            <a:pPr indent="0"/>
            <a:r>
              <a:rPr lang="ru-RU" sz="2800" b="1" dirty="0" smtClean="0"/>
              <a:t>Капот</a:t>
            </a:r>
          </a:p>
          <a:p>
            <a:pPr indent="0"/>
            <a:r>
              <a:rPr lang="ru-RU" sz="2800" b="1" dirty="0" smtClean="0"/>
              <a:t>Худой гардероб</a:t>
            </a:r>
          </a:p>
          <a:p>
            <a:pPr indent="0"/>
            <a:r>
              <a:rPr lang="ru-RU" sz="2800" b="1" dirty="0" smtClean="0"/>
              <a:t>Серпянка</a:t>
            </a:r>
            <a:endParaRPr lang="ru-RU" sz="28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524200" cy="2743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Подруга жизни</a:t>
            </a:r>
          </a:p>
          <a:p>
            <a:r>
              <a:rPr lang="ru-RU" sz="2800" b="1" dirty="0" smtClean="0"/>
              <a:t>Светлый гость</a:t>
            </a:r>
          </a:p>
          <a:p>
            <a:r>
              <a:rPr lang="ru-RU" sz="2800" b="1" dirty="0" smtClean="0"/>
              <a:t>Вечная идея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15616" y="1772816"/>
            <a:ext cx="3381772" cy="1040723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Старая шинель</a:t>
            </a:r>
            <a:endParaRPr lang="ru-RU" sz="2800" u="sng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3969" y="1772816"/>
            <a:ext cx="4248472" cy="1034392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Новая шинель</a:t>
            </a:r>
            <a:endParaRPr lang="ru-RU" sz="2800" u="sng" dirty="0"/>
          </a:p>
        </p:txBody>
      </p:sp>
    </p:spTree>
    <p:extLst>
      <p:ext uri="{BB962C8B-B14F-4D97-AF65-F5344CB8AC3E}">
        <p14:creationId xmlns="" xmlns:p14="http://schemas.microsoft.com/office/powerpoint/2010/main" val="257421217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00924" cy="108012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Выписать из гоголевского текста ключевые слова, характеризующие образ жизни и поведение героя повести в эти периоды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28648039"/>
              </p:ext>
            </p:extLst>
          </p:nvPr>
        </p:nvGraphicFramePr>
        <p:xfrm>
          <a:off x="899592" y="2420888"/>
          <a:ext cx="7200801" cy="174471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51362"/>
                <a:gridCol w="2482946"/>
                <a:gridCol w="2466493"/>
              </a:tblGrid>
              <a:tr h="872356">
                <a:tc>
                  <a:txBody>
                    <a:bodyPr/>
                    <a:lstStyle/>
                    <a:p>
                      <a:pPr marR="12700" algn="jus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marR="12700" algn="jus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marR="12700" algn="jus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До </a:t>
                      </a:r>
                      <a:r>
                        <a:rPr lang="ru-RU" sz="2800" b="1" dirty="0">
                          <a:effectLst/>
                        </a:rPr>
                        <a:t>шинели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 </a:t>
                      </a:r>
                      <a:endParaRPr lang="ru-RU" sz="2800" b="1" dirty="0" smtClean="0">
                        <a:effectLst/>
                      </a:endParaRPr>
                    </a:p>
                    <a:p>
                      <a:pPr marR="12700" algn="jus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marR="12700" algn="jus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С </a:t>
                      </a:r>
                      <a:r>
                        <a:rPr lang="ru-RU" sz="2800" b="1" dirty="0">
                          <a:effectLst/>
                        </a:rPr>
                        <a:t>шинелью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marR="12700" algn="jus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marR="12700" algn="jus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Без </a:t>
                      </a:r>
                      <a:r>
                        <a:rPr lang="ru-RU" sz="2800" b="1" dirty="0">
                          <a:effectLst/>
                        </a:rPr>
                        <a:t>шинели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356">
                <a:tc>
                  <a:txBody>
                    <a:bodyPr/>
                    <a:lstStyle/>
                    <a:p>
                      <a:pPr marR="12700" algn="jus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250">
                        <a:effectLst/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</a:rPr>
                        <a:t> </a:t>
                      </a:r>
                      <a:endParaRPr lang="ru-RU" sz="1250">
                        <a:effectLst/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 </a:t>
                      </a:r>
                      <a:endParaRPr lang="ru-RU" sz="1250" dirty="0">
                        <a:effectLst/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8551431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http://illustrators.ru/illustrations/109791_original.JPG?129883167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756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202765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lance.ru/img/portfolio/big/19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909"/>
            <a:ext cx="9144064" cy="6880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85308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249</TotalTime>
  <Words>659</Words>
  <Application>Microsoft Office PowerPoint</Application>
  <PresentationFormat>Экран (4:3)</PresentationFormat>
  <Paragraphs>107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Кутюр</vt:lpstr>
      <vt:lpstr>Урок литературы  </vt:lpstr>
      <vt:lpstr>Слайд 2</vt:lpstr>
      <vt:lpstr>Слайд 3</vt:lpstr>
      <vt:lpstr> «Зачем вы меня обижаете?»</vt:lpstr>
      <vt:lpstr>Визитная карта Акакия Акакиевича</vt:lpstr>
      <vt:lpstr>Слайд 6</vt:lpstr>
      <vt:lpstr>Выписать из гоголевского текста ключевые слова, характеризующие образ жизни и поведение героя повести в эти периоды</vt:lpstr>
      <vt:lpstr>Слайд 8</vt:lpstr>
      <vt:lpstr>Слайд 9</vt:lpstr>
      <vt:lpstr>Слайд 10</vt:lpstr>
      <vt:lpstr>Стихия холода в повести – главная сюжетная метафора</vt:lpstr>
      <vt:lpstr>Черты сходства в судьбах героев и в сцене с пропажей шинели</vt:lpstr>
      <vt:lpstr>Композиция</vt:lpstr>
      <vt:lpstr>Экспресс-викторина</vt:lpstr>
      <vt:lpstr>Экспресс-викторина</vt:lpstr>
      <vt:lpstr>Экспресс-викторина</vt:lpstr>
      <vt:lpstr>Экспресс-викторина</vt:lpstr>
      <vt:lpstr>Экспресс-викторина</vt:lpstr>
      <vt:lpstr>Экспресс-викторина</vt:lpstr>
      <vt:lpstr>Экспресс-викторина</vt:lpstr>
      <vt:lpstr>Экспресс-викторина</vt:lpstr>
      <vt:lpstr>Экспресс-викторина</vt:lpstr>
      <vt:lpstr>Эннио морриконе «ветер, плачь!»</vt:lpstr>
      <vt:lpstr>Подведем итоги</vt:lpstr>
      <vt:lpstr>Синквейн   1. Акакий акакиевич 2. Шинель 3. Обида</vt:lpstr>
      <vt:lpstr>Спасибо за работу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«Зачем вы меня обижаете?»</dc:title>
  <dc:creator>Галина</dc:creator>
  <cp:lastModifiedBy>K208</cp:lastModifiedBy>
  <cp:revision>37</cp:revision>
  <dcterms:created xsi:type="dcterms:W3CDTF">2014-11-11T12:15:19Z</dcterms:created>
  <dcterms:modified xsi:type="dcterms:W3CDTF">2013-11-13T17:30:48Z</dcterms:modified>
</cp:coreProperties>
</file>