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4" r:id="rId2"/>
    <p:sldId id="268" r:id="rId3"/>
    <p:sldId id="261" r:id="rId4"/>
    <p:sldId id="285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82" r:id="rId15"/>
    <p:sldId id="283" r:id="rId16"/>
    <p:sldId id="286" r:id="rId17"/>
    <p:sldId id="287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A3FE2-4477-4854-BA4B-25666F9A739B}" type="datetimeFigureOut">
              <a:rPr lang="ru-RU" smtClean="0"/>
              <a:t>05.10.2014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64E3F-1B90-4890-9B8B-87A5332638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637B20-9B83-4CB6-815E-980D1AEEA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62200"/>
          </a:xfrm>
        </p:spPr>
        <p:txBody>
          <a:bodyPr/>
          <a:lstStyle/>
          <a:p>
            <a:pPr algn="ctr"/>
            <a:r>
              <a:rPr lang="ru-RU" sz="7200" b="1">
                <a:solidFill>
                  <a:srgbClr val="99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Линейная функция и ее график</a:t>
            </a:r>
          </a:p>
        </p:txBody>
      </p:sp>
      <p:pic>
        <p:nvPicPr>
          <p:cNvPr id="4100" name="Picture 4" descr="линейная функ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514600"/>
            <a:ext cx="5029200" cy="40941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bodypart5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5000625"/>
            <a:ext cx="9540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bodypart5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1341438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228600"/>
            <a:ext cx="7000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острый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линейная функция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возрастает</a:t>
            </a:r>
            <a:endParaRPr lang="ru-RU" sz="3200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28875" y="1357313"/>
            <a:ext cx="5286375" cy="37147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215313" y="3214688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onstantia" pitchFamily="18" charset="0"/>
              </a:rPr>
              <a:t>х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5" name="Пирог 14"/>
          <p:cNvSpPr/>
          <p:nvPr/>
        </p:nvSpPr>
        <p:spPr>
          <a:xfrm rot="19053808">
            <a:off x="3775075" y="1851025"/>
            <a:ext cx="2879725" cy="2565400"/>
          </a:xfrm>
          <a:prstGeom prst="pie">
            <a:avLst>
              <a:gd name="adj1" fmla="val 461340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286250" y="3571875"/>
            <a:ext cx="48577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Если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равая рука  выше левой, то угловой коэффициент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оложительный </a:t>
            </a:r>
          </a:p>
          <a:p>
            <a:r>
              <a:rPr lang="ru-RU" sz="3200">
                <a:latin typeface="Constantia" pitchFamily="18" charset="0"/>
              </a:rPr>
              <a:t> ( знак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п</a:t>
            </a:r>
            <a:r>
              <a:rPr lang="ru-RU" sz="3200">
                <a:latin typeface="Constantia" pitchFamily="18" charset="0"/>
              </a:rPr>
              <a:t>люс)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357188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 dirty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0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угол, образованный графиком функции и осью ОХ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тупой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линейная функция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убывает.</a:t>
            </a:r>
            <a:endParaRPr lang="ru-RU" sz="3200" dirty="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215356" y="3213894"/>
            <a:ext cx="3857625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1500188" y="2000250"/>
            <a:ext cx="4929187" cy="26431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11" name="Пирог 10"/>
          <p:cNvSpPr/>
          <p:nvPr/>
        </p:nvSpPr>
        <p:spPr>
          <a:xfrm rot="19053808">
            <a:off x="2132013" y="1851025"/>
            <a:ext cx="2879725" cy="2565400"/>
          </a:xfrm>
          <a:prstGeom prst="pie">
            <a:avLst>
              <a:gd name="adj1" fmla="val 15002482"/>
              <a:gd name="adj2" fmla="val 25647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bodypart5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4714875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bodypart5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1989138"/>
            <a:ext cx="928687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0" y="4643438"/>
            <a:ext cx="59293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nstantia" pitchFamily="18" charset="0"/>
              </a:rPr>
              <a:t>Если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л</a:t>
            </a:r>
            <a:r>
              <a:rPr lang="ru-RU" sz="3200">
                <a:latin typeface="Constantia" pitchFamily="18" charset="0"/>
              </a:rPr>
              <a:t>евая рука  выше правой, то угловой коэффициент отрицательный  (знак </a:t>
            </a:r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м</a:t>
            </a:r>
            <a:r>
              <a:rPr lang="ru-RU" sz="3200">
                <a:latin typeface="Constantia" pitchFamily="18" charset="0"/>
              </a:rPr>
              <a:t>инус)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28688" y="357188"/>
            <a:ext cx="7000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- график параллелен оси ОХ</a:t>
            </a:r>
            <a:endParaRPr lang="ru-RU" sz="3200">
              <a:solidFill>
                <a:srgbClr val="FF0000"/>
              </a:solidFill>
              <a:latin typeface="Constantia" pitchFamily="18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rot="5400000" flipH="1" flipV="1">
            <a:off x="2679700" y="2749550"/>
            <a:ext cx="292893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714375" y="3143250"/>
            <a:ext cx="778668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0800000">
            <a:off x="428625" y="2071688"/>
            <a:ext cx="8072438" cy="15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072438" y="3286125"/>
            <a:ext cx="382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x</a:t>
            </a:r>
            <a:endParaRPr lang="ru-RU" sz="3200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14750" y="1285875"/>
            <a:ext cx="382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endParaRPr lang="ru-RU" sz="3200">
              <a:latin typeface="Constantia" pitchFamily="18" charset="0"/>
            </a:endParaRPr>
          </a:p>
        </p:txBody>
      </p:sp>
      <p:pic>
        <p:nvPicPr>
          <p:cNvPr id="8" name="Рисунок 7" descr="bodypart5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04200" y="2143125"/>
            <a:ext cx="939800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bodypart5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214563"/>
            <a:ext cx="92868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071813" y="4429125"/>
            <a:ext cx="2346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FF0000"/>
                </a:solidFill>
                <a:latin typeface="Constantia" pitchFamily="18" charset="0"/>
              </a:rPr>
              <a:t>k</a:t>
            </a:r>
            <a:r>
              <a:rPr lang="ru-RU" sz="720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7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7150" y="158465"/>
            <a:ext cx="9532620" cy="50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 - 36"/>
              </a:rPr>
              <a:t>Линейная функция      </a:t>
            </a:r>
            <a:r>
              <a:rPr lang="ru-RU" sz="2800" b="1" i="1" dirty="0" err="1">
                <a:solidFill>
                  <a:srgbClr val="000000"/>
                </a:solidFill>
                <a:latin typeface="Times New Roman - 36"/>
              </a:rPr>
              <a:t>у=кх+l</a:t>
            </a:r>
            <a:endParaRPr lang="ru-RU" sz="2800" b="1" i="1" dirty="0">
              <a:solidFill>
                <a:srgbClr val="000000"/>
              </a:solidFill>
              <a:latin typeface="Times New Roman - 36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660270"/>
            <a:ext cx="2627472" cy="41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200" b="1" dirty="0">
                <a:solidFill>
                  <a:srgbClr val="000000"/>
                </a:solidFill>
                <a:latin typeface="Times New Roman - 28"/>
              </a:rPr>
              <a:t>возрастающая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048000" y="609600"/>
            <a:ext cx="2850356" cy="41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200" b="1" dirty="0">
                <a:solidFill>
                  <a:srgbClr val="000000"/>
                </a:solidFill>
                <a:latin typeface="Times New Roman - 28"/>
              </a:rPr>
              <a:t>убывающая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200400" y="609600"/>
            <a:ext cx="9258300" cy="41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200" b="1" dirty="0">
                <a:solidFill>
                  <a:srgbClr val="000000"/>
                </a:solidFill>
                <a:latin typeface="Times New Roman - 28"/>
              </a:rPr>
              <a:t>постоянная</a:t>
            </a:r>
          </a:p>
        </p:txBody>
      </p:sp>
      <p:pic>
        <p:nvPicPr>
          <p:cNvPr id="5126" name="Picture 6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370" y="1021217"/>
            <a:ext cx="1777365" cy="134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0450" y="978300"/>
            <a:ext cx="1741647" cy="131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6550" y="968395"/>
            <a:ext cx="1557338" cy="117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230" y="2447400"/>
            <a:ext cx="1775937" cy="134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3310" y="2350560"/>
            <a:ext cx="1735932" cy="131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3690" y="2288935"/>
            <a:ext cx="1731645" cy="130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2870" y="1003610"/>
            <a:ext cx="91440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&gt;0</a:t>
            </a:r>
          </a:p>
          <a:p>
            <a:r>
              <a:rPr lang="ru-RU" sz="19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&gt;0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097530" y="2368167"/>
            <a:ext cx="982980" cy="71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1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2100" b="1" dirty="0">
                <a:solidFill>
                  <a:srgbClr val="000000"/>
                </a:solidFill>
                <a:latin typeface="Times New Roman - 26"/>
              </a:rPr>
              <a:t>&lt; 0</a:t>
            </a:r>
          </a:p>
          <a:p>
            <a:r>
              <a:rPr lang="ru-RU" sz="21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2100" b="1" dirty="0">
                <a:solidFill>
                  <a:srgbClr val="000000"/>
                </a:solidFill>
                <a:latin typeface="Times New Roman - 26"/>
              </a:rPr>
              <a:t>&lt; 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14300" y="2393477"/>
            <a:ext cx="937260" cy="68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0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2000" b="1" dirty="0">
                <a:solidFill>
                  <a:srgbClr val="000000"/>
                </a:solidFill>
                <a:latin typeface="Times New Roman - 26"/>
              </a:rPr>
              <a:t> &gt;0</a:t>
            </a:r>
          </a:p>
          <a:p>
            <a:r>
              <a:rPr lang="ru-RU" sz="20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2000" b="1" dirty="0">
                <a:solidFill>
                  <a:srgbClr val="000000"/>
                </a:solidFill>
                <a:latin typeface="Times New Roman - 26"/>
              </a:rPr>
              <a:t>&lt; 0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154680" y="986003"/>
            <a:ext cx="98298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&lt; 0</a:t>
            </a:r>
          </a:p>
          <a:p>
            <a:r>
              <a:rPr lang="ru-RU" sz="19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&gt; 0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29350" y="1037724"/>
            <a:ext cx="98298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= 0</a:t>
            </a:r>
          </a:p>
          <a:p>
            <a:r>
              <a:rPr lang="ru-RU" sz="19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&gt; 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6103620" y="2341756"/>
            <a:ext cx="98298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= 0</a:t>
            </a:r>
          </a:p>
          <a:p>
            <a:r>
              <a:rPr lang="ru-RU" sz="19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 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&lt; 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71450" y="5194121"/>
            <a:ext cx="8823960" cy="78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300" b="1" dirty="0">
                <a:solidFill>
                  <a:srgbClr val="FF0000"/>
                </a:solidFill>
                <a:latin typeface="Times New Roman - 20"/>
              </a:rPr>
              <a:t>Задание.</a:t>
            </a:r>
            <a:r>
              <a:rPr lang="ru-RU" sz="2300" b="1" dirty="0">
                <a:solidFill>
                  <a:srgbClr val="000000"/>
                </a:solidFill>
                <a:latin typeface="Times New Roman - 20"/>
              </a:rPr>
              <a:t> Схематично изобразите соответствующие графики  функций</a:t>
            </a:r>
          </a:p>
        </p:txBody>
      </p:sp>
      <p:pic>
        <p:nvPicPr>
          <p:cNvPr id="5139" name="Picture 19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" y="3891189"/>
            <a:ext cx="1637348" cy="123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0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4740" y="3883486"/>
            <a:ext cx="1688783" cy="127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1" descr="MSOffice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2260" y="3838367"/>
            <a:ext cx="1688783" cy="127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37160" y="3846071"/>
            <a:ext cx="937260" cy="68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0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2000" b="1" dirty="0">
                <a:solidFill>
                  <a:srgbClr val="000000"/>
                </a:solidFill>
                <a:latin typeface="Times New Roman - 26"/>
              </a:rPr>
              <a:t> &gt;0</a:t>
            </a:r>
          </a:p>
          <a:p>
            <a:r>
              <a:rPr lang="ru-RU" sz="20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2000" b="1" i="1" dirty="0" err="1">
                <a:solidFill>
                  <a:srgbClr val="000000"/>
                </a:solidFill>
                <a:latin typeface="Times New Roman - 26"/>
              </a:rPr>
              <a:t>=</a:t>
            </a:r>
            <a:r>
              <a:rPr lang="ru-RU" sz="2000" b="1" dirty="0">
                <a:solidFill>
                  <a:srgbClr val="000000"/>
                </a:solidFill>
                <a:latin typeface="Times New Roman - 26"/>
              </a:rPr>
              <a:t> 0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006090" y="3820760"/>
            <a:ext cx="982980" cy="71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1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2100" b="1" dirty="0">
                <a:solidFill>
                  <a:srgbClr val="000000"/>
                </a:solidFill>
                <a:latin typeface="Times New Roman - 26"/>
              </a:rPr>
              <a:t>&lt; 0</a:t>
            </a:r>
          </a:p>
          <a:p>
            <a:r>
              <a:rPr lang="ru-RU" sz="21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2100" b="1" i="1" dirty="0" err="1">
                <a:solidFill>
                  <a:srgbClr val="000000"/>
                </a:solidFill>
                <a:latin typeface="Times New Roman - 26"/>
              </a:rPr>
              <a:t>=</a:t>
            </a:r>
            <a:r>
              <a:rPr lang="ru-RU" sz="2100" b="1" dirty="0">
                <a:solidFill>
                  <a:srgbClr val="000000"/>
                </a:solidFill>
                <a:latin typeface="Times New Roman - 26"/>
              </a:rPr>
              <a:t> 0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6000750" y="3776742"/>
            <a:ext cx="98298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к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= 0</a:t>
            </a:r>
          </a:p>
          <a:p>
            <a:r>
              <a:rPr lang="ru-RU" sz="1900" b="1" dirty="0" err="1">
                <a:solidFill>
                  <a:srgbClr val="000000"/>
                </a:solidFill>
                <a:latin typeface="Times New Roman - 26"/>
              </a:rPr>
              <a:t>l</a:t>
            </a:r>
            <a:r>
              <a:rPr lang="ru-RU" sz="1900" b="1" i="1" dirty="0">
                <a:solidFill>
                  <a:srgbClr val="000000"/>
                </a:solidFill>
                <a:latin typeface="Times New Roman - 26"/>
              </a:rPr>
              <a:t> =</a:t>
            </a:r>
            <a:r>
              <a:rPr lang="ru-RU" sz="1900" b="1" dirty="0">
                <a:solidFill>
                  <a:srgbClr val="000000"/>
                </a:solidFill>
                <a:latin typeface="Times New Roman - 26"/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SOfficePNG(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997624"/>
            <a:ext cx="2766060" cy="1963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MSOfficePNG(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0402" y="1132363"/>
            <a:ext cx="2617470" cy="197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MSOfficePNG(7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32195" y="3310152"/>
            <a:ext cx="2438877" cy="188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5720" y="61626"/>
            <a:ext cx="549783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b="1" dirty="0">
                <a:solidFill>
                  <a:srgbClr val="000000"/>
                </a:solidFill>
                <a:latin typeface="Times New Roman - 24"/>
              </a:rPr>
              <a:t>График линейной функции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8590" y="343340"/>
            <a:ext cx="8298180" cy="47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600" dirty="0">
                <a:solidFill>
                  <a:srgbClr val="FF0000"/>
                </a:solidFill>
                <a:latin typeface="Times New Roman - 24"/>
              </a:rPr>
              <a:t>Задание.</a:t>
            </a:r>
            <a:r>
              <a:rPr lang="ru-RU" sz="2600" dirty="0">
                <a:solidFill>
                  <a:srgbClr val="800080"/>
                </a:solidFill>
                <a:latin typeface="Times New Roman - 24"/>
              </a:rPr>
              <a:t> </a:t>
            </a:r>
            <a:r>
              <a:rPr lang="ru-RU" sz="2300" dirty="0">
                <a:solidFill>
                  <a:srgbClr val="800080"/>
                </a:solidFill>
                <a:latin typeface="Times New Roman - 22"/>
              </a:rPr>
              <a:t>Сравните угловые коэффициенты прямых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635240" y="3002026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49240" y="1182984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1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251710" y="2922794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640330" y="3371777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2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276124" y="1283124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2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8206740" y="3151687"/>
            <a:ext cx="52578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2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85750" y="2667489"/>
            <a:ext cx="301752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Графики параллельны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5486400" y="5318472"/>
            <a:ext cx="3703320" cy="36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График 1 "круче" графика 2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920740" y="1725505"/>
            <a:ext cx="3634740" cy="65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1900" dirty="0">
                <a:solidFill>
                  <a:srgbClr val="000000"/>
                </a:solidFill>
                <a:latin typeface="Times New Roman - 24"/>
              </a:rPr>
              <a:t>Графики симметричны относительно оси у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942975" y="1231404"/>
            <a:ext cx="2286000" cy="70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4100" dirty="0">
                <a:solidFill>
                  <a:srgbClr val="000000"/>
                </a:solidFill>
                <a:latin typeface="Times New Roman - 18"/>
              </a:rPr>
              <a:t>к</a:t>
            </a:r>
            <a:r>
              <a:rPr lang="ru-RU" sz="2700" baseline="-25000" dirty="0">
                <a:solidFill>
                  <a:srgbClr val="000000"/>
                </a:solidFill>
                <a:latin typeface="Times New Roman - 18"/>
              </a:rPr>
              <a:t>1      </a:t>
            </a:r>
            <a:r>
              <a:rPr lang="ru-RU" sz="4100" dirty="0">
                <a:solidFill>
                  <a:srgbClr val="000000"/>
                </a:solidFill>
                <a:latin typeface="Times New Roman - 18"/>
              </a:rPr>
              <a:t>к</a:t>
            </a:r>
            <a:r>
              <a:rPr lang="ru-RU" sz="2700" baseline="-25000" dirty="0">
                <a:solidFill>
                  <a:srgbClr val="000000"/>
                </a:solidFill>
                <a:latin typeface="Times New Roman - 18"/>
              </a:rPr>
              <a:t>2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28650" y="5070870"/>
            <a:ext cx="2080260" cy="70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4100" dirty="0">
                <a:solidFill>
                  <a:srgbClr val="000000"/>
                </a:solidFill>
                <a:latin typeface="Times New Roman - 24"/>
              </a:rPr>
              <a:t>к</a:t>
            </a:r>
            <a:r>
              <a:rPr lang="ru-RU" sz="2700" baseline="-25000" dirty="0">
                <a:solidFill>
                  <a:srgbClr val="000000"/>
                </a:solidFill>
                <a:latin typeface="Times New Roman - 24"/>
              </a:rPr>
              <a:t>1    </a:t>
            </a:r>
            <a:r>
              <a:rPr lang="ru-RU" sz="4100" dirty="0">
                <a:solidFill>
                  <a:srgbClr val="000000"/>
                </a:solidFill>
                <a:latin typeface="Times New Roman - 24"/>
              </a:rPr>
              <a:t>к</a:t>
            </a:r>
            <a:r>
              <a:rPr lang="ru-RU" sz="2700" baseline="-25000" dirty="0">
                <a:solidFill>
                  <a:srgbClr val="000000"/>
                </a:solidFill>
                <a:latin typeface="Times New Roman - 24"/>
              </a:rPr>
              <a:t>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029200" y="3071355"/>
            <a:ext cx="2125980" cy="71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4200" dirty="0">
                <a:solidFill>
                  <a:srgbClr val="000000"/>
                </a:solidFill>
                <a:latin typeface="Times New Roman - 24"/>
              </a:rPr>
              <a:t>к</a:t>
            </a:r>
            <a:r>
              <a:rPr lang="ru-RU" sz="2800" baseline="-25000" dirty="0">
                <a:solidFill>
                  <a:srgbClr val="000000"/>
                </a:solidFill>
                <a:latin typeface="Times New Roman - 24"/>
              </a:rPr>
              <a:t>1    </a:t>
            </a:r>
            <a:r>
              <a:rPr lang="ru-RU" sz="4200" dirty="0">
                <a:solidFill>
                  <a:srgbClr val="000000"/>
                </a:solidFill>
                <a:latin typeface="Times New Roman - 24"/>
              </a:rPr>
              <a:t>к</a:t>
            </a:r>
            <a:r>
              <a:rPr lang="ru-RU" sz="2800" baseline="-25000" dirty="0">
                <a:solidFill>
                  <a:srgbClr val="000000"/>
                </a:solidFill>
                <a:latin typeface="Times New Roman - 24"/>
              </a:rPr>
              <a:t>2</a:t>
            </a:r>
          </a:p>
        </p:txBody>
      </p:sp>
      <p:pic>
        <p:nvPicPr>
          <p:cNvPr id="19" name="Рисунок 4" descr="dd36efffaae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3048000"/>
            <a:ext cx="2148508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SOfficePNG(4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5055" y="1035523"/>
            <a:ext cx="1765935" cy="166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MSOfficePNG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884761"/>
            <a:ext cx="2133124" cy="182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MSOfficePNG(2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1560" y="2974515"/>
            <a:ext cx="1954530" cy="178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MSOfficePNG(3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63315" y="3006427"/>
            <a:ext cx="1738789" cy="1656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MSOfficePNG(3)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0785" y="2997624"/>
            <a:ext cx="1738789" cy="165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8590" y="44018"/>
            <a:ext cx="3863340" cy="35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 - 24"/>
              </a:rPr>
              <a:t>График линейной функции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42975" y="359847"/>
            <a:ext cx="7452360" cy="7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pPr algn="ctr"/>
            <a:r>
              <a:rPr lang="ru-RU" sz="2200" dirty="0">
                <a:solidFill>
                  <a:srgbClr val="800080"/>
                </a:solidFill>
                <a:latin typeface="Times New Roman - 28"/>
              </a:rPr>
              <a:t>Установите соответствие между графиком линейной функции и ее формулой</a:t>
            </a:r>
          </a:p>
        </p:txBody>
      </p:sp>
      <p:pic>
        <p:nvPicPr>
          <p:cNvPr id="7177" name="Picture 9" descr="MSOfficePNG(4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1143000"/>
            <a:ext cx="1765935" cy="166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235190" y="5027953"/>
            <a:ext cx="1828800" cy="51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900" dirty="0">
                <a:solidFill>
                  <a:srgbClr val="000000"/>
                </a:solidFill>
                <a:latin typeface="Times New Roman - 36"/>
              </a:rPr>
              <a:t>у=-2х-2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429250" y="5053263"/>
            <a:ext cx="1943100" cy="51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900" dirty="0">
                <a:solidFill>
                  <a:srgbClr val="000000"/>
                </a:solidFill>
                <a:latin typeface="Times New Roman - 36"/>
              </a:rPr>
              <a:t>у=-2х+2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4780" y="5079674"/>
            <a:ext cx="1691640" cy="50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 - 36"/>
              </a:rPr>
              <a:t>у=2х-2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377440" y="5097281"/>
            <a:ext cx="1805940" cy="50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 - 36"/>
              </a:rPr>
              <a:t>у=2х+2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120140" y="5114889"/>
            <a:ext cx="1485900" cy="51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900" dirty="0">
                <a:solidFill>
                  <a:srgbClr val="000000"/>
                </a:solidFill>
                <a:latin typeface="Times New Roman - 36"/>
              </a:rPr>
              <a:t>у=-2х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8580" y="5132496"/>
            <a:ext cx="1325880" cy="50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938" tIns="36469" rIns="72938" bIns="36469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 - 36"/>
              </a:rPr>
              <a:t>у=2х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1438" y="7938"/>
            <a:ext cx="360362" cy="360362"/>
          </a:xfrm>
          <a:prstGeom prst="actionButtonBackPrevious">
            <a:avLst/>
          </a:prstGeom>
          <a:solidFill>
            <a:schemeClr val="tx2">
              <a:lumMod val="40000"/>
              <a:lumOff val="60000"/>
            </a:schemeClr>
          </a:solidFill>
          <a:ln w="9360">
            <a:solidFill>
              <a:srgbClr val="8F985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58888" y="1412875"/>
            <a:ext cx="7058025" cy="1046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ПРОВЕРЬ СЕБЯ </a:t>
            </a:r>
          </a:p>
          <a:p>
            <a:pPr>
              <a:defRPr/>
            </a:pPr>
            <a:r>
              <a:rPr lang="ru-RU" sz="2600" b="1" i="1" kern="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 взаимопроверка</a:t>
            </a:r>
            <a:r>
              <a:rPr lang="en-US" sz="2600" b="1" i="1" kern="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, </a:t>
            </a:r>
            <a:r>
              <a:rPr lang="ru-RU" sz="2600" b="1" i="1" kern="0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работа в парах)</a:t>
            </a:r>
          </a:p>
        </p:txBody>
      </p:sp>
      <p:pic>
        <p:nvPicPr>
          <p:cNvPr id="10" name="Picture 29" descr="j04344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28388">
            <a:off x="4111625" y="3357563"/>
            <a:ext cx="26035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1438" y="7938"/>
            <a:ext cx="360362" cy="360362"/>
          </a:xfrm>
          <a:prstGeom prst="actionButtonBackPrevious">
            <a:avLst/>
          </a:prstGeom>
          <a:solidFill>
            <a:schemeClr val="tx2">
              <a:lumMod val="40000"/>
              <a:lumOff val="60000"/>
            </a:schemeClr>
          </a:solidFill>
          <a:ln w="9360">
            <a:solidFill>
              <a:srgbClr val="8F985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1871663" y="3536950"/>
            <a:ext cx="5257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0" y="1484313"/>
          <a:ext cx="4067175" cy="4895850"/>
        </p:xfrm>
        <a:graphic>
          <a:graphicData uri="http://schemas.openxmlformats.org/presentationml/2006/ole">
            <p:oleObj spid="_x0000_s6146" name="GraphC" r:id="rId3" imgW="3495600" imgH="3743280" progId="">
              <p:embed/>
            </p:oleObj>
          </a:graphicData>
        </a:graphic>
      </p:graphicFrame>
      <p:sp>
        <p:nvSpPr>
          <p:cNvPr id="9" name="Freeform 44"/>
          <p:cNvSpPr>
            <a:spLocks/>
          </p:cNvSpPr>
          <p:nvPr/>
        </p:nvSpPr>
        <p:spPr bwMode="auto">
          <a:xfrm>
            <a:off x="179388" y="1773238"/>
            <a:ext cx="3168650" cy="3816350"/>
          </a:xfrm>
          <a:custGeom>
            <a:avLst/>
            <a:gdLst>
              <a:gd name="T0" fmla="*/ 0 w 2233"/>
              <a:gd name="T1" fmla="*/ 2147483647 h 2251"/>
              <a:gd name="T2" fmla="*/ 2147483647 w 2233"/>
              <a:gd name="T3" fmla="*/ 0 h 2251"/>
              <a:gd name="T4" fmla="*/ 0 60000 65536"/>
              <a:gd name="T5" fmla="*/ 0 60000 65536"/>
              <a:gd name="T6" fmla="*/ 0 w 2233"/>
              <a:gd name="T7" fmla="*/ 0 h 2251"/>
              <a:gd name="T8" fmla="*/ 2233 w 2233"/>
              <a:gd name="T9" fmla="*/ 2251 h 22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33" h="2251">
                <a:moveTo>
                  <a:pt x="0" y="2251"/>
                </a:moveTo>
                <a:lnTo>
                  <a:pt x="2233" y="0"/>
                </a:lnTo>
              </a:path>
            </a:pathLst>
          </a:cu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076825" y="1484313"/>
          <a:ext cx="3816350" cy="4989512"/>
        </p:xfrm>
        <a:graphic>
          <a:graphicData uri="http://schemas.openxmlformats.org/presentationml/2006/ole">
            <p:oleObj spid="_x0000_s6147" name="GraphC" r:id="rId4" imgW="3495600" imgH="3743280" progId="">
              <p:embed/>
            </p:oleObj>
          </a:graphicData>
        </a:graphic>
      </p:graphicFrame>
      <p:sp>
        <p:nvSpPr>
          <p:cNvPr id="11" name="Freeform 9"/>
          <p:cNvSpPr>
            <a:spLocks/>
          </p:cNvSpPr>
          <p:nvPr/>
        </p:nvSpPr>
        <p:spPr bwMode="auto">
          <a:xfrm>
            <a:off x="6300788" y="2133600"/>
            <a:ext cx="2447925" cy="3311525"/>
          </a:xfrm>
          <a:custGeom>
            <a:avLst/>
            <a:gdLst>
              <a:gd name="T0" fmla="*/ 0 w 2392"/>
              <a:gd name="T1" fmla="*/ 0 h 2721"/>
              <a:gd name="T2" fmla="*/ 2147483647 w 2392"/>
              <a:gd name="T3" fmla="*/ 2147483647 h 2721"/>
              <a:gd name="T4" fmla="*/ 0 60000 65536"/>
              <a:gd name="T5" fmla="*/ 0 60000 65536"/>
              <a:gd name="T6" fmla="*/ 0 w 2392"/>
              <a:gd name="T7" fmla="*/ 0 h 2721"/>
              <a:gd name="T8" fmla="*/ 2392 w 2392"/>
              <a:gd name="T9" fmla="*/ 2721 h 27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92" h="2721">
                <a:moveTo>
                  <a:pt x="0" y="0"/>
                </a:moveTo>
                <a:lnTo>
                  <a:pt x="2392" y="2721"/>
                </a:lnTo>
              </a:path>
            </a:pathLst>
          </a:custGeom>
          <a:noFill/>
          <a:ln w="47625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7" name="Прямоугольник 11"/>
          <p:cNvSpPr>
            <a:spLocks noChangeArrowheads="1"/>
          </p:cNvSpPr>
          <p:nvPr/>
        </p:nvSpPr>
        <p:spPr bwMode="auto">
          <a:xfrm>
            <a:off x="971550" y="908050"/>
            <a:ext cx="21304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arenR"/>
            </a:pPr>
            <a:r>
              <a:rPr lang="ru-RU" sz="2600" b="1" i="1">
                <a:latin typeface="Times New Roman" pitchFamily="18" charset="0"/>
              </a:rPr>
              <a:t>у =х  + 3</a:t>
            </a:r>
          </a:p>
        </p:txBody>
      </p:sp>
      <p:sp>
        <p:nvSpPr>
          <p:cNvPr id="2058" name="Прямоугольник 12"/>
          <p:cNvSpPr>
            <a:spLocks noChangeArrowheads="1"/>
          </p:cNvSpPr>
          <p:nvPr/>
        </p:nvSpPr>
        <p:spPr bwMode="auto">
          <a:xfrm>
            <a:off x="5724525" y="981075"/>
            <a:ext cx="22415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742950">
              <a:buFontTx/>
              <a:buAutoNum type="arabicParenR"/>
            </a:pPr>
            <a:r>
              <a:rPr lang="ru-RU" sz="2600" b="1" i="1">
                <a:latin typeface="Times New Roman" pitchFamily="18" charset="0"/>
              </a:rPr>
              <a:t>у = -х  +4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4675" y="188913"/>
            <a:ext cx="856932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Проверим  задание  1 </a:t>
            </a:r>
            <a:r>
              <a:rPr lang="ru-RU" sz="2200" b="1" i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(работа в парах)</a:t>
            </a:r>
          </a:p>
          <a:p>
            <a:pPr>
              <a:defRPr/>
            </a:pPr>
            <a:r>
              <a:rPr lang="ru-RU" sz="3600" b="1" i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endParaRPr lang="ru-RU" sz="3600" b="1" i="1" kern="0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71438" y="7938"/>
            <a:ext cx="360362" cy="360362"/>
          </a:xfrm>
          <a:prstGeom prst="actionButtonBackPrevious">
            <a:avLst/>
          </a:prstGeom>
          <a:solidFill>
            <a:schemeClr val="tx2">
              <a:lumMod val="40000"/>
              <a:lumOff val="60000"/>
            </a:schemeClr>
          </a:solidFill>
          <a:ln w="9360">
            <a:solidFill>
              <a:srgbClr val="8F9859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1188" y="0"/>
            <a:ext cx="90011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/>
              <a:t>Функция  у= х+3               </a:t>
            </a:r>
          </a:p>
        </p:txBody>
      </p:sp>
      <p:graphicFrame>
        <p:nvGraphicFramePr>
          <p:cNvPr id="18" name="Object 24"/>
          <p:cNvGraphicFramePr>
            <a:graphicFrameLocks noChangeAspect="1"/>
          </p:cNvGraphicFramePr>
          <p:nvPr/>
        </p:nvGraphicFramePr>
        <p:xfrm>
          <a:off x="280988" y="490538"/>
          <a:ext cx="3024187" cy="661987"/>
        </p:xfrm>
        <a:graphic>
          <a:graphicData uri="http://schemas.openxmlformats.org/presentationml/2006/ole">
            <p:oleObj spid="_x0000_s7170" name="Формула" r:id="rId3" imgW="1143000" imgH="215640" progId="Equation.3">
              <p:embed/>
            </p:oleObj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755650" y="1041400"/>
          <a:ext cx="2952750" cy="550863"/>
        </p:xfrm>
        <a:graphic>
          <a:graphicData uri="http://schemas.openxmlformats.org/presentationml/2006/ole">
            <p:oleObj spid="_x0000_s7171" name="Формула" r:id="rId4" imgW="1130040" imgH="215640" progId="Equation.3">
              <p:embed/>
            </p:oleObj>
          </a:graphicData>
        </a:graphic>
      </p:graphicFrame>
      <p:sp>
        <p:nvSpPr>
          <p:cNvPr id="21" name="Text Box 44"/>
          <p:cNvSpPr txBox="1">
            <a:spLocks noChangeArrowheads="1"/>
          </p:cNvSpPr>
          <p:nvPr/>
        </p:nvSpPr>
        <p:spPr bwMode="auto">
          <a:xfrm>
            <a:off x="179388" y="1557338"/>
            <a:ext cx="424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3.  </a:t>
            </a:r>
            <a:r>
              <a:rPr lang="ru-RU" sz="2800" b="1" i="1">
                <a:solidFill>
                  <a:srgbClr val="C00000"/>
                </a:solidFill>
              </a:rPr>
              <a:t>у=0 при х=-3.</a:t>
            </a:r>
          </a:p>
        </p:txBody>
      </p:sp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179388" y="1989138"/>
            <a:ext cx="3167062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4.</a:t>
            </a:r>
            <a:r>
              <a:rPr lang="ru-RU" sz="2800" b="1" i="1"/>
              <a:t>у</a:t>
            </a:r>
            <a:r>
              <a:rPr lang="en-US" sz="2800" b="1" i="1"/>
              <a:t>&gt;</a:t>
            </a:r>
            <a:r>
              <a:rPr lang="ru-RU" sz="2800" b="1" i="1"/>
              <a:t>0, </a:t>
            </a:r>
            <a:r>
              <a:rPr lang="ru-RU" sz="2200" b="1" i="1"/>
              <a:t>если</a:t>
            </a:r>
          </a:p>
          <a:p>
            <a:pPr>
              <a:spcBef>
                <a:spcPct val="50000"/>
              </a:spcBef>
            </a:pPr>
            <a:r>
              <a:rPr lang="ru-RU" sz="2800" b="1" i="1"/>
              <a:t>у&lt;0, </a:t>
            </a:r>
            <a:r>
              <a:rPr lang="ru-RU" sz="2200" b="1" i="1"/>
              <a:t>если</a:t>
            </a:r>
          </a:p>
        </p:txBody>
      </p:sp>
      <p:graphicFrame>
        <p:nvGraphicFramePr>
          <p:cNvPr id="23" name="Object 33"/>
          <p:cNvGraphicFramePr>
            <a:graphicFrameLocks noChangeAspect="1"/>
          </p:cNvGraphicFramePr>
          <p:nvPr/>
        </p:nvGraphicFramePr>
        <p:xfrm>
          <a:off x="2124075" y="2060575"/>
          <a:ext cx="2160588" cy="1171575"/>
        </p:xfrm>
        <a:graphic>
          <a:graphicData uri="http://schemas.openxmlformats.org/presentationml/2006/ole">
            <p:oleObj spid="_x0000_s7172" name="Формула" r:id="rId5" imgW="888840" imgH="431640" progId="Equation.3">
              <p:embed/>
            </p:oleObj>
          </a:graphicData>
        </a:graphic>
      </p:graphicFrame>
      <p:sp>
        <p:nvSpPr>
          <p:cNvPr id="25" name="Text Box 52"/>
          <p:cNvSpPr txBox="1">
            <a:spLocks noChangeArrowheads="1"/>
          </p:cNvSpPr>
          <p:nvPr/>
        </p:nvSpPr>
        <p:spPr bwMode="auto">
          <a:xfrm>
            <a:off x="179388" y="3141663"/>
            <a:ext cx="4500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</a:rPr>
              <a:t>5.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Функция возрастает на  (-∞ ;∞). </a:t>
            </a:r>
          </a:p>
          <a:p>
            <a:pPr>
              <a:spcBef>
                <a:spcPct val="50000"/>
              </a:spcBef>
              <a:defRPr/>
            </a:pP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</a:endParaRPr>
          </a:p>
        </p:txBody>
      </p:sp>
      <p:sp>
        <p:nvSpPr>
          <p:cNvPr id="34" name="Text Box 62"/>
          <p:cNvSpPr txBox="1">
            <a:spLocks noChangeArrowheads="1"/>
          </p:cNvSpPr>
          <p:nvPr/>
        </p:nvSpPr>
        <p:spPr bwMode="auto">
          <a:xfrm>
            <a:off x="250825" y="4762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1.</a:t>
            </a:r>
          </a:p>
        </p:txBody>
      </p:sp>
      <p:sp>
        <p:nvSpPr>
          <p:cNvPr id="35" name="Text Box 63"/>
          <p:cNvSpPr txBox="1">
            <a:spLocks noChangeArrowheads="1"/>
          </p:cNvSpPr>
          <p:nvPr/>
        </p:nvSpPr>
        <p:spPr bwMode="auto">
          <a:xfrm>
            <a:off x="250825" y="105251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2.</a:t>
            </a:r>
          </a:p>
        </p:txBody>
      </p:sp>
      <p:sp>
        <p:nvSpPr>
          <p:cNvPr id="36" name="Text Box 65"/>
          <p:cNvSpPr txBox="1">
            <a:spLocks noChangeArrowheads="1"/>
          </p:cNvSpPr>
          <p:nvPr/>
        </p:nvSpPr>
        <p:spPr bwMode="auto">
          <a:xfrm>
            <a:off x="250825" y="4149725"/>
            <a:ext cx="3060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002060"/>
                </a:solidFill>
              </a:rPr>
              <a:t>7.</a:t>
            </a:r>
            <a:r>
              <a:rPr lang="ru-RU" sz="2600" b="1" i="1"/>
              <a:t>у</a:t>
            </a:r>
            <a:r>
              <a:rPr lang="ru-RU" sz="2600" b="1" i="1" baseline="-25000"/>
              <a:t>наим.</a:t>
            </a:r>
            <a:r>
              <a:rPr lang="ru-RU" sz="2600" b="1" i="1"/>
              <a:t>= </a:t>
            </a:r>
            <a:r>
              <a:rPr lang="ru-RU" sz="2600" b="1" i="1">
                <a:solidFill>
                  <a:srgbClr val="C00000"/>
                </a:solidFill>
              </a:rPr>
              <a:t>нет</a:t>
            </a:r>
            <a:r>
              <a:rPr lang="en-US" sz="2600" b="1" i="1">
                <a:solidFill>
                  <a:srgbClr val="C00000"/>
                </a:solidFill>
              </a:rPr>
              <a:t>;</a:t>
            </a:r>
            <a:endParaRPr lang="ru-RU" sz="2600" b="1" i="1">
              <a:solidFill>
                <a:srgbClr val="C00000"/>
              </a:solidFill>
            </a:endParaRPr>
          </a:p>
        </p:txBody>
      </p:sp>
      <p:sp>
        <p:nvSpPr>
          <p:cNvPr id="37" name="Text Box 66"/>
          <p:cNvSpPr txBox="1">
            <a:spLocks noChangeArrowheads="1"/>
          </p:cNvSpPr>
          <p:nvPr/>
        </p:nvSpPr>
        <p:spPr bwMode="auto">
          <a:xfrm>
            <a:off x="250825" y="4581525"/>
            <a:ext cx="30607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600" b="1" i="1">
                <a:solidFill>
                  <a:srgbClr val="FF0000"/>
                </a:solidFill>
              </a:rPr>
              <a:t>   </a:t>
            </a:r>
            <a:r>
              <a:rPr lang="ru-RU" sz="2600" b="1" i="1"/>
              <a:t>у</a:t>
            </a:r>
            <a:r>
              <a:rPr lang="ru-RU" sz="2600" b="1" i="1" baseline="-25000"/>
              <a:t>наиб.</a:t>
            </a:r>
            <a:r>
              <a:rPr lang="ru-RU" sz="2600" b="1" i="1"/>
              <a:t>= </a:t>
            </a:r>
            <a:r>
              <a:rPr lang="ru-RU" sz="2600" b="1" i="1">
                <a:solidFill>
                  <a:srgbClr val="C00000"/>
                </a:solidFill>
              </a:rPr>
              <a:t>нет.</a:t>
            </a: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179388" y="4508500"/>
            <a:ext cx="432117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200" b="1" i="1">
                <a:solidFill>
                  <a:srgbClr val="002060"/>
                </a:solidFill>
              </a:rPr>
              <a:t>8.</a:t>
            </a:r>
            <a:r>
              <a:rPr lang="en-US" sz="2200" b="1" i="1">
                <a:solidFill>
                  <a:srgbClr val="002060"/>
                </a:solidFill>
              </a:rPr>
              <a:t> </a:t>
            </a:r>
            <a:r>
              <a:rPr lang="ru-RU" sz="2200" b="1" i="1">
                <a:solidFill>
                  <a:srgbClr val="002060"/>
                </a:solidFill>
              </a:rPr>
              <a:t> Непрерывна</a:t>
            </a:r>
            <a:r>
              <a:rPr lang="en-US" sz="2200" b="1" i="1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2060"/>
                </a:solidFill>
              </a:rPr>
              <a:t>9. </a:t>
            </a:r>
            <a:r>
              <a:rPr lang="ru-RU" sz="2200" b="1" i="1">
                <a:solidFill>
                  <a:srgbClr val="002060"/>
                </a:solidFill>
              </a:rPr>
              <a:t>Не ограничена</a:t>
            </a:r>
            <a:r>
              <a:rPr lang="en-US" sz="2200" b="1" i="1">
                <a:solidFill>
                  <a:srgbClr val="002060"/>
                </a:solidFill>
              </a:rPr>
              <a:t>.</a:t>
            </a:r>
            <a:endParaRPr lang="ru-RU" sz="22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200" b="1" i="1">
                <a:solidFill>
                  <a:srgbClr val="002060"/>
                </a:solidFill>
              </a:rPr>
              <a:t>10</a:t>
            </a:r>
            <a:r>
              <a:rPr lang="en-US" sz="2200" b="1" i="1">
                <a:solidFill>
                  <a:srgbClr val="002060"/>
                </a:solidFill>
              </a:rPr>
              <a:t>.</a:t>
            </a:r>
            <a:r>
              <a:rPr lang="en-US" sz="2200" b="1" i="1">
                <a:solidFill>
                  <a:srgbClr val="FF0000"/>
                </a:solidFill>
              </a:rPr>
              <a:t> </a:t>
            </a:r>
            <a:r>
              <a:rPr lang="ru-RU" sz="2200" b="1" i="1">
                <a:solidFill>
                  <a:srgbClr val="002060"/>
                </a:solidFill>
              </a:rPr>
              <a:t>Ни четная ни нечетная</a:t>
            </a:r>
            <a:r>
              <a:rPr lang="en-US" sz="2400" b="1" i="1">
                <a:solidFill>
                  <a:srgbClr val="002060"/>
                </a:solidFill>
              </a:rPr>
              <a:t>.</a:t>
            </a:r>
            <a:endParaRPr lang="ru-RU" sz="24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1331913" y="3429000"/>
            <a:ext cx="63373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900113" y="1700213"/>
            <a:ext cx="50403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   </a:t>
            </a:r>
          </a:p>
          <a:p>
            <a:pPr>
              <a:spcBef>
                <a:spcPct val="50000"/>
              </a:spcBef>
            </a:pPr>
            <a:endParaRPr lang="ru-RU" sz="2800" b="1" i="1"/>
          </a:p>
          <a:p>
            <a:pPr>
              <a:spcBef>
                <a:spcPct val="50000"/>
              </a:spcBef>
            </a:pPr>
            <a:r>
              <a:rPr lang="ru-RU" sz="2800" b="1" i="1"/>
              <a:t> </a:t>
            </a:r>
          </a:p>
        </p:txBody>
      </p:sp>
      <p:sp>
        <p:nvSpPr>
          <p:cNvPr id="107" name="Rectangle 8"/>
          <p:cNvSpPr>
            <a:spLocks noChangeArrowheads="1"/>
          </p:cNvSpPr>
          <p:nvPr/>
        </p:nvSpPr>
        <p:spPr bwMode="auto">
          <a:xfrm>
            <a:off x="5219700" y="0"/>
            <a:ext cx="2519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2060"/>
                </a:solidFill>
              </a:rPr>
              <a:t>у=-х+4</a:t>
            </a:r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4859338" y="3284538"/>
            <a:ext cx="40703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/>
              <a:t> Функция убывает на     (-∞; ∞ ).</a:t>
            </a:r>
          </a:p>
          <a:p>
            <a:pPr>
              <a:spcBef>
                <a:spcPct val="50000"/>
              </a:spcBef>
            </a:pPr>
            <a:r>
              <a:rPr lang="ru-RU" sz="2400" b="1" i="1"/>
              <a:t> </a:t>
            </a:r>
          </a:p>
        </p:txBody>
      </p:sp>
      <p:graphicFrame>
        <p:nvGraphicFramePr>
          <p:cNvPr id="109" name="Object 50"/>
          <p:cNvGraphicFramePr>
            <a:graphicFrameLocks noChangeAspect="1"/>
          </p:cNvGraphicFramePr>
          <p:nvPr/>
        </p:nvGraphicFramePr>
        <p:xfrm>
          <a:off x="5148263" y="549275"/>
          <a:ext cx="2217737" cy="544513"/>
        </p:xfrm>
        <a:graphic>
          <a:graphicData uri="http://schemas.openxmlformats.org/presentationml/2006/ole">
            <p:oleObj spid="_x0000_s7173" name="Формула" r:id="rId6" imgW="838080" imgH="177480" progId="Equation.3">
              <p:embed/>
            </p:oleObj>
          </a:graphicData>
        </a:graphic>
      </p:graphicFrame>
      <p:graphicFrame>
        <p:nvGraphicFramePr>
          <p:cNvPr id="110" name="Object 51"/>
          <p:cNvGraphicFramePr>
            <a:graphicFrameLocks noChangeAspect="1"/>
          </p:cNvGraphicFramePr>
          <p:nvPr/>
        </p:nvGraphicFramePr>
        <p:xfrm>
          <a:off x="5076825" y="1125538"/>
          <a:ext cx="2693988" cy="506412"/>
        </p:xfrm>
        <a:graphic>
          <a:graphicData uri="http://schemas.openxmlformats.org/presentationml/2006/ole">
            <p:oleObj spid="_x0000_s7174" name="Формула" r:id="rId7" imgW="1117440" imgH="215640" progId="Equation.3">
              <p:embed/>
            </p:oleObj>
          </a:graphicData>
        </a:graphic>
      </p:graphicFrame>
      <p:sp>
        <p:nvSpPr>
          <p:cNvPr id="111" name="Text Box 44"/>
          <p:cNvSpPr txBox="1">
            <a:spLocks noChangeArrowheads="1"/>
          </p:cNvSpPr>
          <p:nvPr/>
        </p:nvSpPr>
        <p:spPr bwMode="auto">
          <a:xfrm>
            <a:off x="4643438" y="1557338"/>
            <a:ext cx="33480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3.</a:t>
            </a:r>
            <a:r>
              <a:rPr lang="ru-RU" sz="2800" b="1" i="1">
                <a:solidFill>
                  <a:srgbClr val="C00000"/>
                </a:solidFill>
              </a:rPr>
              <a:t>  у=0 при х=5.</a:t>
            </a:r>
          </a:p>
        </p:txBody>
      </p:sp>
      <p:sp>
        <p:nvSpPr>
          <p:cNvPr id="112" name="Text Box 47"/>
          <p:cNvSpPr txBox="1">
            <a:spLocks noChangeArrowheads="1"/>
          </p:cNvSpPr>
          <p:nvPr/>
        </p:nvSpPr>
        <p:spPr bwMode="auto">
          <a:xfrm>
            <a:off x="4572000" y="2060575"/>
            <a:ext cx="24479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/>
              <a:t> </a:t>
            </a:r>
            <a:r>
              <a:rPr lang="ru-RU" sz="2800" b="1" i="1">
                <a:solidFill>
                  <a:srgbClr val="002060"/>
                </a:solidFill>
              </a:rPr>
              <a:t>4.</a:t>
            </a:r>
            <a:r>
              <a:rPr lang="ru-RU" sz="2800" b="1" i="1"/>
              <a:t>у</a:t>
            </a:r>
            <a:r>
              <a:rPr lang="en-US" sz="2800" b="1" i="1"/>
              <a:t>&gt;</a:t>
            </a:r>
            <a:r>
              <a:rPr lang="ru-RU" sz="2800" b="1" i="1"/>
              <a:t>0, </a:t>
            </a:r>
            <a:r>
              <a:rPr lang="ru-RU" sz="2200" b="1" i="1"/>
              <a:t>при </a:t>
            </a:r>
          </a:p>
          <a:p>
            <a:pPr>
              <a:spcBef>
                <a:spcPct val="50000"/>
              </a:spcBef>
            </a:pPr>
            <a:r>
              <a:rPr lang="ru-RU" sz="2800" b="1" i="1"/>
              <a:t>     у&lt;0, </a:t>
            </a:r>
            <a:r>
              <a:rPr lang="ru-RU" sz="2200" b="1" i="1"/>
              <a:t>при</a:t>
            </a:r>
          </a:p>
        </p:txBody>
      </p:sp>
      <p:graphicFrame>
        <p:nvGraphicFramePr>
          <p:cNvPr id="113" name="Object 52"/>
          <p:cNvGraphicFramePr>
            <a:graphicFrameLocks noChangeAspect="1"/>
          </p:cNvGraphicFramePr>
          <p:nvPr/>
        </p:nvGraphicFramePr>
        <p:xfrm>
          <a:off x="6588125" y="2060575"/>
          <a:ext cx="1909763" cy="1174750"/>
        </p:xfrm>
        <a:graphic>
          <a:graphicData uri="http://schemas.openxmlformats.org/presentationml/2006/ole">
            <p:oleObj spid="_x0000_s7175" name="Формула" r:id="rId8" imgW="761760" imgH="431640" progId="Equation.3">
              <p:embed/>
            </p:oleObj>
          </a:graphicData>
        </a:graphic>
      </p:graphicFrame>
      <p:sp>
        <p:nvSpPr>
          <p:cNvPr id="114" name="Text Box 52"/>
          <p:cNvSpPr txBox="1">
            <a:spLocks noChangeArrowheads="1"/>
          </p:cNvSpPr>
          <p:nvPr/>
        </p:nvSpPr>
        <p:spPr bwMode="auto">
          <a:xfrm>
            <a:off x="4572000" y="3213100"/>
            <a:ext cx="574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5.</a:t>
            </a:r>
          </a:p>
        </p:txBody>
      </p:sp>
      <p:sp>
        <p:nvSpPr>
          <p:cNvPr id="116" name="Text Box 65"/>
          <p:cNvSpPr txBox="1">
            <a:spLocks noChangeArrowheads="1"/>
          </p:cNvSpPr>
          <p:nvPr/>
        </p:nvSpPr>
        <p:spPr bwMode="auto">
          <a:xfrm>
            <a:off x="4572000" y="4005263"/>
            <a:ext cx="302418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i="1" dirty="0">
                <a:solidFill>
                  <a:srgbClr val="002060"/>
                </a:solidFill>
                <a:latin typeface="Arial" pitchFamily="34" charset="0"/>
              </a:rPr>
              <a:t>7</a:t>
            </a:r>
            <a:r>
              <a:rPr lang="ru-RU" sz="2600" b="1" i="1" dirty="0">
                <a:solidFill>
                  <a:srgbClr val="002060"/>
                </a:solidFill>
                <a:latin typeface="Arial" pitchFamily="34" charset="0"/>
              </a:rPr>
              <a:t>. </a:t>
            </a:r>
            <a:r>
              <a:rPr lang="ru-RU" sz="2600" b="1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у</a:t>
            </a:r>
            <a:r>
              <a:rPr lang="ru-RU" sz="2400" b="1" i="1" baseline="-25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</a:rPr>
              <a:t>наи</a:t>
            </a:r>
            <a:r>
              <a:rPr lang="ru-RU" sz="2400" b="1" i="1" baseline="-25000" dirty="0" err="1">
                <a:latin typeface="Arial" pitchFamily="34" charset="0"/>
              </a:rPr>
              <a:t>м.</a:t>
            </a:r>
            <a:r>
              <a:rPr lang="ru-RU" sz="2400" b="1" i="1" dirty="0" err="1">
                <a:latin typeface="Arial" pitchFamily="34" charset="0"/>
              </a:rPr>
              <a:t>=</a:t>
            </a:r>
            <a:r>
              <a:rPr lang="ru-RU" sz="2400" b="1" i="1" dirty="0">
                <a:latin typeface="Arial" pitchFamily="34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</a:rPr>
              <a:t>нет</a:t>
            </a:r>
            <a:r>
              <a:rPr lang="en-US" sz="2600" b="1" i="1" dirty="0">
                <a:solidFill>
                  <a:srgbClr val="C00000"/>
                </a:solidFill>
                <a:latin typeface="Arial" pitchFamily="34" charset="0"/>
              </a:rPr>
              <a:t>,</a:t>
            </a:r>
          </a:p>
          <a:p>
            <a:pPr>
              <a:spcBef>
                <a:spcPct val="50000"/>
              </a:spcBef>
              <a:defRPr/>
            </a:pPr>
            <a:r>
              <a:rPr lang="en-US" sz="2200" b="1" i="1" dirty="0">
                <a:latin typeface="Arial" pitchFamily="34" charset="0"/>
              </a:rPr>
              <a:t> </a:t>
            </a:r>
            <a:r>
              <a:rPr lang="ru-RU" sz="2200" b="1" i="1" dirty="0">
                <a:latin typeface="Arial" pitchFamily="34" charset="0"/>
              </a:rPr>
              <a:t>   </a:t>
            </a:r>
            <a:r>
              <a:rPr lang="ru-RU" sz="2400" b="1" i="1" dirty="0" err="1">
                <a:latin typeface="Arial" pitchFamily="34" charset="0"/>
              </a:rPr>
              <a:t>У</a:t>
            </a:r>
            <a:r>
              <a:rPr lang="ru-RU" sz="2400" b="1" i="1" baseline="-25000" dirty="0" err="1">
                <a:latin typeface="Arial" pitchFamily="34" charset="0"/>
              </a:rPr>
              <a:t>наиб.</a:t>
            </a:r>
            <a:r>
              <a:rPr lang="ru-RU" sz="2400" b="1" i="1" dirty="0" err="1">
                <a:latin typeface="Arial" pitchFamily="34" charset="0"/>
              </a:rPr>
              <a:t>=</a:t>
            </a:r>
            <a:r>
              <a:rPr lang="ru-RU" sz="2400" b="1" i="1" dirty="0">
                <a:latin typeface="Arial" pitchFamily="34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Arial" pitchFamily="34" charset="0"/>
              </a:rPr>
              <a:t>нет.</a:t>
            </a:r>
          </a:p>
        </p:txBody>
      </p:sp>
      <p:sp>
        <p:nvSpPr>
          <p:cNvPr id="118" name="Text Box 63"/>
          <p:cNvSpPr txBox="1">
            <a:spLocks noChangeArrowheads="1"/>
          </p:cNvSpPr>
          <p:nvPr/>
        </p:nvSpPr>
        <p:spPr bwMode="auto">
          <a:xfrm>
            <a:off x="4643438" y="1052513"/>
            <a:ext cx="5397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2.</a:t>
            </a:r>
          </a:p>
        </p:txBody>
      </p:sp>
      <p:sp>
        <p:nvSpPr>
          <p:cNvPr id="119" name="Text Box 62"/>
          <p:cNvSpPr txBox="1">
            <a:spLocks noChangeArrowheads="1"/>
          </p:cNvSpPr>
          <p:nvPr/>
        </p:nvSpPr>
        <p:spPr bwMode="auto">
          <a:xfrm>
            <a:off x="4716463" y="549275"/>
            <a:ext cx="24479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002060"/>
                </a:solidFill>
              </a:rPr>
              <a:t>1.</a:t>
            </a:r>
          </a:p>
          <a:p>
            <a:pPr>
              <a:spcBef>
                <a:spcPct val="50000"/>
              </a:spcBef>
            </a:pPr>
            <a:endParaRPr lang="ru-RU" sz="2800" b="1" i="1">
              <a:solidFill>
                <a:srgbClr val="FF0000"/>
              </a:solidFill>
            </a:endParaRPr>
          </a:p>
        </p:txBody>
      </p:sp>
      <p:sp>
        <p:nvSpPr>
          <p:cNvPr id="32" name="Text Box 40"/>
          <p:cNvSpPr txBox="1">
            <a:spLocks noChangeArrowheads="1"/>
          </p:cNvSpPr>
          <p:nvPr/>
        </p:nvSpPr>
        <p:spPr bwMode="auto">
          <a:xfrm>
            <a:off x="4572000" y="4581525"/>
            <a:ext cx="4572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8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200" b="1" i="1">
                <a:solidFill>
                  <a:srgbClr val="002060"/>
                </a:solidFill>
              </a:rPr>
              <a:t>8. </a:t>
            </a:r>
            <a:r>
              <a:rPr lang="en-US" sz="2200" b="1" i="1">
                <a:solidFill>
                  <a:srgbClr val="002060"/>
                </a:solidFill>
              </a:rPr>
              <a:t> </a:t>
            </a:r>
            <a:r>
              <a:rPr lang="ru-RU" sz="2200" b="1" i="1">
                <a:solidFill>
                  <a:srgbClr val="002060"/>
                </a:solidFill>
              </a:rPr>
              <a:t>Непрерывна</a:t>
            </a:r>
            <a:r>
              <a:rPr lang="en-US" sz="2200" b="1" i="1">
                <a:solidFill>
                  <a:srgbClr val="00206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200" b="1" i="1">
                <a:solidFill>
                  <a:srgbClr val="002060"/>
                </a:solidFill>
              </a:rPr>
              <a:t>9.  </a:t>
            </a:r>
            <a:r>
              <a:rPr lang="ru-RU" sz="2200" b="1" i="1">
                <a:solidFill>
                  <a:srgbClr val="002060"/>
                </a:solidFill>
              </a:rPr>
              <a:t>Не ограничена</a:t>
            </a:r>
            <a:r>
              <a:rPr lang="en-US" sz="2200" b="1" i="1">
                <a:solidFill>
                  <a:srgbClr val="002060"/>
                </a:solidFill>
              </a:rPr>
              <a:t>.</a:t>
            </a:r>
            <a:endParaRPr lang="ru-RU" sz="22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200" b="1" i="1">
                <a:solidFill>
                  <a:srgbClr val="002060"/>
                </a:solidFill>
              </a:rPr>
              <a:t>10</a:t>
            </a:r>
            <a:r>
              <a:rPr lang="en-US" sz="2200" b="1" i="1">
                <a:solidFill>
                  <a:srgbClr val="002060"/>
                </a:solidFill>
              </a:rPr>
              <a:t>. </a:t>
            </a:r>
            <a:r>
              <a:rPr lang="ru-RU" sz="2200" b="1" i="1">
                <a:solidFill>
                  <a:srgbClr val="002060"/>
                </a:solidFill>
              </a:rPr>
              <a:t>Ни четная ни нечетная</a:t>
            </a:r>
            <a:r>
              <a:rPr lang="en-US" sz="2400" b="1" i="1">
                <a:solidFill>
                  <a:srgbClr val="002060"/>
                </a:solidFill>
              </a:rPr>
              <a:t>.</a:t>
            </a:r>
            <a:endParaRPr lang="ru-RU" sz="2400" b="1" i="1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3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686800" y="6421438"/>
            <a:ext cx="360363" cy="360362"/>
          </a:xfrm>
          <a:prstGeom prst="actionButtonForwardNex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5" grpId="0"/>
      <p:bldP spid="34" grpId="0"/>
      <p:bldP spid="35" grpId="0"/>
      <p:bldP spid="37" grpId="0"/>
      <p:bldP spid="40" grpId="0"/>
      <p:bldP spid="80" grpId="0"/>
      <p:bldP spid="107" grpId="0"/>
      <p:bldP spid="108" grpId="0"/>
      <p:bldP spid="111" grpId="0"/>
      <p:bldP spid="112" grpId="0"/>
      <p:bldP spid="114" grpId="0"/>
      <p:bldP spid="118" grpId="0"/>
      <p:bldP spid="119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90538" y="1565275"/>
            <a:ext cx="8226425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/>
              <a:t>Линейная функция простейшая и, можно </a:t>
            </a:r>
          </a:p>
          <a:p>
            <a:pPr algn="ctr"/>
            <a:r>
              <a:rPr lang="ru-RU" sz="3200" b="1"/>
              <a:t>сказать, важнейшая среди всех функций. </a:t>
            </a:r>
          </a:p>
          <a:p>
            <a:pPr algn="ctr"/>
            <a:r>
              <a:rPr lang="ru-RU" sz="3200" b="1"/>
              <a:t>Многие физические законы выражаются с </a:t>
            </a:r>
          </a:p>
          <a:p>
            <a:pPr algn="ctr"/>
            <a:r>
              <a:rPr lang="ru-RU" sz="3200" b="1"/>
              <a:t>помощью линейной функции, но важно то, </a:t>
            </a:r>
          </a:p>
          <a:p>
            <a:pPr algn="ctr"/>
            <a:r>
              <a:rPr lang="ru-RU" sz="3200" b="1"/>
              <a:t>что целый ряд сложных нелинейных </a:t>
            </a:r>
          </a:p>
          <a:p>
            <a:pPr algn="ctr"/>
            <a:r>
              <a:rPr lang="ru-RU" sz="3200" b="1"/>
              <a:t>зависимостей «в малом» можно считать </a:t>
            </a:r>
          </a:p>
          <a:p>
            <a:pPr algn="ctr"/>
            <a:r>
              <a:rPr lang="ru-RU" sz="3200" b="1"/>
              <a:t>линейными.  </a:t>
            </a:r>
          </a:p>
        </p:txBody>
      </p:sp>
      <p:sp>
        <p:nvSpPr>
          <p:cNvPr id="4198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04225" y="6064250"/>
            <a:ext cx="539750" cy="53975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1143000"/>
            <a:ext cx="73580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Функция вида </a:t>
            </a:r>
            <a:r>
              <a:rPr lang="en-US" sz="4400" b="1" i="1">
                <a:solidFill>
                  <a:srgbClr val="FF0000"/>
                </a:solidFill>
                <a:latin typeface="Constantia" pitchFamily="18" charset="0"/>
              </a:rPr>
              <a:t>y = kx +b</a:t>
            </a:r>
            <a:r>
              <a:rPr lang="ru-RU" sz="3200" b="1" i="1">
                <a:latin typeface="Constantia" pitchFamily="18" charset="0"/>
              </a:rPr>
              <a:t>, где </a:t>
            </a:r>
            <a:r>
              <a:rPr lang="en-US" sz="3200" b="1" i="1">
                <a:latin typeface="Constantia" pitchFamily="18" charset="0"/>
              </a:rPr>
              <a:t>k </a:t>
            </a:r>
            <a:r>
              <a:rPr lang="ru-RU" sz="3200" b="1" i="1">
                <a:latin typeface="Constantia" pitchFamily="18" charset="0"/>
              </a:rPr>
              <a:t>и </a:t>
            </a:r>
            <a:r>
              <a:rPr lang="en-US" sz="3200" b="1" i="1">
                <a:latin typeface="Constantia" pitchFamily="18" charset="0"/>
              </a:rPr>
              <a:t>b</a:t>
            </a:r>
            <a:r>
              <a:rPr lang="ru-RU" sz="3200" b="1" i="1">
                <a:latin typeface="Constantia" pitchFamily="18" charset="0"/>
              </a:rPr>
              <a:t>  числа, а   </a:t>
            </a:r>
            <a:r>
              <a:rPr lang="en-US" sz="3200" b="1" i="1">
                <a:latin typeface="Constantia" pitchFamily="18" charset="0"/>
              </a:rPr>
              <a:t>x</a:t>
            </a:r>
            <a:r>
              <a:rPr lang="ru-RU" sz="3200" b="1" i="1">
                <a:latin typeface="Constantia" pitchFamily="18" charset="0"/>
              </a:rPr>
              <a:t>  </a:t>
            </a:r>
            <a:r>
              <a:rPr lang="en-US" sz="3200" b="1" i="1">
                <a:latin typeface="Constantia" pitchFamily="18" charset="0"/>
              </a:rPr>
              <a:t> </a:t>
            </a:r>
            <a:r>
              <a:rPr lang="ru-RU" sz="3200" b="1" i="1">
                <a:latin typeface="Constantia" pitchFamily="18" charset="0"/>
              </a:rPr>
              <a:t>и  </a:t>
            </a:r>
            <a:r>
              <a:rPr lang="en-US" sz="3200" b="1" i="1">
                <a:latin typeface="Constantia" pitchFamily="18" charset="0"/>
              </a:rPr>
              <a:t>y</a:t>
            </a:r>
            <a:r>
              <a:rPr lang="ru-RU" sz="3200" b="1" i="1">
                <a:latin typeface="Constantia" pitchFamily="18" charset="0"/>
              </a:rPr>
              <a:t> переменные, называется линейной функцией.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3714750"/>
            <a:ext cx="834231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Constantia" pitchFamily="18" charset="0"/>
              </a:rPr>
              <a:t>x – </a:t>
            </a:r>
            <a:r>
              <a:rPr lang="ru-RU" sz="3200" b="1" i="1">
                <a:latin typeface="Constantia" pitchFamily="18" charset="0"/>
              </a:rPr>
              <a:t>независимая переменная (аргумент)</a:t>
            </a:r>
          </a:p>
          <a:p>
            <a:r>
              <a:rPr lang="en-US" sz="3200" b="1" i="1">
                <a:latin typeface="Constantia" pitchFamily="18" charset="0"/>
              </a:rPr>
              <a:t>y – </a:t>
            </a:r>
            <a:r>
              <a:rPr lang="ru-RU" sz="3200" b="1" i="1">
                <a:latin typeface="Constantia" pitchFamily="18" charset="0"/>
              </a:rPr>
              <a:t>зависимая переменная (функция)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r>
              <a:rPr lang="ru-RU" sz="3200">
                <a:solidFill>
                  <a:srgbClr val="000000"/>
                </a:solidFill>
                <a:effectLst/>
              </a:rPr>
              <a:t>Примеры  линейных функций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1042988" y="2060575"/>
            <a:ext cx="5327650" cy="582613"/>
            <a:chOff x="657" y="1298"/>
            <a:chExt cx="3356" cy="367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3515" y="1298"/>
              <a:ext cx="498" cy="336"/>
              <a:chOff x="1519" y="3566"/>
              <a:chExt cx="498" cy="336"/>
            </a:xfrm>
          </p:grpSpPr>
          <p:sp>
            <p:nvSpPr>
              <p:cNvPr id="47112" name="Rectangle 8"/>
              <p:cNvSpPr>
                <a:spLocks noChangeArrowheads="1"/>
              </p:cNvSpPr>
              <p:nvPr/>
            </p:nvSpPr>
            <p:spPr bwMode="auto">
              <a:xfrm>
                <a:off x="1889" y="3595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1" name="Rectangle 17"/>
              <p:cNvSpPr>
                <a:spLocks noChangeArrowheads="1"/>
              </p:cNvSpPr>
              <p:nvPr/>
            </p:nvSpPr>
            <p:spPr bwMode="auto">
              <a:xfrm>
                <a:off x="1737" y="3566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9" name="Rectangle 25"/>
              <p:cNvSpPr>
                <a:spLocks noChangeArrowheads="1"/>
              </p:cNvSpPr>
              <p:nvPr/>
            </p:nvSpPr>
            <p:spPr bwMode="auto">
              <a:xfrm>
                <a:off x="1519" y="3595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b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2245" y="1298"/>
              <a:ext cx="521" cy="336"/>
              <a:chOff x="1518" y="3210"/>
              <a:chExt cx="521" cy="336"/>
            </a:xfrm>
          </p:grpSpPr>
          <p:sp>
            <p:nvSpPr>
              <p:cNvPr id="47113" name="Rectangle 9"/>
              <p:cNvSpPr>
                <a:spLocks noChangeArrowheads="1"/>
              </p:cNvSpPr>
              <p:nvPr/>
            </p:nvSpPr>
            <p:spPr bwMode="auto">
              <a:xfrm>
                <a:off x="1911" y="3239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2" name="Rectangle 18"/>
              <p:cNvSpPr>
                <a:spLocks noChangeArrowheads="1"/>
              </p:cNvSpPr>
              <p:nvPr/>
            </p:nvSpPr>
            <p:spPr bwMode="auto">
              <a:xfrm>
                <a:off x="1740" y="3210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0" name="Rectangle 26"/>
              <p:cNvSpPr>
                <a:spLocks noChangeArrowheads="1"/>
              </p:cNvSpPr>
              <p:nvPr/>
            </p:nvSpPr>
            <p:spPr bwMode="auto">
              <a:xfrm>
                <a:off x="1518" y="3239"/>
                <a:ext cx="11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160" name="Text Box 56"/>
            <p:cNvSpPr txBox="1">
              <a:spLocks noChangeArrowheads="1"/>
            </p:cNvSpPr>
            <p:nvPr/>
          </p:nvSpPr>
          <p:spPr bwMode="auto">
            <a:xfrm>
              <a:off x="1701" y="1389"/>
              <a:ext cx="3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где</a:t>
              </a:r>
            </a:p>
          </p:txBody>
        </p:sp>
        <p:sp>
          <p:nvSpPr>
            <p:cNvPr id="47164" name="Text Box 60"/>
            <p:cNvSpPr txBox="1">
              <a:spLocks noChangeArrowheads="1"/>
            </p:cNvSpPr>
            <p:nvPr/>
          </p:nvSpPr>
          <p:spPr bwMode="auto">
            <a:xfrm>
              <a:off x="3016" y="138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и</a:t>
              </a:r>
            </a:p>
          </p:txBody>
        </p:sp>
        <p:grpSp>
          <p:nvGrpSpPr>
            <p:cNvPr id="5" name="Group 87"/>
            <p:cNvGrpSpPr>
              <a:grpSpLocks/>
            </p:cNvGrpSpPr>
            <p:nvPr/>
          </p:nvGrpSpPr>
          <p:grpSpPr bwMode="auto">
            <a:xfrm>
              <a:off x="657" y="1298"/>
              <a:ext cx="1022" cy="367"/>
              <a:chOff x="657" y="1298"/>
              <a:chExt cx="1022" cy="367"/>
            </a:xfrm>
          </p:grpSpPr>
          <p:sp>
            <p:nvSpPr>
              <p:cNvPr id="47120" name="Rectangle 16"/>
              <p:cNvSpPr>
                <a:spLocks noChangeArrowheads="1"/>
              </p:cNvSpPr>
              <p:nvPr/>
            </p:nvSpPr>
            <p:spPr bwMode="auto">
              <a:xfrm>
                <a:off x="1038" y="1327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7" name="Rectangle 23"/>
              <p:cNvSpPr>
                <a:spLocks noChangeArrowheads="1"/>
              </p:cNvSpPr>
              <p:nvPr/>
            </p:nvSpPr>
            <p:spPr bwMode="auto">
              <a:xfrm>
                <a:off x="1292" y="1344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+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6" name="Group 86"/>
              <p:cNvGrpSpPr>
                <a:grpSpLocks/>
              </p:cNvGrpSpPr>
              <p:nvPr/>
            </p:nvGrpSpPr>
            <p:grpSpPr bwMode="auto">
              <a:xfrm>
                <a:off x="657" y="1298"/>
                <a:ext cx="900" cy="353"/>
                <a:chOff x="657" y="1298"/>
                <a:chExt cx="900" cy="353"/>
              </a:xfrm>
            </p:grpSpPr>
            <p:sp>
              <p:nvSpPr>
                <p:cNvPr id="47119" name="Rectangle 15"/>
                <p:cNvSpPr>
                  <a:spLocks noChangeArrowheads="1"/>
                </p:cNvSpPr>
                <p:nvPr/>
              </p:nvSpPr>
              <p:spPr bwMode="auto">
                <a:xfrm>
                  <a:off x="1429" y="1344"/>
                  <a:ext cx="128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ru-RU" sz="3200">
                      <a:solidFill>
                        <a:srgbClr val="000000"/>
                      </a:solidFill>
                      <a:latin typeface="Times New Roman" pitchFamily="18" charset="0"/>
                    </a:rPr>
                    <a:t>1</a:t>
                  </a: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7128" name="Rectangle 24"/>
                <p:cNvSpPr>
                  <a:spLocks noChangeArrowheads="1"/>
                </p:cNvSpPr>
                <p:nvPr/>
              </p:nvSpPr>
              <p:spPr bwMode="auto">
                <a:xfrm>
                  <a:off x="867" y="1298"/>
                  <a:ext cx="141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ru-RU" sz="3200">
                      <a:solidFill>
                        <a:srgbClr val="000000"/>
                      </a:solidFill>
                      <a:latin typeface="Symbol" pitchFamily="18" charset="2"/>
                    </a:rPr>
                    <a:t>=</a:t>
                  </a: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7136" name="Rectangle 32"/>
                <p:cNvSpPr>
                  <a:spLocks noChangeArrowheads="1"/>
                </p:cNvSpPr>
                <p:nvPr/>
              </p:nvSpPr>
              <p:spPr bwMode="auto">
                <a:xfrm>
                  <a:off x="1172" y="1327"/>
                  <a:ext cx="114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ru-RU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x</a:t>
                  </a:r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7137" name="Rectangle 33"/>
                <p:cNvSpPr>
                  <a:spLocks noChangeArrowheads="1"/>
                </p:cNvSpPr>
                <p:nvPr/>
              </p:nvSpPr>
              <p:spPr bwMode="auto">
                <a:xfrm>
                  <a:off x="657" y="1327"/>
                  <a:ext cx="114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ru-RU" sz="3200" i="1">
                      <a:solidFill>
                        <a:srgbClr val="000000"/>
                      </a:solidFill>
                      <a:latin typeface="Times New Roman" pitchFamily="18" charset="0"/>
                    </a:rPr>
                    <a:t>y</a:t>
                  </a:r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47179" name="Rectangle 75"/>
              <p:cNvSpPr>
                <a:spLocks noChangeArrowheads="1"/>
              </p:cNvSpPr>
              <p:nvPr/>
            </p:nvSpPr>
            <p:spPr bwMode="auto">
              <a:xfrm>
                <a:off x="1519" y="1434"/>
                <a:ext cx="1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solidFill>
                      <a:srgbClr val="000000"/>
                    </a:solidFill>
                  </a:rPr>
                  <a:t>,</a:t>
                </a:r>
              </a:p>
            </p:txBody>
          </p:sp>
        </p:grpSp>
      </p:grpSp>
      <p:grpSp>
        <p:nvGrpSpPr>
          <p:cNvPr id="7" name="Group 91"/>
          <p:cNvGrpSpPr>
            <a:grpSpLocks/>
          </p:cNvGrpSpPr>
          <p:nvPr/>
        </p:nvGrpSpPr>
        <p:grpSpPr bwMode="auto">
          <a:xfrm>
            <a:off x="1042988" y="3141663"/>
            <a:ext cx="5424487" cy="582612"/>
            <a:chOff x="657" y="1979"/>
            <a:chExt cx="3417" cy="367"/>
          </a:xfrm>
        </p:grpSpPr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2245" y="1979"/>
              <a:ext cx="529" cy="336"/>
              <a:chOff x="1518" y="2455"/>
              <a:chExt cx="529" cy="336"/>
            </a:xfrm>
          </p:grpSpPr>
          <p:sp>
            <p:nvSpPr>
              <p:cNvPr id="47115" name="Rectangle 11"/>
              <p:cNvSpPr>
                <a:spLocks noChangeArrowheads="1"/>
              </p:cNvSpPr>
              <p:nvPr/>
            </p:nvSpPr>
            <p:spPr bwMode="auto">
              <a:xfrm>
                <a:off x="1919" y="2484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4" name="Rectangle 20"/>
              <p:cNvSpPr>
                <a:spLocks noChangeArrowheads="1"/>
              </p:cNvSpPr>
              <p:nvPr/>
            </p:nvSpPr>
            <p:spPr bwMode="auto">
              <a:xfrm>
                <a:off x="1740" y="2455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2" name="Rectangle 28"/>
              <p:cNvSpPr>
                <a:spLocks noChangeArrowheads="1"/>
              </p:cNvSpPr>
              <p:nvPr/>
            </p:nvSpPr>
            <p:spPr bwMode="auto">
              <a:xfrm>
                <a:off x="1518" y="2484"/>
                <a:ext cx="11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657" y="1979"/>
              <a:ext cx="645" cy="336"/>
              <a:chOff x="1542" y="1700"/>
              <a:chExt cx="645" cy="336"/>
            </a:xfrm>
          </p:grpSpPr>
          <p:sp>
            <p:nvSpPr>
              <p:cNvPr id="47117" name="Rectangle 13"/>
              <p:cNvSpPr>
                <a:spLocks noChangeArrowheads="1"/>
              </p:cNvSpPr>
              <p:nvPr/>
            </p:nvSpPr>
            <p:spPr bwMode="auto">
              <a:xfrm>
                <a:off x="1931" y="1729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6" name="Rectangle 22"/>
              <p:cNvSpPr>
                <a:spLocks noChangeArrowheads="1"/>
              </p:cNvSpPr>
              <p:nvPr/>
            </p:nvSpPr>
            <p:spPr bwMode="auto">
              <a:xfrm>
                <a:off x="1752" y="1700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4" name="Rectangle 30"/>
              <p:cNvSpPr>
                <a:spLocks noChangeArrowheads="1"/>
              </p:cNvSpPr>
              <p:nvPr/>
            </p:nvSpPr>
            <p:spPr bwMode="auto">
              <a:xfrm>
                <a:off x="2073" y="1729"/>
                <a:ext cx="11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x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5" name="Rectangle 31"/>
              <p:cNvSpPr>
                <a:spLocks noChangeArrowheads="1"/>
              </p:cNvSpPr>
              <p:nvPr/>
            </p:nvSpPr>
            <p:spPr bwMode="auto">
              <a:xfrm>
                <a:off x="1542" y="1729"/>
                <a:ext cx="11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162" name="Text Box 58"/>
            <p:cNvSpPr txBox="1">
              <a:spLocks noChangeArrowheads="1"/>
            </p:cNvSpPr>
            <p:nvPr/>
          </p:nvSpPr>
          <p:spPr bwMode="auto">
            <a:xfrm>
              <a:off x="1429" y="2069"/>
              <a:ext cx="58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где</a:t>
              </a:r>
            </a:p>
          </p:txBody>
        </p:sp>
        <p:sp>
          <p:nvSpPr>
            <p:cNvPr id="47166" name="Text Box 62"/>
            <p:cNvSpPr txBox="1">
              <a:spLocks noChangeArrowheads="1"/>
            </p:cNvSpPr>
            <p:nvPr/>
          </p:nvSpPr>
          <p:spPr bwMode="auto">
            <a:xfrm>
              <a:off x="3061" y="2069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и</a:t>
              </a:r>
            </a:p>
          </p:txBody>
        </p:sp>
        <p:sp>
          <p:nvSpPr>
            <p:cNvPr id="47174" name="Rectangle 70"/>
            <p:cNvSpPr>
              <a:spLocks noChangeArrowheads="1"/>
            </p:cNvSpPr>
            <p:nvPr/>
          </p:nvSpPr>
          <p:spPr bwMode="auto">
            <a:xfrm>
              <a:off x="1066" y="2115"/>
              <a:ext cx="63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</a:rPr>
                <a:t>,</a:t>
              </a:r>
            </a:p>
          </p:txBody>
        </p:sp>
        <p:grpSp>
          <p:nvGrpSpPr>
            <p:cNvPr id="10" name="Group 88"/>
            <p:cNvGrpSpPr>
              <a:grpSpLocks/>
            </p:cNvGrpSpPr>
            <p:nvPr/>
          </p:nvGrpSpPr>
          <p:grpSpPr bwMode="auto">
            <a:xfrm>
              <a:off x="3470" y="2002"/>
              <a:ext cx="604" cy="336"/>
              <a:chOff x="3470" y="2002"/>
              <a:chExt cx="604" cy="336"/>
            </a:xfrm>
          </p:grpSpPr>
          <p:sp>
            <p:nvSpPr>
              <p:cNvPr id="47180" name="AutoShape 76"/>
              <p:cNvSpPr>
                <a:spLocks noChangeAspect="1" noChangeArrowheads="1" noTextEdit="1"/>
              </p:cNvSpPr>
              <p:nvPr/>
            </p:nvSpPr>
            <p:spPr bwMode="auto">
              <a:xfrm>
                <a:off x="3470" y="2024"/>
                <a:ext cx="590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82" name="Rectangle 78"/>
              <p:cNvSpPr>
                <a:spLocks noChangeArrowheads="1"/>
              </p:cNvSpPr>
              <p:nvPr/>
            </p:nvSpPr>
            <p:spPr bwMode="auto">
              <a:xfrm>
                <a:off x="3946" y="2031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83" name="Rectangle 79"/>
              <p:cNvSpPr>
                <a:spLocks noChangeArrowheads="1"/>
              </p:cNvSpPr>
              <p:nvPr/>
            </p:nvSpPr>
            <p:spPr bwMode="auto">
              <a:xfrm>
                <a:off x="3770" y="2002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84" name="Rectangle 80"/>
              <p:cNvSpPr>
                <a:spLocks noChangeArrowheads="1"/>
              </p:cNvSpPr>
              <p:nvPr/>
            </p:nvSpPr>
            <p:spPr bwMode="auto">
              <a:xfrm>
                <a:off x="3551" y="2031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b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971550" y="4365625"/>
            <a:ext cx="5545138" cy="604838"/>
            <a:chOff x="657" y="2750"/>
            <a:chExt cx="3493" cy="381"/>
          </a:xfrm>
        </p:grpSpPr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530" y="2750"/>
              <a:ext cx="620" cy="336"/>
              <a:chOff x="1522" y="2833"/>
              <a:chExt cx="506" cy="336"/>
            </a:xfrm>
          </p:grpSpPr>
          <p:sp>
            <p:nvSpPr>
              <p:cNvPr id="47114" name="Rectangle 10"/>
              <p:cNvSpPr>
                <a:spLocks noChangeArrowheads="1"/>
              </p:cNvSpPr>
              <p:nvPr/>
            </p:nvSpPr>
            <p:spPr bwMode="auto">
              <a:xfrm>
                <a:off x="1900" y="2862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3" name="Rectangle 19"/>
              <p:cNvSpPr>
                <a:spLocks noChangeArrowheads="1"/>
              </p:cNvSpPr>
              <p:nvPr/>
            </p:nvSpPr>
            <p:spPr bwMode="auto">
              <a:xfrm>
                <a:off x="1742" y="2833"/>
                <a:ext cx="115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1" name="Rectangle 27"/>
              <p:cNvSpPr>
                <a:spLocks noChangeArrowheads="1"/>
              </p:cNvSpPr>
              <p:nvPr/>
            </p:nvSpPr>
            <p:spPr bwMode="auto">
              <a:xfrm>
                <a:off x="1522" y="2862"/>
                <a:ext cx="10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b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36"/>
            <p:cNvGrpSpPr>
              <a:grpSpLocks/>
            </p:cNvGrpSpPr>
            <p:nvPr/>
          </p:nvGrpSpPr>
          <p:grpSpPr bwMode="auto">
            <a:xfrm>
              <a:off x="657" y="2795"/>
              <a:ext cx="509" cy="336"/>
              <a:chOff x="1542" y="2077"/>
              <a:chExt cx="509" cy="336"/>
            </a:xfrm>
          </p:grpSpPr>
          <p:sp>
            <p:nvSpPr>
              <p:cNvPr id="47116" name="Rectangle 12"/>
              <p:cNvSpPr>
                <a:spLocks noChangeArrowheads="1"/>
              </p:cNvSpPr>
              <p:nvPr/>
            </p:nvSpPr>
            <p:spPr bwMode="auto">
              <a:xfrm>
                <a:off x="1923" y="2106"/>
                <a:ext cx="128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25" name="Rectangle 21"/>
              <p:cNvSpPr>
                <a:spLocks noChangeArrowheads="1"/>
              </p:cNvSpPr>
              <p:nvPr/>
            </p:nvSpPr>
            <p:spPr bwMode="auto">
              <a:xfrm>
                <a:off x="1752" y="2077"/>
                <a:ext cx="141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33" name="Rectangle 29"/>
              <p:cNvSpPr>
                <a:spLocks noChangeArrowheads="1"/>
              </p:cNvSpPr>
              <p:nvPr/>
            </p:nvSpPr>
            <p:spPr bwMode="auto">
              <a:xfrm>
                <a:off x="1542" y="2106"/>
                <a:ext cx="11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200" i="1">
                    <a:solidFill>
                      <a:srgbClr val="000000"/>
                    </a:solidFill>
                    <a:latin typeface="Times New Roman" pitchFamily="18" charset="0"/>
                  </a:rPr>
                  <a:t>y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7163" name="Text Box 59"/>
            <p:cNvSpPr txBox="1">
              <a:spLocks noChangeArrowheads="1"/>
            </p:cNvSpPr>
            <p:nvPr/>
          </p:nvSpPr>
          <p:spPr bwMode="auto">
            <a:xfrm>
              <a:off x="1519" y="2886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где</a:t>
              </a:r>
            </a:p>
          </p:txBody>
        </p:sp>
        <p:sp>
          <p:nvSpPr>
            <p:cNvPr id="47167" name="Text Box 63"/>
            <p:cNvSpPr txBox="1">
              <a:spLocks noChangeArrowheads="1"/>
            </p:cNvSpPr>
            <p:nvPr/>
          </p:nvSpPr>
          <p:spPr bwMode="auto">
            <a:xfrm>
              <a:off x="3107" y="284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rgbClr val="000000"/>
                  </a:solidFill>
                </a:rPr>
                <a:t>и</a:t>
              </a:r>
            </a:p>
          </p:txBody>
        </p:sp>
        <p:sp>
          <p:nvSpPr>
            <p:cNvPr id="47175" name="Rectangle 71"/>
            <p:cNvSpPr>
              <a:spLocks noChangeArrowheads="1"/>
            </p:cNvSpPr>
            <p:nvPr/>
          </p:nvSpPr>
          <p:spPr bwMode="auto">
            <a:xfrm>
              <a:off x="1202" y="288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>
                  <a:solidFill>
                    <a:srgbClr val="000000"/>
                  </a:solidFill>
                </a:rPr>
                <a:t>,</a:t>
              </a:r>
            </a:p>
          </p:txBody>
        </p:sp>
        <p:grpSp>
          <p:nvGrpSpPr>
            <p:cNvPr id="14" name="Group 89"/>
            <p:cNvGrpSpPr>
              <a:grpSpLocks/>
            </p:cNvGrpSpPr>
            <p:nvPr/>
          </p:nvGrpSpPr>
          <p:grpSpPr bwMode="auto">
            <a:xfrm>
              <a:off x="2200" y="2772"/>
              <a:ext cx="638" cy="347"/>
              <a:chOff x="2200" y="2772"/>
              <a:chExt cx="638" cy="347"/>
            </a:xfrm>
          </p:grpSpPr>
          <p:sp>
            <p:nvSpPr>
              <p:cNvPr id="47185" name="AutoShape 81"/>
              <p:cNvSpPr>
                <a:spLocks noChangeAspect="1" noChangeArrowheads="1" noTextEdit="1"/>
              </p:cNvSpPr>
              <p:nvPr/>
            </p:nvSpPr>
            <p:spPr bwMode="auto">
              <a:xfrm>
                <a:off x="2200" y="2795"/>
                <a:ext cx="635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7187" name="Rectangle 83"/>
              <p:cNvSpPr>
                <a:spLocks noChangeArrowheads="1"/>
              </p:cNvSpPr>
              <p:nvPr/>
            </p:nvSpPr>
            <p:spPr bwMode="auto">
              <a:xfrm>
                <a:off x="2706" y="2802"/>
                <a:ext cx="132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300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88" name="Rectangle 84"/>
              <p:cNvSpPr>
                <a:spLocks noChangeArrowheads="1"/>
              </p:cNvSpPr>
              <p:nvPr/>
            </p:nvSpPr>
            <p:spPr bwMode="auto">
              <a:xfrm>
                <a:off x="2523" y="2772"/>
                <a:ext cx="145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300">
                    <a:solidFill>
                      <a:srgbClr val="000000"/>
                    </a:solidFill>
                    <a:latin typeface="Symbol" pitchFamily="18" charset="2"/>
                  </a:rPr>
                  <a:t>=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47189" name="Rectangle 85"/>
              <p:cNvSpPr>
                <a:spLocks noChangeArrowheads="1"/>
              </p:cNvSpPr>
              <p:nvPr/>
            </p:nvSpPr>
            <p:spPr bwMode="auto">
              <a:xfrm>
                <a:off x="2292" y="2802"/>
                <a:ext cx="117" cy="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ru-RU" sz="3300" i="1">
                    <a:solidFill>
                      <a:srgbClr val="000000"/>
                    </a:solidFill>
                    <a:latin typeface="Times New Roman" pitchFamily="18" charset="0"/>
                  </a:rPr>
                  <a:t>k</a:t>
                </a: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 advTm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88963" y="0"/>
            <a:ext cx="8001000" cy="1216025"/>
          </a:xfrm>
        </p:spPr>
        <p:txBody>
          <a:bodyPr/>
          <a:lstStyle/>
          <a:p>
            <a:pPr algn="ctr"/>
            <a:r>
              <a:rPr lang="ru-RU" sz="3400" b="1" dirty="0" smtClean="0">
                <a:solidFill>
                  <a:srgbClr val="660066"/>
                </a:solidFill>
              </a:rPr>
              <a:t>Графиком</a:t>
            </a:r>
            <a:r>
              <a:rPr lang="ru-RU" sz="3400" dirty="0" smtClean="0">
                <a:solidFill>
                  <a:srgbClr val="660066"/>
                </a:solidFill>
              </a:rPr>
              <a:t> </a:t>
            </a:r>
            <a:r>
              <a:rPr lang="ru-RU" sz="3400" dirty="0">
                <a:solidFill>
                  <a:srgbClr val="660066"/>
                </a:solidFill>
              </a:rPr>
              <a:t>линейной функции является </a:t>
            </a:r>
            <a:r>
              <a:rPr lang="ru-RU" sz="3400" b="1" dirty="0">
                <a:solidFill>
                  <a:srgbClr val="660066"/>
                </a:solidFill>
              </a:rPr>
              <a:t>прямая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679575"/>
            <a:ext cx="8085137" cy="4645025"/>
          </a:xfrm>
        </p:spPr>
        <p:txBody>
          <a:bodyPr>
            <a:normAutofit lnSpcReduction="10000"/>
          </a:bodyPr>
          <a:lstStyle/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660033"/>
                </a:solidFill>
              </a:rPr>
              <a:t>Чтобы </a:t>
            </a:r>
            <a:r>
              <a:rPr lang="ru-RU" b="1" dirty="0">
                <a:solidFill>
                  <a:srgbClr val="660033"/>
                </a:solidFill>
              </a:rPr>
              <a:t>построить график линейной функции</a:t>
            </a:r>
            <a:r>
              <a:rPr lang="ru-RU" dirty="0">
                <a:solidFill>
                  <a:srgbClr val="660033"/>
                </a:solidFill>
              </a:rPr>
              <a:t>, необходимо: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b="1" dirty="0">
                <a:solidFill>
                  <a:srgbClr val="660033"/>
                </a:solidFill>
              </a:rPr>
              <a:t>выбрать два</a:t>
            </a:r>
            <a:r>
              <a:rPr lang="ru-RU" dirty="0">
                <a:solidFill>
                  <a:srgbClr val="660033"/>
                </a:solidFill>
              </a:rPr>
              <a:t> удобных </a:t>
            </a:r>
            <a:r>
              <a:rPr lang="ru-RU" b="1" dirty="0">
                <a:solidFill>
                  <a:srgbClr val="660033"/>
                </a:solidFill>
              </a:rPr>
              <a:t>значения</a:t>
            </a:r>
            <a:r>
              <a:rPr lang="ru-RU" dirty="0">
                <a:solidFill>
                  <a:srgbClr val="660033"/>
                </a:solidFill>
              </a:rPr>
              <a:t> независимой переменной </a:t>
            </a:r>
            <a:r>
              <a:rPr lang="en-US" b="1" dirty="0">
                <a:solidFill>
                  <a:srgbClr val="660033"/>
                </a:solidFill>
              </a:rPr>
              <a:t>x</a:t>
            </a:r>
            <a:r>
              <a:rPr lang="ru-RU" dirty="0">
                <a:solidFill>
                  <a:srgbClr val="660033"/>
                </a:solidFill>
              </a:rPr>
              <a:t>;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b="1" dirty="0">
                <a:solidFill>
                  <a:srgbClr val="660033"/>
                </a:solidFill>
              </a:rPr>
              <a:t>найти значение функции</a:t>
            </a:r>
            <a:r>
              <a:rPr lang="ru-RU" dirty="0">
                <a:solidFill>
                  <a:srgbClr val="660033"/>
                </a:solidFill>
              </a:rPr>
              <a:t> от выбранных значений</a:t>
            </a:r>
            <a:r>
              <a:rPr lang="en-US" dirty="0">
                <a:solidFill>
                  <a:srgbClr val="660033"/>
                </a:solidFill>
              </a:rPr>
              <a:t> x</a:t>
            </a:r>
            <a:r>
              <a:rPr lang="ru-RU" dirty="0">
                <a:solidFill>
                  <a:srgbClr val="660033"/>
                </a:solidFill>
              </a:rPr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b="1" dirty="0">
                <a:solidFill>
                  <a:srgbClr val="660033"/>
                </a:solidFill>
              </a:rPr>
              <a:t>Отметить </a:t>
            </a:r>
            <a:r>
              <a:rPr lang="ru-RU" dirty="0">
                <a:solidFill>
                  <a:srgbClr val="660033"/>
                </a:solidFill>
              </a:rPr>
              <a:t>найденные </a:t>
            </a:r>
            <a:r>
              <a:rPr lang="ru-RU" b="1" dirty="0">
                <a:solidFill>
                  <a:srgbClr val="660033"/>
                </a:solidFill>
              </a:rPr>
              <a:t>точки на координатной плоскости</a:t>
            </a:r>
            <a:r>
              <a:rPr lang="ru-RU" dirty="0">
                <a:solidFill>
                  <a:srgbClr val="660033"/>
                </a:solidFill>
              </a:rPr>
              <a:t>;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arenR"/>
            </a:pPr>
            <a:r>
              <a:rPr lang="ru-RU" dirty="0">
                <a:solidFill>
                  <a:srgbClr val="660033"/>
                </a:solidFill>
              </a:rPr>
              <a:t>Через построенные точки </a:t>
            </a:r>
            <a:r>
              <a:rPr lang="ru-RU" b="1" dirty="0">
                <a:solidFill>
                  <a:srgbClr val="660033"/>
                </a:solidFill>
              </a:rPr>
              <a:t>провести прямую</a:t>
            </a:r>
            <a:r>
              <a:rPr lang="ru-RU" dirty="0">
                <a:solidFill>
                  <a:srgbClr val="660033"/>
                </a:solidFill>
              </a:rPr>
              <a:t>. </a:t>
            </a:r>
          </a:p>
        </p:txBody>
      </p:sp>
      <p:pic>
        <p:nvPicPr>
          <p:cNvPr id="4" name="Picture 30" descr="slide0093_image19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3810000"/>
            <a:ext cx="17970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2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2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2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8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100"/>
                            </p:stCondLst>
                            <p:childTnLst>
                              <p:par>
                                <p:cTn id="23" presetID="7" presetClass="entr" presetSubtype="4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4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700"/>
                            </p:stCondLst>
                            <p:childTnLst>
                              <p:par>
                                <p:cTn id="33" presetID="7" presetClass="entr" presetSubtype="4" fill="hold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2" name="Прямоугольник 4"/>
          <p:cNvSpPr>
            <a:spLocks noChangeArrowheads="1"/>
          </p:cNvSpPr>
          <p:nvPr/>
        </p:nvSpPr>
        <p:spPr bwMode="auto">
          <a:xfrm>
            <a:off x="0" y="0"/>
            <a:ext cx="2201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-2х +1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43063" y="928688"/>
            <a:ext cx="6619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1563" y="1643063"/>
            <a:ext cx="3603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85938" y="1571625"/>
            <a:ext cx="4524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5500688" y="2928938"/>
            <a:ext cx="142875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643438" y="1214438"/>
            <a:ext cx="133350" cy="1333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6200000" flipV="1">
            <a:off x="2786063" y="1928812"/>
            <a:ext cx="6000750" cy="3000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0001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96" name="Прямоугольник 3"/>
          <p:cNvSpPr>
            <a:spLocks noChangeArrowheads="1"/>
          </p:cNvSpPr>
          <p:nvPr/>
        </p:nvSpPr>
        <p:spPr bwMode="auto">
          <a:xfrm>
            <a:off x="0" y="0"/>
            <a:ext cx="21288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у = 2х - 5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928688"/>
            <a:ext cx="488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85938" y="928688"/>
            <a:ext cx="41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Constantia" pitchFamily="18" charset="0"/>
              </a:rPr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1571625"/>
            <a:ext cx="6556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-5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57375" y="1571625"/>
            <a:ext cx="3603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latin typeface="Constantia" pitchFamily="18" charset="0"/>
              </a:rPr>
              <a:t>1</a:t>
            </a:r>
          </a:p>
        </p:txBody>
      </p:sp>
      <p:sp>
        <p:nvSpPr>
          <p:cNvPr id="9" name="Овал 8"/>
          <p:cNvSpPr/>
          <p:nvPr/>
        </p:nvSpPr>
        <p:spPr>
          <a:xfrm>
            <a:off x="5500688" y="5429250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15125" y="2928938"/>
            <a:ext cx="142875" cy="1428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643312" y="1928813"/>
            <a:ext cx="5929313" cy="29289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1"/>
          <p:cNvSpPr txBox="1">
            <a:spLocks noChangeArrowheads="1"/>
          </p:cNvSpPr>
          <p:nvPr/>
        </p:nvSpPr>
        <p:spPr bwMode="auto">
          <a:xfrm>
            <a:off x="1571625" y="1143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609600" y="0"/>
            <a:ext cx="7000875" cy="3214688"/>
          </a:xfrm>
          <a:prstGeom prst="cloudCallout">
            <a:avLst>
              <a:gd name="adj1" fmla="val 41045"/>
              <a:gd name="adj2" fmla="val 66826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Коэффициент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/>
              <a:t> </a:t>
            </a:r>
            <a:r>
              <a:rPr lang="en-US" sz="4800" b="1" i="1" dirty="0">
                <a:solidFill>
                  <a:srgbClr val="FF0000"/>
                </a:solidFill>
              </a:rPr>
              <a:t>k</a:t>
            </a:r>
            <a:r>
              <a:rPr lang="ru-RU" sz="4800" b="1" i="1" dirty="0">
                <a:solidFill>
                  <a:srgbClr val="FF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называют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ru-RU" sz="3200" b="1" i="1" dirty="0">
                <a:solidFill>
                  <a:srgbClr val="FF0000"/>
                </a:solidFill>
              </a:rPr>
              <a:t>угловым </a:t>
            </a:r>
            <a:r>
              <a:rPr lang="ru-RU" sz="3200" b="1" i="1" dirty="0">
                <a:solidFill>
                  <a:schemeClr val="tx1"/>
                </a:solidFill>
              </a:rPr>
              <a:t>коэффициентом.</a:t>
            </a:r>
          </a:p>
        </p:txBody>
      </p:sp>
      <p:pic>
        <p:nvPicPr>
          <p:cNvPr id="6" name="Рисунок 9" descr="Рисунок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90800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0100" y="357188"/>
            <a:ext cx="7073900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71437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857500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5000625"/>
          <a:ext cx="2428893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653"/>
                <a:gridCol w="809620"/>
                <a:gridCol w="809620"/>
              </a:tblGrid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/>
                        <a:t>х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у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72" name="TextBox 6"/>
          <p:cNvSpPr txBox="1">
            <a:spLocks noChangeArrowheads="1"/>
          </p:cNvSpPr>
          <p:nvPr/>
        </p:nvSpPr>
        <p:spPr bwMode="auto">
          <a:xfrm>
            <a:off x="0" y="0"/>
            <a:ext cx="204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r>
              <a:rPr lang="ru-RU" sz="3200">
                <a:latin typeface="Constantia" pitchFamily="18" charset="0"/>
              </a:rPr>
              <a:t>= </a:t>
            </a:r>
            <a:r>
              <a:rPr lang="ru-RU" sz="3200">
                <a:solidFill>
                  <a:srgbClr val="FF0000"/>
                </a:solidFill>
                <a:latin typeface="Constantia" pitchFamily="18" charset="0"/>
              </a:rPr>
              <a:t>0,5 </a:t>
            </a:r>
            <a:r>
              <a:rPr lang="ru-RU" sz="3200">
                <a:latin typeface="Constantia" pitchFamily="18" charset="0"/>
              </a:rPr>
              <a:t>х +2</a:t>
            </a:r>
          </a:p>
        </p:txBody>
      </p:sp>
      <p:sp>
        <p:nvSpPr>
          <p:cNvPr id="22573" name="Прямоугольник 7"/>
          <p:cNvSpPr>
            <a:spLocks noChangeArrowheads="1"/>
          </p:cNvSpPr>
          <p:nvPr/>
        </p:nvSpPr>
        <p:spPr bwMode="auto">
          <a:xfrm>
            <a:off x="0" y="2214563"/>
            <a:ext cx="17383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Constantia" pitchFamily="18" charset="0"/>
              </a:rPr>
              <a:t>y</a:t>
            </a:r>
            <a:r>
              <a:rPr lang="ru-RU" sz="3200" dirty="0">
                <a:latin typeface="Constantia" pitchFamily="18" charset="0"/>
              </a:rPr>
              <a:t>= </a:t>
            </a:r>
            <a:r>
              <a:rPr lang="ru-RU" sz="3200" dirty="0">
                <a:solidFill>
                  <a:srgbClr val="009900"/>
                </a:solidFill>
                <a:latin typeface="Constantia" pitchFamily="18" charset="0"/>
              </a:rPr>
              <a:t>4</a:t>
            </a:r>
            <a:r>
              <a:rPr lang="ru-RU" sz="3200" dirty="0">
                <a:latin typeface="Constantia" pitchFamily="18" charset="0"/>
              </a:rPr>
              <a:t> </a:t>
            </a:r>
            <a:r>
              <a:rPr lang="ru-RU" sz="3200" dirty="0" err="1">
                <a:latin typeface="Constantia" pitchFamily="18" charset="0"/>
              </a:rPr>
              <a:t>х</a:t>
            </a:r>
            <a:r>
              <a:rPr lang="ru-RU" sz="3200" dirty="0">
                <a:latin typeface="Constantia" pitchFamily="18" charset="0"/>
              </a:rPr>
              <a:t> +2</a:t>
            </a:r>
          </a:p>
        </p:txBody>
      </p:sp>
      <p:sp>
        <p:nvSpPr>
          <p:cNvPr id="22574" name="Прямоугольник 8"/>
          <p:cNvSpPr>
            <a:spLocks noChangeArrowheads="1"/>
          </p:cNvSpPr>
          <p:nvPr/>
        </p:nvSpPr>
        <p:spPr bwMode="auto">
          <a:xfrm>
            <a:off x="0" y="4357688"/>
            <a:ext cx="1417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Constantia" pitchFamily="18" charset="0"/>
              </a:rPr>
              <a:t>y</a:t>
            </a:r>
            <a:r>
              <a:rPr lang="ru-RU" sz="3200">
                <a:latin typeface="Constantia" pitchFamily="18" charset="0"/>
              </a:rPr>
              <a:t>= х +2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28688" y="71437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00125" y="142875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57375" y="714375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57375" y="1428750"/>
            <a:ext cx="400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4</a:t>
            </a:r>
          </a:p>
        </p:txBody>
      </p:sp>
      <p:sp>
        <p:nvSpPr>
          <p:cNvPr id="14" name="Овал 13"/>
          <p:cNvSpPr/>
          <p:nvPr/>
        </p:nvSpPr>
        <p:spPr>
          <a:xfrm>
            <a:off x="7143750" y="1643063"/>
            <a:ext cx="214313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2143125" y="857250"/>
            <a:ext cx="6786563" cy="3429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000125" y="2857500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000125" y="3571875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785938" y="2857500"/>
            <a:ext cx="334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3500438"/>
            <a:ext cx="4095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6</a:t>
            </a:r>
          </a:p>
        </p:txBody>
      </p:sp>
      <p:sp>
        <p:nvSpPr>
          <p:cNvPr id="22" name="Овал 2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857875" y="785813"/>
            <a:ext cx="214313" cy="2143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2393156" y="2678907"/>
            <a:ext cx="5857875" cy="1500188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00125" y="5000625"/>
            <a:ext cx="422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71563" y="5715000"/>
            <a:ext cx="384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857375" y="5000625"/>
            <a:ext cx="371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3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857375" y="5715000"/>
            <a:ext cx="376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nstantia" pitchFamily="18" charset="0"/>
              </a:rPr>
              <a:t>5</a:t>
            </a:r>
          </a:p>
        </p:txBody>
      </p:sp>
      <p:sp>
        <p:nvSpPr>
          <p:cNvPr id="31" name="Овал 30"/>
          <p:cNvSpPr/>
          <p:nvPr/>
        </p:nvSpPr>
        <p:spPr>
          <a:xfrm>
            <a:off x="6715125" y="1214438"/>
            <a:ext cx="214313" cy="2143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29250" y="2428875"/>
            <a:ext cx="214313" cy="214313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V="1">
            <a:off x="2571750" y="357188"/>
            <a:ext cx="5143500" cy="507206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500938" y="1428750"/>
            <a:ext cx="1384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FF0000"/>
                </a:solidFill>
                <a:latin typeface="Constantia" pitchFamily="18" charset="0"/>
              </a:rPr>
              <a:t>k = 0,5</a:t>
            </a:r>
            <a:endParaRPr lang="ru-RU" sz="3200" b="1" i="1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214813" y="785813"/>
            <a:ext cx="1052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9900"/>
                </a:solidFill>
                <a:latin typeface="Constantia" pitchFamily="18" charset="0"/>
              </a:rPr>
              <a:t>k = 4</a:t>
            </a:r>
            <a:endParaRPr lang="ru-RU" sz="3200" b="1" i="1">
              <a:solidFill>
                <a:srgbClr val="009900"/>
              </a:solidFill>
              <a:latin typeface="Constantia" pitchFamily="18" charset="0"/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7358063" y="571500"/>
            <a:ext cx="987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0070C0"/>
                </a:solidFill>
                <a:latin typeface="Constantia" pitchFamily="18" charset="0"/>
              </a:rPr>
              <a:t>k = 1</a:t>
            </a:r>
            <a:endParaRPr lang="ru-RU" sz="3200" b="1" i="1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8" name="Пирог 37"/>
          <p:cNvSpPr/>
          <p:nvPr/>
        </p:nvSpPr>
        <p:spPr>
          <a:xfrm rot="19046458">
            <a:off x="3160713" y="2779713"/>
            <a:ext cx="1538287" cy="1285875"/>
          </a:xfrm>
          <a:prstGeom prst="pie">
            <a:avLst>
              <a:gd name="adj1" fmla="val 862444"/>
              <a:gd name="adj2" fmla="val 255062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ирог 38"/>
          <p:cNvSpPr/>
          <p:nvPr/>
        </p:nvSpPr>
        <p:spPr>
          <a:xfrm rot="19046458">
            <a:off x="3875088" y="2779713"/>
            <a:ext cx="1538287" cy="1285875"/>
          </a:xfrm>
          <a:prstGeom prst="pie">
            <a:avLst>
              <a:gd name="adj1" fmla="val 21433022"/>
              <a:gd name="adj2" fmla="val 2550622"/>
            </a:avLst>
          </a:prstGeom>
          <a:solidFill>
            <a:srgbClr val="0070C0">
              <a:alpha val="4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Пирог 39"/>
          <p:cNvSpPr/>
          <p:nvPr/>
        </p:nvSpPr>
        <p:spPr>
          <a:xfrm rot="19046458">
            <a:off x="4589463" y="2779713"/>
            <a:ext cx="1538287" cy="1285875"/>
          </a:xfrm>
          <a:prstGeom prst="pie">
            <a:avLst>
              <a:gd name="adj1" fmla="val 19566367"/>
              <a:gd name="adj2" fmla="val 2550622"/>
            </a:avLst>
          </a:prstGeom>
          <a:solidFill>
            <a:srgbClr val="0099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12 -0.03055 L 0.15816 0.36852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03055 L 0.23629 0.36852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-0.02013 L 0.31441 0.3685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animBg="1"/>
      <p:bldP spid="15" grpId="0" animBg="1"/>
      <p:bldP spid="19" grpId="0"/>
      <p:bldP spid="22" grpId="0" animBg="1"/>
      <p:bldP spid="23" grpId="0" animBg="1"/>
      <p:bldP spid="27" grpId="0"/>
      <p:bldP spid="31" grpId="0" animBg="1"/>
      <p:bldP spid="32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i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0063" y="2000250"/>
            <a:ext cx="45720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714375" y="0"/>
            <a:ext cx="8215313" cy="3000375"/>
          </a:xfrm>
          <a:prstGeom prst="wedgeEllipseCallout">
            <a:avLst>
              <a:gd name="adj1" fmla="val -31596"/>
              <a:gd name="adj2" fmla="val 72134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</a:rPr>
              <a:t>Чем больше </a:t>
            </a:r>
            <a:r>
              <a:rPr lang="ru-RU" sz="3200" dirty="0">
                <a:solidFill>
                  <a:schemeClr val="tx1"/>
                </a:solidFill>
              </a:rPr>
              <a:t>угловой коэффициент </a:t>
            </a:r>
            <a:r>
              <a:rPr lang="en-US" sz="3200" dirty="0">
                <a:solidFill>
                  <a:srgbClr val="FF0000"/>
                </a:solidFill>
              </a:rPr>
              <a:t>k</a:t>
            </a:r>
            <a:r>
              <a:rPr lang="ru-RU" sz="3200" dirty="0">
                <a:solidFill>
                  <a:schemeClr val="tx1"/>
                </a:solidFill>
              </a:rPr>
              <a:t>, </a:t>
            </a:r>
            <a:r>
              <a:rPr lang="ru-RU" sz="3200" dirty="0">
                <a:solidFill>
                  <a:srgbClr val="FF0000"/>
                </a:solidFill>
              </a:rPr>
              <a:t>тем больше </a:t>
            </a:r>
            <a:r>
              <a:rPr lang="ru-RU" sz="3200" dirty="0">
                <a:solidFill>
                  <a:schemeClr val="tx1"/>
                </a:solidFill>
              </a:rPr>
              <a:t>угол, образованный графиком функции с осью ОХ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618</Words>
  <PresentationFormat>Экран (4:3)</PresentationFormat>
  <Paragraphs>198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Office Theme</vt:lpstr>
      <vt:lpstr>GraphC</vt:lpstr>
      <vt:lpstr>Формула</vt:lpstr>
      <vt:lpstr>Линейная функция и ее график</vt:lpstr>
      <vt:lpstr>Слайд 2</vt:lpstr>
      <vt:lpstr>Примеры  линейных функций</vt:lpstr>
      <vt:lpstr>Графиком линейной функции является прямая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</dc:creator>
  <cp:lastModifiedBy>Artem</cp:lastModifiedBy>
  <cp:revision>46</cp:revision>
  <dcterms:created xsi:type="dcterms:W3CDTF">2014-10-05T11:21:51Z</dcterms:created>
  <dcterms:modified xsi:type="dcterms:W3CDTF">2014-10-05T19:02:47Z</dcterms:modified>
</cp:coreProperties>
</file>