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626A3-2437-483E-9D1A-3EBD41971B5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B1A1-AE39-4E16-9A96-B677DA969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2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33C6BE-D53C-422C-BEB2-503EC070CB9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02F125-06D1-4A2C-98E9-EAF19DB732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344816" cy="20299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gatha-Modern" panose="020B7200000000000000" pitchFamily="34" charset="0"/>
              </a:rPr>
              <a:t>Городская музейно-историческая игра</a:t>
            </a:r>
            <a:br>
              <a:rPr lang="ru-RU" sz="2000" b="1" dirty="0" smtClean="0">
                <a:latin typeface="Agatha-Modern" panose="020B7200000000000000" pitchFamily="34" charset="0"/>
              </a:rPr>
            </a:br>
            <a:r>
              <a:rPr lang="ru-RU" sz="3200" b="1" smtClean="0">
                <a:latin typeface="Agatha-Modern" panose="020B7200000000000000" pitchFamily="34" charset="0"/>
              </a:rPr>
              <a:t>«Петербургский </a:t>
            </a:r>
            <a:r>
              <a:rPr lang="ru-RU" sz="3200" b="1" dirty="0" smtClean="0">
                <a:latin typeface="Agatha-Modern" panose="020B7200000000000000" pitchFamily="34" charset="0"/>
              </a:rPr>
              <a:t>домострой:</a:t>
            </a:r>
            <a:br>
              <a:rPr lang="ru-RU" sz="3200" b="1" dirty="0" smtClean="0">
                <a:latin typeface="Agatha-Modern" panose="020B7200000000000000" pitchFamily="34" charset="0"/>
              </a:rPr>
            </a:br>
            <a:r>
              <a:rPr lang="ru-RU" sz="3200" b="1" dirty="0" smtClean="0">
                <a:latin typeface="Agatha-Modern" panose="020B7200000000000000" pitchFamily="34" charset="0"/>
              </a:rPr>
              <a:t>былые времена – </a:t>
            </a:r>
            <a:br>
              <a:rPr lang="ru-RU" sz="3200" b="1" dirty="0" smtClean="0">
                <a:latin typeface="Agatha-Modern" panose="020B7200000000000000" pitchFamily="34" charset="0"/>
              </a:rPr>
            </a:br>
            <a:r>
              <a:rPr lang="ru-RU" sz="3200" b="1" dirty="0">
                <a:latin typeface="Agatha-Modern" panose="020B7200000000000000" pitchFamily="34" charset="0"/>
              </a:rPr>
              <a:t> </a:t>
            </a:r>
            <a:r>
              <a:rPr lang="ru-RU" sz="3200" b="1" dirty="0" smtClean="0">
                <a:latin typeface="Agatha-Modern" panose="020B7200000000000000" pitchFamily="34" charset="0"/>
              </a:rPr>
              <a:t>           былые нравы»</a:t>
            </a:r>
            <a:endParaRPr lang="ru-RU" sz="3200" b="1" dirty="0">
              <a:latin typeface="Agatha-Modern" panose="020B7200000000000000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92" y="3068960"/>
            <a:ext cx="6336000" cy="29523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i="0" dirty="0" smtClean="0">
                <a:latin typeface="Agatha-Modern" panose="020B7200000000000000" pitchFamily="34" charset="0"/>
              </a:rPr>
              <a:t>Работа команды школы №26</a:t>
            </a:r>
          </a:p>
          <a:p>
            <a:pPr>
              <a:lnSpc>
                <a:spcPct val="100000"/>
              </a:lnSpc>
            </a:pPr>
            <a:r>
              <a:rPr lang="ru-RU" sz="1400" i="0" dirty="0" err="1" smtClean="0">
                <a:latin typeface="Agatha-Modern" panose="020B7200000000000000" pitchFamily="34" charset="0"/>
              </a:rPr>
              <a:t>Буланцов</a:t>
            </a:r>
            <a:r>
              <a:rPr lang="ru-RU" sz="1400" i="0" dirty="0" smtClean="0">
                <a:latin typeface="Agatha-Modern" panose="020B7200000000000000" pitchFamily="34" charset="0"/>
              </a:rPr>
              <a:t> Иван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Зайцева Настя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Исаева Ксюша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err="1" smtClean="0">
                <a:latin typeface="Agatha-Modern" panose="020B7200000000000000" pitchFamily="34" charset="0"/>
              </a:rPr>
              <a:t>Романенков</a:t>
            </a:r>
            <a:r>
              <a:rPr lang="ru-RU" sz="1400" i="0" dirty="0" smtClean="0">
                <a:latin typeface="Agatha-Modern" panose="020B7200000000000000" pitchFamily="34" charset="0"/>
              </a:rPr>
              <a:t> Степан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Смирнова Настя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err="1" smtClean="0">
                <a:latin typeface="Agatha-Modern" panose="020B7200000000000000" pitchFamily="34" charset="0"/>
              </a:rPr>
              <a:t>Термяева</a:t>
            </a:r>
            <a:r>
              <a:rPr lang="ru-RU" sz="1400" i="0" dirty="0" smtClean="0">
                <a:latin typeface="Agatha-Modern" panose="020B7200000000000000" pitchFamily="34" charset="0"/>
              </a:rPr>
              <a:t> Полина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Туганова Лиза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Тиханова Алиса 6 класс</a:t>
            </a:r>
          </a:p>
          <a:p>
            <a:pPr>
              <a:lnSpc>
                <a:spcPct val="100000"/>
              </a:lnSpc>
            </a:pPr>
            <a:r>
              <a:rPr lang="ru-RU" sz="1400" i="0" dirty="0" smtClean="0">
                <a:latin typeface="Agatha-Modern" panose="020B7200000000000000" pitchFamily="34" charset="0"/>
              </a:rPr>
              <a:t>педагог Дадиани Екатерина Александровна</a:t>
            </a:r>
            <a:endParaRPr lang="ru-RU" sz="1400" i="0" dirty="0">
              <a:latin typeface="Agatha-Modern" panose="020B720000000000000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6" y="3325015"/>
            <a:ext cx="1409700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4544">
            <a:off x="2192207" y="4391004"/>
            <a:ext cx="783704" cy="820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13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052736"/>
            <a:ext cx="6436568" cy="2232248"/>
          </a:xfrm>
        </p:spPr>
        <p:txBody>
          <a:bodyPr>
            <a:noAutofit/>
          </a:bodyPr>
          <a:lstStyle/>
          <a:p>
            <a:endParaRPr lang="ru-RU" sz="7200" i="0" dirty="0" smtClean="0">
              <a:latin typeface="Alexandra Zeferino Three" panose="03030402040707070C03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i="0" dirty="0" smtClean="0">
                <a:latin typeface="Alexandra Zeferino Three" panose="03030402040707070C03" pitchFamily="66" charset="0"/>
              </a:rPr>
              <a:t> Благодарим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7200" i="0" dirty="0">
                <a:latin typeface="Alexandra Zeferino Three" panose="03030402040707070C03" pitchFamily="66" charset="0"/>
              </a:rPr>
              <a:t>з</a:t>
            </a:r>
            <a:r>
              <a:rPr lang="ru-RU" sz="7200" i="0" dirty="0" smtClean="0">
                <a:latin typeface="Alexandra Zeferino Three" panose="03030402040707070C03" pitchFamily="66" charset="0"/>
              </a:rPr>
              <a:t>а внимание!</a:t>
            </a:r>
            <a:endParaRPr lang="ru-RU" sz="7200" i="0" dirty="0">
              <a:latin typeface="Alexandra Zeferino Three" panose="03030402040707070C03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99292"/>
            <a:ext cx="1409700" cy="14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4544">
            <a:off x="3056304" y="4450973"/>
            <a:ext cx="783704" cy="820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8" name="Picture 2" descr="C:\Users\кошка\Desktop\vida-del-tintero-con-la-pluma-y-el-papel-75474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6" y="4271610"/>
            <a:ext cx="1828800" cy="1408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293096"/>
            <a:ext cx="3417706" cy="1263187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Agatha-Modern" panose="020B7200000000000000" pitchFamily="34" charset="0"/>
              </a:rPr>
              <a:t>«Подруга </a:t>
            </a:r>
            <a:r>
              <a:rPr lang="ru-RU" sz="1400" dirty="0">
                <a:latin typeface="Agatha-Modern" panose="020B7200000000000000" pitchFamily="34" charset="0"/>
              </a:rPr>
              <a:t>думы праздной,</a:t>
            </a:r>
            <a:br>
              <a:rPr lang="ru-RU" sz="1400" dirty="0">
                <a:latin typeface="Agatha-Modern" panose="020B7200000000000000" pitchFamily="34" charset="0"/>
              </a:rPr>
            </a:br>
            <a:r>
              <a:rPr lang="ru-RU" sz="1400" b="1" dirty="0">
                <a:latin typeface="Agatha-Modern" panose="020B7200000000000000" pitchFamily="34" charset="0"/>
              </a:rPr>
              <a:t>Чернильница</a:t>
            </a:r>
            <a:r>
              <a:rPr lang="ru-RU" sz="1400" dirty="0">
                <a:latin typeface="Agatha-Modern" panose="020B7200000000000000" pitchFamily="34" charset="0"/>
              </a:rPr>
              <a:t> моя</a:t>
            </a:r>
            <a:r>
              <a:rPr lang="ru-RU" sz="1400" dirty="0" smtClean="0">
                <a:latin typeface="Agatha-Modern" panose="020B7200000000000000" pitchFamily="34" charset="0"/>
              </a:rPr>
              <a:t>;  </a:t>
            </a:r>
            <a:br>
              <a:rPr lang="ru-RU" sz="1400" dirty="0" smtClean="0">
                <a:latin typeface="Agatha-Modern" panose="020B7200000000000000" pitchFamily="34" charset="0"/>
              </a:rPr>
            </a:br>
            <a:r>
              <a:rPr lang="ru-RU" sz="1400" dirty="0" smtClean="0">
                <a:latin typeface="Agatha-Modern" panose="020B7200000000000000" pitchFamily="34" charset="0"/>
              </a:rPr>
              <a:t>Мой </a:t>
            </a:r>
            <a:r>
              <a:rPr lang="ru-RU" sz="1400" dirty="0">
                <a:latin typeface="Agatha-Modern" panose="020B7200000000000000" pitchFamily="34" charset="0"/>
              </a:rPr>
              <a:t>век разнообразный</a:t>
            </a:r>
            <a:br>
              <a:rPr lang="ru-RU" sz="1400" dirty="0">
                <a:latin typeface="Agatha-Modern" panose="020B7200000000000000" pitchFamily="34" charset="0"/>
              </a:rPr>
            </a:br>
            <a:r>
              <a:rPr lang="ru-RU" sz="1400" dirty="0">
                <a:latin typeface="Agatha-Modern" panose="020B7200000000000000" pitchFamily="34" charset="0"/>
              </a:rPr>
              <a:t>Тобой </a:t>
            </a:r>
            <a:r>
              <a:rPr lang="ru-RU" sz="1400" dirty="0" smtClean="0">
                <a:latin typeface="Agatha-Modern" panose="020B7200000000000000" pitchFamily="34" charset="0"/>
              </a:rPr>
              <a:t>украсил я.»           </a:t>
            </a:r>
            <a:r>
              <a:rPr lang="ru-RU" sz="1400" b="1" dirty="0" smtClean="0">
                <a:latin typeface="Agatha-Modern" panose="020B7200000000000000" pitchFamily="34" charset="0"/>
              </a:rPr>
              <a:t>А.С. Пушкин</a:t>
            </a:r>
            <a:r>
              <a:rPr lang="ru-RU" sz="1400" dirty="0" smtClean="0">
                <a:latin typeface="Agatha-Modern" panose="020B7200000000000000" pitchFamily="34" charset="0"/>
              </a:rPr>
              <a:t/>
            </a:r>
            <a:br>
              <a:rPr lang="ru-RU" sz="1400" dirty="0" smtClean="0">
                <a:latin typeface="Agatha-Modern" panose="020B7200000000000000" pitchFamily="34" charset="0"/>
              </a:rPr>
            </a:br>
            <a:endParaRPr lang="ru-RU" sz="1400" dirty="0">
              <a:latin typeface="Agatha-Modern" panose="020B7200000000000000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3" y="980728"/>
            <a:ext cx="7400973" cy="1728192"/>
          </a:xfrm>
        </p:spPr>
        <p:txBody>
          <a:bodyPr>
            <a:normAutofit fontScale="62500" lnSpcReduction="20000"/>
          </a:bodyPr>
          <a:lstStyle/>
          <a:p>
            <a:r>
              <a:rPr lang="ru-RU" sz="5700" i="0" dirty="0" smtClean="0">
                <a:latin typeface="Agatha-Modern" panose="020B7200000000000000" pitchFamily="34" charset="0"/>
              </a:rPr>
              <a:t>Тема экспозиции: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i="0" dirty="0" smtClean="0">
                <a:latin typeface="Agatha-Modern" panose="020B7200000000000000" pitchFamily="34" charset="0"/>
              </a:rPr>
              <a:t>«Кабинет: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i="0" dirty="0" smtClean="0">
                <a:latin typeface="Agatha-Modern" panose="020B7200000000000000" pitchFamily="34" charset="0"/>
              </a:rPr>
              <a:t>Вдохновение на кончике пера…»</a:t>
            </a:r>
            <a:endParaRPr lang="ru-RU" sz="4800" b="1" i="0" dirty="0">
              <a:latin typeface="Agatha-Modern" panose="020B7200000000000000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6154" y="3356993"/>
            <a:ext cx="4555926" cy="11424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i="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latin typeface="Agatha-Modern" panose="020B7200000000000000" pitchFamily="34" charset="0"/>
              </a:rPr>
              <a:t>«</a:t>
            </a:r>
            <a:r>
              <a:rPr lang="ru-RU" sz="1500" dirty="0" smtClean="0">
                <a:latin typeface="Agatha-Modern" panose="020B7200000000000000" pitchFamily="34" charset="0"/>
              </a:rPr>
              <a:t>Когда бы мне — отдельный </a:t>
            </a:r>
            <a:r>
              <a:rPr lang="ru-RU" sz="1500" b="1" dirty="0" smtClean="0">
                <a:latin typeface="Agatha-Modern" panose="020B7200000000000000" pitchFamily="34" charset="0"/>
              </a:rPr>
              <a:t>кабинет</a:t>
            </a:r>
            <a:r>
              <a:rPr lang="ru-RU" sz="1500" dirty="0" smtClean="0">
                <a:latin typeface="Agatha-Modern" panose="020B7200000000000000" pitchFamily="34" charset="0"/>
              </a:rPr>
              <a:t>, —</a:t>
            </a:r>
            <a:br>
              <a:rPr lang="ru-RU" sz="1500" dirty="0" smtClean="0">
                <a:latin typeface="Agatha-Modern" panose="020B7200000000000000" pitchFamily="34" charset="0"/>
              </a:rPr>
            </a:br>
            <a:r>
              <a:rPr lang="ru-RU" sz="1500" dirty="0" smtClean="0">
                <a:latin typeface="Agatha-Modern" panose="020B7200000000000000" pitchFamily="34" charset="0"/>
              </a:rPr>
              <a:t>То я давно бы стал большим поэтом…»</a:t>
            </a:r>
          </a:p>
          <a:p>
            <a:r>
              <a:rPr lang="ru-RU" sz="1500" dirty="0" smtClean="0">
                <a:latin typeface="Agatha-Modern" panose="020B7200000000000000" pitchFamily="34" charset="0"/>
              </a:rPr>
              <a:t/>
            </a:r>
            <a:br>
              <a:rPr lang="ru-RU" sz="1500" dirty="0" smtClean="0">
                <a:latin typeface="Agatha-Modern" panose="020B7200000000000000" pitchFamily="34" charset="0"/>
              </a:rPr>
            </a:br>
            <a:endParaRPr lang="ru-RU" sz="1500" dirty="0">
              <a:latin typeface="Agatha-Modern" panose="020B7200000000000000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48895"/>
            <a:ext cx="825500" cy="59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артинки по запросу чернильница стихи пушк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52686"/>
            <a:ext cx="3468834" cy="1550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74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-0.00394 L -0.35035 -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840760" cy="75373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sz="2800" b="1" dirty="0">
                <a:latin typeface="Agatha-Modern" panose="020B7200000000000000" pitchFamily="34" charset="0"/>
              </a:rPr>
              <a:t>«Кабинет: </a:t>
            </a:r>
            <a:r>
              <a:rPr lang="ru-RU" sz="2800" b="1" dirty="0" smtClean="0">
                <a:latin typeface="Agatha-Modern" panose="020B7200000000000000" pitchFamily="34" charset="0"/>
              </a:rPr>
              <a:t/>
            </a:r>
            <a:br>
              <a:rPr lang="ru-RU" sz="2800" b="1" dirty="0" smtClean="0">
                <a:latin typeface="Agatha-Modern" panose="020B7200000000000000" pitchFamily="34" charset="0"/>
              </a:rPr>
            </a:br>
            <a:r>
              <a:rPr lang="ru-RU" sz="2800" b="1" dirty="0" smtClean="0">
                <a:latin typeface="Agatha-Modern" panose="020B7200000000000000" pitchFamily="34" charset="0"/>
              </a:rPr>
              <a:t>Вдохновение </a:t>
            </a:r>
            <a:r>
              <a:rPr lang="ru-RU" sz="2800" b="1" dirty="0">
                <a:latin typeface="Agatha-Modern" panose="020B7200000000000000" pitchFamily="34" charset="0"/>
              </a:rPr>
              <a:t>на кончике пера</a:t>
            </a:r>
            <a:r>
              <a:rPr lang="ru-RU" sz="2800" b="1" dirty="0" smtClean="0">
                <a:latin typeface="Agatha-Modern" panose="020B7200000000000000" pitchFamily="34" charset="0"/>
              </a:rPr>
              <a:t>…»</a:t>
            </a:r>
            <a:endParaRPr lang="ru-RU" sz="2800" dirty="0"/>
          </a:p>
        </p:txBody>
      </p:sp>
      <p:pic>
        <p:nvPicPr>
          <p:cNvPr id="3" name="Picture 3" descr="C:\Users\кошка\Desktop\чернильница ч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4" y="4092660"/>
            <a:ext cx="1368152" cy="1824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827584" y="4941168"/>
            <a:ext cx="1862099" cy="833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Чернильница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Санкт-Петербург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Конец </a:t>
            </a:r>
            <a:r>
              <a:rPr lang="en-US" sz="1400" dirty="0" smtClean="0">
                <a:latin typeface="Agatha-Modern" panose="020B7200000000000000" pitchFamily="34" charset="0"/>
              </a:rPr>
              <a:t>X</a:t>
            </a:r>
            <a:r>
              <a:rPr lang="ru-RU" sz="1400" dirty="0" smtClean="0">
                <a:latin typeface="Agatha-Modern" panose="020B7200000000000000" pitchFamily="34" charset="0"/>
              </a:rPr>
              <a:t>І</a:t>
            </a:r>
            <a:r>
              <a:rPr lang="en-US" sz="1400" dirty="0" smtClean="0">
                <a:latin typeface="Agatha-Modern" panose="020B7200000000000000" pitchFamily="34" charset="0"/>
              </a:rPr>
              <a:t>X </a:t>
            </a:r>
            <a:r>
              <a:rPr lang="ru-RU" sz="1400" dirty="0" smtClean="0">
                <a:latin typeface="Agatha-Modern" panose="020B7200000000000000" pitchFamily="34" charset="0"/>
              </a:rPr>
              <a:t>века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pic>
        <p:nvPicPr>
          <p:cNvPr id="5" name="Picture 2" descr="C:\Users\кошка\Desktop\фото+19+гп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73" y="1461944"/>
            <a:ext cx="2736304" cy="1910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970925" y="3372639"/>
            <a:ext cx="3003506" cy="6324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Чесменская чернильница Петербург 1775год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pic>
        <p:nvPicPr>
          <p:cNvPr id="7" name="Picture 2" descr="C:\Users\кошка\Desktop\чернильниц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9" y="1793681"/>
            <a:ext cx="2267886" cy="175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703040" y="3593990"/>
            <a:ext cx="2162622" cy="771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Чернильница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 smtClean="0">
                <a:latin typeface="Agatha-Modern" panose="020B7200000000000000" pitchFamily="34" charset="0"/>
              </a:rPr>
              <a:t>А.Г.Достоевской</a:t>
            </a:r>
            <a:endParaRPr lang="ru-RU" sz="1400" dirty="0" smtClean="0">
              <a:latin typeface="Agatha-Modern" panose="020B7200000000000000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 Санкт-Петербург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gatha-Modern" panose="020B7200000000000000" pitchFamily="34" charset="0"/>
              </a:rPr>
              <a:t>X</a:t>
            </a:r>
            <a:r>
              <a:rPr lang="ru-RU" sz="1400" dirty="0" smtClean="0">
                <a:latin typeface="Agatha-Modern" panose="020B7200000000000000" pitchFamily="34" charset="0"/>
              </a:rPr>
              <a:t>І</a:t>
            </a:r>
            <a:r>
              <a:rPr lang="en-US" sz="1400" dirty="0" smtClean="0">
                <a:latin typeface="Agatha-Modern" panose="020B7200000000000000" pitchFamily="34" charset="0"/>
              </a:rPr>
              <a:t>X </a:t>
            </a:r>
            <a:r>
              <a:rPr lang="ru-RU" sz="1400" dirty="0" smtClean="0">
                <a:latin typeface="Agatha-Modern" panose="020B7200000000000000" pitchFamily="34" charset="0"/>
              </a:rPr>
              <a:t>век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012277" y="3593990"/>
            <a:ext cx="2364191" cy="843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Фарфоровая чернильница </a:t>
            </a:r>
            <a:r>
              <a:rPr lang="ru-RU" sz="1400" dirty="0" err="1" smtClean="0">
                <a:latin typeface="Agatha-Modern" panose="020B7200000000000000" pitchFamily="34" charset="0"/>
              </a:rPr>
              <a:t>А.А.Блока</a:t>
            </a:r>
            <a:r>
              <a:rPr lang="ru-RU" sz="1400" dirty="0" smtClean="0">
                <a:latin typeface="Agatha-Modern" panose="020B7200000000000000" pitchFamily="34" charset="0"/>
              </a:rPr>
              <a:t>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err="1" smtClean="0">
                <a:latin typeface="Agatha-Modern" panose="020B7200000000000000" pitchFamily="34" charset="0"/>
              </a:rPr>
              <a:t>с.Горбуново</a:t>
            </a:r>
            <a:r>
              <a:rPr lang="ru-RU" sz="1400" dirty="0" smtClean="0">
                <a:latin typeface="Agatha-Modern" panose="020B7200000000000000" pitchFamily="34" charset="0"/>
              </a:rPr>
              <a:t>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Вторая половина </a:t>
            </a:r>
            <a:r>
              <a:rPr lang="en-US" sz="1400" dirty="0" smtClean="0">
                <a:latin typeface="Agatha-Modern" panose="020B7200000000000000" pitchFamily="34" charset="0"/>
              </a:rPr>
              <a:t>X</a:t>
            </a:r>
            <a:r>
              <a:rPr lang="ru-RU" sz="1400" dirty="0" smtClean="0">
                <a:latin typeface="Agatha-Modern" panose="020B7200000000000000" pitchFamily="34" charset="0"/>
              </a:rPr>
              <a:t>І</a:t>
            </a:r>
            <a:r>
              <a:rPr lang="en-US" sz="1400" dirty="0" smtClean="0">
                <a:latin typeface="Agatha-Modern" panose="020B7200000000000000" pitchFamily="34" charset="0"/>
              </a:rPr>
              <a:t>X </a:t>
            </a:r>
            <a:r>
              <a:rPr lang="ru-RU" sz="1400" dirty="0" smtClean="0">
                <a:latin typeface="Agatha-Modern" panose="020B7200000000000000" pitchFamily="34" charset="0"/>
              </a:rPr>
              <a:t>века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pic>
        <p:nvPicPr>
          <p:cNvPr id="10" name="Picture 2" descr="C:\Users\кошка\Desktop\чернильница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52" y="1763363"/>
            <a:ext cx="2233716" cy="175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6142752" y="4869160"/>
            <a:ext cx="2101656" cy="905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Жестяная Чернильница Ленинград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Agatha-Modern" panose="020B7200000000000000" pitchFamily="34" charset="0"/>
              </a:rPr>
              <a:t>Середина </a:t>
            </a:r>
            <a:r>
              <a:rPr lang="en-US" sz="1400" dirty="0" smtClean="0">
                <a:latin typeface="Agatha-Modern" panose="020B7200000000000000" pitchFamily="34" charset="0"/>
              </a:rPr>
              <a:t>XX </a:t>
            </a:r>
            <a:r>
              <a:rPr lang="ru-RU" sz="1400" dirty="0" smtClean="0">
                <a:latin typeface="Agatha-Modern" panose="020B7200000000000000" pitchFamily="34" charset="0"/>
              </a:rPr>
              <a:t>века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pic>
        <p:nvPicPr>
          <p:cNvPr id="13" name="Picture 6" descr="C:\Users\кошка\Desktop\ч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77" y="4092660"/>
            <a:ext cx="1352354" cy="1824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1" y="5317522"/>
            <a:ext cx="3017590" cy="63175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Чесменская чернильница Санкт-Петербург 1775год</a:t>
            </a:r>
            <a:endParaRPr lang="ru-RU" dirty="0">
              <a:latin typeface="Agatha-Modern" panose="020B7200000000000000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5012623" y="2132855"/>
            <a:ext cx="3279517" cy="2405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Agatha-Modern" panose="020B7200000000000000" pitchFamily="34" charset="0"/>
              </a:rPr>
              <a:t>Чесменская чернильница </a:t>
            </a:r>
            <a:r>
              <a:rPr lang="ru-RU" dirty="0">
                <a:latin typeface="Agatha-Modern" panose="020B7200000000000000" pitchFamily="34" charset="0"/>
              </a:rPr>
              <a:t>п</a:t>
            </a:r>
            <a:r>
              <a:rPr lang="ru-RU" dirty="0" smtClean="0">
                <a:latin typeface="Agatha-Modern" panose="020B7200000000000000" pitchFamily="34" charset="0"/>
              </a:rPr>
              <a:t>редназначалась </a:t>
            </a:r>
            <a:r>
              <a:rPr lang="ru-RU" dirty="0">
                <a:latin typeface="Agatha-Modern" panose="020B7200000000000000" pitchFamily="34" charset="0"/>
              </a:rPr>
              <a:t>для </a:t>
            </a:r>
            <a:r>
              <a:rPr lang="ru-RU" dirty="0" smtClean="0">
                <a:latin typeface="Agatha-Modern" panose="020B7200000000000000" pitchFamily="34" charset="0"/>
              </a:rPr>
              <a:t>Капитула первого </a:t>
            </a:r>
            <a:r>
              <a:rPr lang="ru-RU" dirty="0">
                <a:latin typeface="Agatha-Modern" panose="020B7200000000000000" pitchFamily="34" charset="0"/>
              </a:rPr>
              <a:t>в России воинского ордена Святого </a:t>
            </a:r>
            <a:r>
              <a:rPr lang="ru-RU" dirty="0" smtClean="0">
                <a:latin typeface="Agatha-Modern" panose="020B7200000000000000" pitchFamily="34" charset="0"/>
              </a:rPr>
              <a:t>Георгия,</a:t>
            </a:r>
            <a:r>
              <a:rPr lang="ru-RU" dirty="0" smtClean="0"/>
              <a:t> </a:t>
            </a:r>
            <a:r>
              <a:rPr lang="ru-RU" dirty="0" smtClean="0">
                <a:latin typeface="Agatha-Modern" panose="020B7200000000000000" pitchFamily="34" charset="0"/>
              </a:rPr>
              <a:t>посвящена победе </a:t>
            </a:r>
            <a:r>
              <a:rPr lang="ru-RU" dirty="0">
                <a:latin typeface="Agatha-Modern" panose="020B7200000000000000" pitchFamily="34" charset="0"/>
              </a:rPr>
              <a:t>России над Турцией в битве при Чесме и украшена изображениями разных моментов этой важной </a:t>
            </a:r>
            <a:r>
              <a:rPr lang="ru-RU" dirty="0" smtClean="0">
                <a:latin typeface="Agatha-Modern" panose="020B7200000000000000" pitchFamily="34" charset="0"/>
              </a:rPr>
              <a:t>битвы.</a:t>
            </a:r>
          </a:p>
          <a:p>
            <a:endParaRPr lang="ru-RU" sz="2000" dirty="0">
              <a:latin typeface="Agatha-Modern" panose="020B7200000000000000" pitchFamily="34" charset="0"/>
            </a:endParaRPr>
          </a:p>
        </p:txBody>
      </p:sp>
      <p:pic>
        <p:nvPicPr>
          <p:cNvPr id="5122" name="Picture 2" descr="C:\Users\кошка\Desktop\фото+19+гп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5" y="2276870"/>
            <a:ext cx="4009942" cy="280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шка\Desktop\elisav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1" y="4005064"/>
            <a:ext cx="2416289" cy="18122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1043608" y="1052735"/>
            <a:ext cx="7014843" cy="122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dirty="0" smtClean="0">
                <a:latin typeface="Agatha-Modern" panose="020B7200000000000000" pitchFamily="34" charset="0"/>
              </a:rPr>
              <a:t>О </a:t>
            </a:r>
            <a:r>
              <a:rPr lang="ru-RU" b="1" dirty="0" smtClean="0">
                <a:latin typeface="Agatha-Modern" panose="020B7200000000000000" pitchFamily="34" charset="0"/>
              </a:rPr>
              <a:t>Чесменской чернильнице </a:t>
            </a:r>
            <a:r>
              <a:rPr lang="ru-RU" dirty="0" smtClean="0">
                <a:latin typeface="Agatha-Modern" panose="020B7200000000000000" pitchFamily="34" charset="0"/>
              </a:rPr>
              <a:t>Екатерина ІІ  говорила: «…мелочи порой ускоряют ход крупных дел». Эта чернильница «вдохновила»  ускорение постройки Чесменского дворца, куда Екатерина Великая и предполагала  ее поместить. 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>
                <a:latin typeface="Agatha-Modern" panose="020B7200000000000000" pitchFamily="34" charset="0"/>
              </a:rPr>
              <a:t> </a:t>
            </a:r>
            <a:endParaRPr lang="ru-RU" sz="2000" dirty="0"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кошка\Desktop\00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60118"/>
            <a:ext cx="2819003" cy="216257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ошка\Desktop\123527539_698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52" y="3615352"/>
            <a:ext cx="2918042" cy="220734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869160"/>
            <a:ext cx="3744416" cy="73235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dirty="0" smtClean="0">
                <a:latin typeface="Agatha-Modern" panose="020B7200000000000000" pitchFamily="34" charset="0"/>
              </a:rPr>
              <a:t>Чернильница А.Г. Достоевской Санкт-Петербург </a:t>
            </a:r>
            <a:r>
              <a:rPr lang="en-US" dirty="0" smtClean="0">
                <a:latin typeface="Agatha-Modern" panose="020B7200000000000000" pitchFamily="34" charset="0"/>
              </a:rPr>
              <a:t>X</a:t>
            </a:r>
            <a:r>
              <a:rPr lang="ru-RU" dirty="0" smtClean="0">
                <a:latin typeface="Agatha-Modern" panose="020B7200000000000000" pitchFamily="34" charset="0"/>
              </a:rPr>
              <a:t>І</a:t>
            </a:r>
            <a:r>
              <a:rPr lang="en-US" dirty="0" smtClean="0">
                <a:latin typeface="Agatha-Modern" panose="020B7200000000000000" pitchFamily="34" charset="0"/>
              </a:rPr>
              <a:t>X </a:t>
            </a:r>
            <a:r>
              <a:rPr lang="ru-RU" dirty="0" smtClean="0">
                <a:latin typeface="Agatha-Modern" panose="020B7200000000000000" pitchFamily="34" charset="0"/>
              </a:rPr>
              <a:t>век</a:t>
            </a:r>
            <a:endParaRPr lang="ru-RU" dirty="0">
              <a:latin typeface="Agatha-Modern" panose="020B7200000000000000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4860032" y="1628800"/>
            <a:ext cx="309634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Личная </a:t>
            </a:r>
            <a:r>
              <a:rPr lang="ru-RU" b="1" dirty="0" smtClean="0">
                <a:latin typeface="Agatha-Modern" panose="020B7200000000000000" pitchFamily="34" charset="0"/>
              </a:rPr>
              <a:t>чернильница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err="1" smtClean="0">
                <a:latin typeface="Agatha-Modern" panose="020B7200000000000000" pitchFamily="34" charset="0"/>
              </a:rPr>
              <a:t>А.Г.Сниткиной</a:t>
            </a:r>
            <a:r>
              <a:rPr lang="ru-RU" b="1" dirty="0" smtClean="0">
                <a:latin typeface="Agatha-Modern" panose="020B7200000000000000" pitchFamily="34" charset="0"/>
              </a:rPr>
              <a:t>/Достоевской</a:t>
            </a:r>
            <a:r>
              <a:rPr lang="ru-RU" dirty="0" smtClean="0">
                <a:latin typeface="Agatha-Modern" panose="020B7200000000000000" pitchFamily="34" charset="0"/>
              </a:rPr>
              <a:t>, с которой она не расставалась до конца своих дней. Анна Григорьевна  была стенографисткой писателя и спасла его от ареста и гибели, сохранив авторство его произведений.</a:t>
            </a:r>
            <a:endParaRPr lang="ru-RU" dirty="0">
              <a:latin typeface="Agatha-Modern" panose="020B7200000000000000" pitchFamily="34" charset="0"/>
            </a:endParaRPr>
          </a:p>
        </p:txBody>
      </p:sp>
      <p:pic>
        <p:nvPicPr>
          <p:cNvPr id="6146" name="Picture 2" descr="C:\Users\кошка\Desktop\чернильниц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4" y="1768449"/>
            <a:ext cx="3598060" cy="278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1459110" y="1052736"/>
            <a:ext cx="6497266" cy="576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gatha-Modern" panose="020B7200000000000000" pitchFamily="34" charset="0"/>
              </a:rPr>
              <a:t>«Чернильница-кормилица»</a:t>
            </a:r>
            <a:endParaRPr lang="ru-RU" b="1" dirty="0"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8780" y="4725144"/>
            <a:ext cx="3936167" cy="97439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Фарфоровая чернильница </a:t>
            </a:r>
            <a:r>
              <a:rPr lang="ru-RU" dirty="0" err="1" smtClean="0">
                <a:latin typeface="Agatha-Modern" panose="020B7200000000000000" pitchFamily="34" charset="0"/>
              </a:rPr>
              <a:t>А.А.Блока</a:t>
            </a:r>
            <a:r>
              <a:rPr lang="ru-RU" dirty="0" smtClean="0">
                <a:latin typeface="Agatha-Modern" panose="020B7200000000000000" pitchFamily="34" charset="0"/>
              </a:rPr>
              <a:t> </a:t>
            </a:r>
            <a:r>
              <a:rPr lang="ru-RU" dirty="0" err="1">
                <a:latin typeface="Agatha-Modern" panose="020B7200000000000000" pitchFamily="34" charset="0"/>
              </a:rPr>
              <a:t>с</a:t>
            </a:r>
            <a:r>
              <a:rPr lang="ru-RU" dirty="0" err="1" smtClean="0">
                <a:latin typeface="Agatha-Modern" panose="020B7200000000000000" pitchFamily="34" charset="0"/>
              </a:rPr>
              <a:t>.Горбуново</a:t>
            </a:r>
            <a:r>
              <a:rPr lang="ru-RU" dirty="0" smtClean="0">
                <a:latin typeface="Agatha-Modern" panose="020B7200000000000000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Вторая </a:t>
            </a:r>
            <a:r>
              <a:rPr lang="ru-RU" dirty="0">
                <a:latin typeface="Agatha-Modern" panose="020B7200000000000000" pitchFamily="34" charset="0"/>
              </a:rPr>
              <a:t>половина </a:t>
            </a:r>
            <a:r>
              <a:rPr lang="ru-RU" dirty="0" smtClean="0">
                <a:latin typeface="Agatha-Modern" panose="020B7200000000000000" pitchFamily="34" charset="0"/>
              </a:rPr>
              <a:t> </a:t>
            </a:r>
            <a:r>
              <a:rPr lang="en-US" dirty="0">
                <a:latin typeface="Agatha-Modern" panose="020B7200000000000000" pitchFamily="34" charset="0"/>
              </a:rPr>
              <a:t>X</a:t>
            </a:r>
            <a:r>
              <a:rPr lang="ru-RU" dirty="0" smtClean="0">
                <a:latin typeface="Agatha-Modern" panose="020B7200000000000000" pitchFamily="34" charset="0"/>
              </a:rPr>
              <a:t>І</a:t>
            </a:r>
            <a:r>
              <a:rPr lang="en-US" dirty="0" smtClean="0">
                <a:latin typeface="Agatha-Modern" panose="020B7200000000000000" pitchFamily="34" charset="0"/>
              </a:rPr>
              <a:t>X </a:t>
            </a:r>
            <a:r>
              <a:rPr lang="ru-RU" dirty="0" smtClean="0">
                <a:latin typeface="Agatha-Modern" panose="020B7200000000000000" pitchFamily="34" charset="0"/>
              </a:rPr>
              <a:t>века</a:t>
            </a:r>
            <a:endParaRPr lang="ru-RU" dirty="0">
              <a:latin typeface="Agatha-Modern" panose="020B7200000000000000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5076057" y="1267074"/>
            <a:ext cx="3024336" cy="4081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У</a:t>
            </a:r>
            <a:r>
              <a:rPr lang="ru-RU" dirty="0">
                <a:latin typeface="Agatha-Modern" panose="020B7200000000000000" pitchFamily="34" charset="0"/>
              </a:rPr>
              <a:t> </a:t>
            </a:r>
            <a:r>
              <a:rPr lang="ru-RU" dirty="0" smtClean="0">
                <a:latin typeface="Agatha-Modern" panose="020B7200000000000000" pitchFamily="34" charset="0"/>
              </a:rPr>
              <a:t>розовой </a:t>
            </a:r>
            <a:r>
              <a:rPr lang="ru-RU" dirty="0">
                <a:latin typeface="Agatha-Modern" panose="020B7200000000000000" pitchFamily="34" charset="0"/>
              </a:rPr>
              <a:t>с золотым </a:t>
            </a:r>
            <a:r>
              <a:rPr lang="ru-RU" b="1" dirty="0" smtClean="0">
                <a:latin typeface="Agatha-Modern" panose="020B7200000000000000" pitchFamily="34" charset="0"/>
              </a:rPr>
              <a:t>чернильницы </a:t>
            </a:r>
            <a:r>
              <a:rPr lang="ru-RU" b="1" dirty="0" err="1" smtClean="0">
                <a:latin typeface="Agatha-Modern" panose="020B7200000000000000" pitchFamily="34" charset="0"/>
              </a:rPr>
              <a:t>А.А.Блока</a:t>
            </a:r>
            <a:r>
              <a:rPr lang="ru-RU" b="1" dirty="0" smtClean="0">
                <a:latin typeface="Agatha-Modern" panose="020B7200000000000000" pitchFamily="34" charset="0"/>
              </a:rPr>
              <a:t> </a:t>
            </a:r>
            <a:r>
              <a:rPr lang="ru-RU" dirty="0" smtClean="0">
                <a:latin typeface="Agatha-Modern" panose="020B7200000000000000" pitchFamily="34" charset="0"/>
              </a:rPr>
              <a:t>загадочная история. Она таинственно исчезла в день его похорон.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Любовь Александровна Андреева-</a:t>
            </a:r>
            <a:r>
              <a:rPr lang="ru-RU" dirty="0" err="1" smtClean="0">
                <a:latin typeface="Agatha-Modern" panose="020B7200000000000000" pitchFamily="34" charset="0"/>
              </a:rPr>
              <a:t>Дельмас</a:t>
            </a:r>
            <a:r>
              <a:rPr lang="ru-RU" dirty="0" smtClean="0">
                <a:latin typeface="Agatha-Modern" panose="020B7200000000000000" pitchFamily="34" charset="0"/>
              </a:rPr>
              <a:t> хотела оставить себе частичку поэта, как воспоминание о нем. </a:t>
            </a:r>
            <a:endParaRPr lang="ru-RU" dirty="0">
              <a:latin typeface="Agatha-Modern" panose="020B7200000000000000" pitchFamily="34" charset="0"/>
            </a:endParaRPr>
          </a:p>
        </p:txBody>
      </p:sp>
      <p:pic>
        <p:nvPicPr>
          <p:cNvPr id="8194" name="Picture 2" descr="C:\Users\кошка\Desktop\чернильница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7073"/>
            <a:ext cx="4065355" cy="3200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ошка\Desktop\чернильница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22" y="3337714"/>
            <a:ext cx="1656184" cy="241219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085184"/>
            <a:ext cx="2808312" cy="57606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Чернильница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Санкт-Петербург</a:t>
            </a:r>
            <a:endParaRPr lang="ru-RU" dirty="0">
              <a:latin typeface="Agatha-Modern" panose="020B720000000000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 Конец </a:t>
            </a:r>
            <a:r>
              <a:rPr lang="en-US" dirty="0">
                <a:latin typeface="Agatha-Modern" panose="020B7200000000000000" pitchFamily="34" charset="0"/>
              </a:rPr>
              <a:t>X</a:t>
            </a:r>
            <a:r>
              <a:rPr lang="ru-RU" dirty="0" smtClean="0">
                <a:latin typeface="Agatha-Modern" panose="020B7200000000000000" pitchFamily="34" charset="0"/>
              </a:rPr>
              <a:t>І</a:t>
            </a:r>
            <a:r>
              <a:rPr lang="en-US" dirty="0" smtClean="0">
                <a:latin typeface="Agatha-Modern" panose="020B7200000000000000" pitchFamily="34" charset="0"/>
              </a:rPr>
              <a:t>X </a:t>
            </a:r>
            <a:r>
              <a:rPr lang="ru-RU" dirty="0" smtClean="0">
                <a:latin typeface="Agatha-Modern" panose="020B7200000000000000" pitchFamily="34" charset="0"/>
              </a:rPr>
              <a:t>века</a:t>
            </a:r>
            <a:endParaRPr lang="ru-RU" dirty="0">
              <a:latin typeface="Agatha-Modern" panose="020B7200000000000000" pitchFamily="34" charset="0"/>
            </a:endParaRPr>
          </a:p>
        </p:txBody>
      </p:sp>
      <p:pic>
        <p:nvPicPr>
          <p:cNvPr id="3075" name="Picture 3" descr="C:\Users\кошка\Desktop\чернильница ч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2736304" cy="364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3"/>
          <p:cNvSpPr txBox="1">
            <a:spLocks/>
          </p:cNvSpPr>
          <p:nvPr/>
        </p:nvSpPr>
        <p:spPr>
          <a:xfrm>
            <a:off x="4860032" y="1196752"/>
            <a:ext cx="3096344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Agatha-Modern" panose="020B7200000000000000" pitchFamily="34" charset="0"/>
              </a:rPr>
              <a:t>Чернильница в китайском стиле из латуни </a:t>
            </a:r>
            <a:r>
              <a:rPr lang="ru-RU" dirty="0" smtClean="0">
                <a:latin typeface="Agatha-Modern" panose="020B7200000000000000" pitchFamily="34" charset="0"/>
              </a:rPr>
              <a:t>находилась в музыкальном кабинете доходного дома некоего петербуржца. </a:t>
            </a:r>
            <a:r>
              <a:rPr lang="ru-RU" dirty="0">
                <a:latin typeface="Agatha-Modern" panose="020B7200000000000000" pitchFamily="34" charset="0"/>
              </a:rPr>
              <a:t>С</a:t>
            </a:r>
            <a:r>
              <a:rPr lang="ru-RU" dirty="0" smtClean="0">
                <a:latin typeface="Agatha-Modern" panose="020B7200000000000000" pitchFamily="34" charset="0"/>
              </a:rPr>
              <a:t>тояла она на самом «кабинете» - ларце с выдвижными ящиками.</a:t>
            </a:r>
            <a:endParaRPr lang="ru-RU" dirty="0">
              <a:latin typeface="Agatha-Modern" panose="020B7200000000000000" pitchFamily="34" charset="0"/>
            </a:endParaRPr>
          </a:p>
        </p:txBody>
      </p:sp>
      <p:pic>
        <p:nvPicPr>
          <p:cNvPr id="3077" name="Picture 5" descr="Картинки по запросу стол-кабинет ларец с выдвижными ящик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86" y="3271664"/>
            <a:ext cx="2488850" cy="224043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6249" y="5261279"/>
            <a:ext cx="2910816" cy="60942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Жестяная чернильница</a:t>
            </a:r>
            <a:endParaRPr lang="ru-RU" dirty="0">
              <a:latin typeface="Agatha-Modern" panose="020B7200000000000000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 Ленинград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 Середина </a:t>
            </a:r>
            <a:r>
              <a:rPr lang="en-US" dirty="0" smtClean="0">
                <a:latin typeface="Agatha-Modern" panose="020B7200000000000000" pitchFamily="34" charset="0"/>
              </a:rPr>
              <a:t>XX </a:t>
            </a:r>
            <a:r>
              <a:rPr lang="ru-RU" dirty="0" smtClean="0">
                <a:latin typeface="Agatha-Modern" panose="020B7200000000000000" pitchFamily="34" charset="0"/>
              </a:rPr>
              <a:t>века</a:t>
            </a:r>
            <a:endParaRPr lang="ru-RU" dirty="0">
              <a:latin typeface="Agatha-Modern" panose="020B7200000000000000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4427984" y="1196752"/>
            <a:ext cx="352839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В пионерской комнате, служившей кабинетом для пионеров, тоже необходима была </a:t>
            </a:r>
            <a:r>
              <a:rPr lang="ru-RU" b="1" dirty="0" smtClean="0">
                <a:latin typeface="Agatha-Modern" panose="020B7200000000000000" pitchFamily="34" charset="0"/>
              </a:rPr>
              <a:t>чернильница</a:t>
            </a:r>
            <a:r>
              <a:rPr lang="ru-RU" dirty="0">
                <a:latin typeface="Agatha-Modern" panose="020B7200000000000000" pitchFamily="34" charset="0"/>
              </a:rPr>
              <a:t>.</a:t>
            </a:r>
            <a:r>
              <a:rPr lang="ru-RU" dirty="0" smtClean="0">
                <a:latin typeface="Agatha-Modern" panose="020B7200000000000000" pitchFamily="34" charset="0"/>
              </a:rPr>
              <a:t> Используя её, ребята создавали альбомы воспоминаний о своей жизни, походах и путешествиях.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gatha-Modern" panose="020B7200000000000000" pitchFamily="34" charset="0"/>
              </a:rPr>
              <a:t>Во время блокады эта чернильница служила коптилкой. </a:t>
            </a:r>
            <a:endParaRPr lang="ru-RU" dirty="0">
              <a:latin typeface="Agatha-Modern" panose="020B7200000000000000" pitchFamily="34" charset="0"/>
            </a:endParaRPr>
          </a:p>
        </p:txBody>
      </p:sp>
      <p:pic>
        <p:nvPicPr>
          <p:cNvPr id="7173" name="Picture 5" descr="C:\Users\кошка\Desktop\IMG_3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5556"/>
            <a:ext cx="2956871" cy="221765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кошка\Desktop\ч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9" y="1196752"/>
            <a:ext cx="2924946" cy="394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кошка\Desktop\ч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1584176" cy="257769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2819400" cy="576064"/>
          </a:xfrm>
        </p:spPr>
        <p:txBody>
          <a:bodyPr anchor="ctr"/>
          <a:lstStyle/>
          <a:p>
            <a:r>
              <a:rPr lang="ru-RU" sz="1400" dirty="0" smtClean="0">
                <a:latin typeface="Agatha-Modern" panose="020B7200000000000000" pitchFamily="34" charset="0"/>
              </a:rPr>
              <a:t>Музеи, которые мы посетили:</a:t>
            </a:r>
            <a:endParaRPr lang="ru-RU" sz="1400" dirty="0">
              <a:latin typeface="Agatha-Modern" panose="020B7200000000000000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905000"/>
            <a:ext cx="3672408" cy="3612232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Мемориальный Музей-дача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latin typeface="Agatha-Modern" panose="020B7200000000000000" pitchFamily="34" charset="0"/>
              </a:rPr>
              <a:t> </a:t>
            </a:r>
            <a:r>
              <a:rPr lang="ru-RU" sz="1600" dirty="0" smtClean="0">
                <a:latin typeface="Agatha-Modern" panose="020B7200000000000000" pitchFamily="34" charset="0"/>
              </a:rPr>
              <a:t>  </a:t>
            </a:r>
            <a:r>
              <a:rPr lang="ru-RU" sz="1600" dirty="0" err="1" smtClean="0">
                <a:latin typeface="Agatha-Modern" panose="020B7200000000000000" pitchFamily="34" charset="0"/>
              </a:rPr>
              <a:t>А.С.Пушкина</a:t>
            </a:r>
            <a:r>
              <a:rPr lang="ru-RU" sz="1600" dirty="0" smtClean="0">
                <a:latin typeface="Agatha-Modern" panose="020B7200000000000000" pitchFamily="34" charset="0"/>
              </a:rPr>
              <a:t>;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Музей Достоевского;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Музей-квартира </a:t>
            </a:r>
            <a:r>
              <a:rPr lang="ru-RU" sz="1600" dirty="0" err="1" smtClean="0">
                <a:latin typeface="Agatha-Modern" panose="020B7200000000000000" pitchFamily="34" charset="0"/>
              </a:rPr>
              <a:t>А.А.Блока</a:t>
            </a:r>
            <a:r>
              <a:rPr lang="ru-RU" sz="1600" dirty="0" smtClean="0">
                <a:latin typeface="Agatha-Modern" panose="020B7200000000000000" pitchFamily="34" charset="0"/>
              </a:rPr>
              <a:t> (Государственный музей истории Санкт-Петербурга);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Музей печати (Государственный музей истории Санкт-Петербурга);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Музей «История детского движения Красногвардейского района» (ДДЮТ «</a:t>
            </a:r>
            <a:r>
              <a:rPr lang="ru-RU" sz="1600" smtClean="0">
                <a:latin typeface="Agatha-Modern" panose="020B7200000000000000" pitchFamily="34" charset="0"/>
              </a:rPr>
              <a:t>На Ленской»);</a:t>
            </a:r>
            <a:endParaRPr lang="ru-RU" sz="1600" dirty="0" smtClean="0">
              <a:latin typeface="Agatha-Modern" panose="020B7200000000000000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Государственный Эрмитаж;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gatha-Modern" panose="020B7200000000000000" pitchFamily="34" charset="0"/>
              </a:rPr>
              <a:t>Мемориальный Музей-Лицей.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Agatha-Modern" panose="020B7200000000000000" pitchFamily="34" charset="0"/>
              </a:rPr>
              <a:t>P.S. </a:t>
            </a:r>
            <a:r>
              <a:rPr lang="ru-RU" sz="1600" dirty="0" smtClean="0">
                <a:latin typeface="Agatha-Modern" panose="020B7200000000000000" pitchFamily="34" charset="0"/>
              </a:rPr>
              <a:t> …а также мы решили на этом не останавливаться…</a:t>
            </a:r>
          </a:p>
          <a:p>
            <a:r>
              <a:rPr lang="ru-RU" sz="1600" b="1" dirty="0" smtClean="0">
                <a:latin typeface="Agatha-Modern" panose="020B7200000000000000" pitchFamily="34" charset="0"/>
              </a:rPr>
              <a:t>Продолжение следует…</a:t>
            </a:r>
            <a:endParaRPr lang="ru-RU" sz="1600" b="1" dirty="0"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17972</TotalTime>
  <Words>387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Agatha-Modern</vt:lpstr>
      <vt:lpstr>Alexandra Zeferino Three</vt:lpstr>
      <vt:lpstr>Arial</vt:lpstr>
      <vt:lpstr>Calibri</vt:lpstr>
      <vt:lpstr>Constantia</vt:lpstr>
      <vt:lpstr>Garamond</vt:lpstr>
      <vt:lpstr>Wingdings</vt:lpstr>
      <vt:lpstr>Кутюр</vt:lpstr>
      <vt:lpstr>Городская музейно-историческая игра «Петербургский домострой: былые времена –              былые нравы»</vt:lpstr>
      <vt:lpstr>«Подруга думы праздной, Чернильница моя;   Мой век разнообразный Тобой украсил я.»           А.С. Пушкин </vt:lpstr>
      <vt:lpstr>«Кабинет:  Вдохновение на кончике пера…»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Музеи, которые мы посетили: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кошка</dc:creator>
  <cp:lastModifiedBy>Татьяна Салтыкова</cp:lastModifiedBy>
  <cp:revision>84</cp:revision>
  <dcterms:created xsi:type="dcterms:W3CDTF">2017-02-07T13:26:12Z</dcterms:created>
  <dcterms:modified xsi:type="dcterms:W3CDTF">2019-10-07T11:55:26Z</dcterms:modified>
</cp:coreProperties>
</file>