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9" r:id="rId2"/>
    <p:sldId id="275" r:id="rId3"/>
    <p:sldId id="263" r:id="rId4"/>
    <p:sldId id="256" r:id="rId5"/>
    <p:sldId id="266" r:id="rId6"/>
    <p:sldId id="267" r:id="rId7"/>
    <p:sldId id="270" r:id="rId8"/>
    <p:sldId id="271" r:id="rId9"/>
    <p:sldId id="272" r:id="rId10"/>
    <p:sldId id="273" r:id="rId11"/>
    <p:sldId id="285" r:id="rId12"/>
    <p:sldId id="286" r:id="rId13"/>
    <p:sldId id="287" r:id="rId14"/>
    <p:sldId id="288" r:id="rId15"/>
    <p:sldId id="289" r:id="rId16"/>
    <p:sldId id="290" r:id="rId17"/>
    <p:sldId id="277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78"/>
    <a:srgbClr val="CC0000"/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 varScale="1">
        <p:scale>
          <a:sx n="60" d="100"/>
          <a:sy n="60" d="100"/>
        </p:scale>
        <p:origin x="16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04856" cy="1728192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771800" y="111362"/>
            <a:ext cx="63722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2771800" y="1556792"/>
            <a:ext cx="626469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Рисунок 18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406900"/>
            <a:ext cx="6192688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92" y="2906713"/>
            <a:ext cx="61926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55776" y="1999381"/>
            <a:ext cx="3312368" cy="4525963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8144" y="1999381"/>
            <a:ext cx="3312368" cy="4525963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69224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02396" y="1946821"/>
            <a:ext cx="294972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02396" y="2574056"/>
            <a:ext cx="2949724" cy="3951288"/>
          </a:xfrm>
        </p:spPr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35917" y="1925142"/>
            <a:ext cx="295088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35917" y="2502048"/>
            <a:ext cx="2950883" cy="3951288"/>
          </a:xfrm>
        </p:spPr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4380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4380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1362"/>
            <a:ext cx="63722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0" y="1556792"/>
            <a:ext cx="626469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04856" cy="3960440"/>
          </a:xfrm>
        </p:spPr>
        <p:txBody>
          <a:bodyPr>
            <a:noAutofit/>
          </a:bodyPr>
          <a:lstStyle/>
          <a:p>
            <a:r>
              <a:rPr lang="ru-RU" sz="3600" dirty="0">
                <a:effectLst/>
              </a:rPr>
              <a:t>Перспективное планирование</a:t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логопедических </a:t>
            </a:r>
            <a:r>
              <a:rPr lang="ru-RU" sz="3600" dirty="0" smtClean="0">
                <a:effectLst/>
              </a:rPr>
              <a:t>занятий в детском саду «Тополек» г. Пушкино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на </a:t>
            </a:r>
            <a:r>
              <a:rPr lang="ru-RU" sz="3600" dirty="0" smtClean="0">
                <a:effectLst/>
              </a:rPr>
              <a:t>2019 </a:t>
            </a:r>
            <a:r>
              <a:rPr lang="ru-RU" sz="3600" dirty="0">
                <a:effectLst/>
              </a:rPr>
              <a:t>– </a:t>
            </a:r>
            <a:r>
              <a:rPr lang="ru-RU" sz="3600" dirty="0" smtClean="0">
                <a:effectLst/>
              </a:rPr>
              <a:t>2020 </a:t>
            </a:r>
            <a:r>
              <a:rPr lang="ru-RU" sz="3600" dirty="0">
                <a:effectLst/>
              </a:rPr>
              <a:t>учебный год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083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332656"/>
            <a:ext cx="6497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Твёрдые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мягкие согласные.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9834" y="1000285"/>
            <a:ext cx="6858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согласных звуков (по твёрдости – мягкости). Термин твёрдый, мягкий звук. Знакомство с символами, обозначающими твёрдые  и мягкие согласные. Формирование фонематических процессов и навыков звукового анализа и синтеза (выделение звука в словах;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-буквенный анализ слов; определение места звука в слове).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083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48680"/>
            <a:ext cx="6858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согласных звуков (по глухости - звонкости). Термин звонкий, глухой звук. Знакомство с символами, обозначающими звонкие и глухие согласные. Формирование фонематических процессов и навыков звукового анализа и синтеза (выделение звука в словах;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-буквенный анализ слов).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-159206"/>
            <a:ext cx="6607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Звонкие и глухие согласные.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5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260648"/>
            <a:ext cx="4687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С - Ш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Звуки С – С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Ш. Дифференциация С – С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Ш в слогах, словах, словосочетаниях, простых предложениях.. Соотнесение звуков с символами и «опорами» для их обозначения на письме. Работа со словами – паронимами. Развитие фонематического восприятия, внимания, анализа и синтеза.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404664"/>
            <a:ext cx="4968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Ж - З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412776"/>
            <a:ext cx="71105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Звуки З – З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Ж. Дифференциация З – З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Ж в слогах, словах, словосочетаниях, простых предложениях. Соотнесение звуков с символами и «опорами» для их обозначения на письме. Работа со словами – паронимами. Развитие фонематического восприятия, внимания, анализа и синтеза.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7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6516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Р –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(Л</a:t>
            </a:r>
            <a:r>
              <a:rPr lang="ru-RU" sz="32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Р</a:t>
            </a:r>
            <a:r>
              <a:rPr lang="ru-RU" sz="32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52736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Звуки Р – Р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Л – Л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Дифференциация звуков Р – Л, Л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Р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слогах, словах, словосочетаниях, предложениях, тексте. Соотнесение звуков с символами и «опорами» для их обозначения на письме. Работа со словами – паронимами. Развитие фонематического восприятия, внимания, анализа и синтеза.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975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88640"/>
            <a:ext cx="5724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Б – П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532440" cy="547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Дифференциация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 изолированно, в слогах, словах, словосочетаниях, предложениях, тексте.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Соотнесение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 с символами и «опорами» для их обозначения на письме.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словами – паронимами. Развитие фонематического восприятия, внимания, анализа и синтеза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855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3974"/>
            <a:ext cx="5580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С –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З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692696"/>
            <a:ext cx="72102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 изолированно, в слогах, словах, словосочетаниях, предложениях, тексте.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Соотнесение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 с символами и «опорами» для их обозначения на письме.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словами – паронимами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фонематического восприятия, внимания, анализа и синтеза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163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1362"/>
            <a:ext cx="6372200" cy="43731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effectLst/>
              </a:rPr>
              <a:t>I</a:t>
            </a:r>
            <a:r>
              <a:rPr lang="ru-RU" sz="2400" b="1" dirty="0">
                <a:effectLst/>
              </a:rPr>
              <a:t> </a:t>
            </a:r>
            <a:r>
              <a:rPr lang="en-US" sz="2400" b="1" dirty="0">
                <a:effectLst/>
              </a:rPr>
              <a:t>I </a:t>
            </a:r>
            <a:r>
              <a:rPr lang="ru-RU" sz="2400" b="1" dirty="0" smtClean="0">
                <a:effectLst/>
              </a:rPr>
              <a:t>полугодие(январь-май)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548680"/>
            <a:ext cx="7740352" cy="63093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Дифференциация Ш – </a:t>
            </a:r>
            <a:r>
              <a:rPr lang="ru-RU" b="1" i="1" dirty="0" smtClean="0">
                <a:solidFill>
                  <a:srgbClr val="FF0000"/>
                </a:solidFill>
              </a:rPr>
              <a:t>Ж</a:t>
            </a:r>
          </a:p>
          <a:p>
            <a:r>
              <a:rPr lang="ru-RU" dirty="0"/>
              <a:t>Д</a:t>
            </a:r>
            <a:r>
              <a:rPr lang="ru-RU" dirty="0" smtClean="0"/>
              <a:t>ифференциация </a:t>
            </a:r>
            <a:r>
              <a:rPr lang="ru-RU" dirty="0"/>
              <a:t>звуков Ш – Ж в слогах, словах, словосочетаниях, предложениях, тексте. </a:t>
            </a:r>
            <a:endParaRPr lang="ru-RU" dirty="0" smtClean="0"/>
          </a:p>
          <a:p>
            <a:r>
              <a:rPr lang="ru-RU" dirty="0" smtClean="0"/>
              <a:t>Соотнесение </a:t>
            </a:r>
            <a:r>
              <a:rPr lang="ru-RU" dirty="0"/>
              <a:t>звуков с символами и «опорами» для их обозначения на письме. Работа со словами – паронимами.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фонематического восприятия, внимания, анализа и синтеза.</a:t>
            </a:r>
          </a:p>
          <a:p>
            <a:r>
              <a:rPr lang="ru-RU" b="1" dirty="0"/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3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20688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/>
              </a:rPr>
              <a:t>Дифференциация Т – Д  </a:t>
            </a:r>
            <a:r>
              <a:rPr lang="ru-RU" sz="2800" b="1" i="1" dirty="0" smtClean="0">
                <a:solidFill>
                  <a:srgbClr val="FF0000"/>
                </a:solidFill>
                <a:effectLst/>
              </a:rPr>
              <a:t>(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Т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 – Д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620688"/>
            <a:ext cx="7740352" cy="6021288"/>
          </a:xfrm>
        </p:spPr>
        <p:txBody>
          <a:bodyPr>
            <a:normAutofit fontScale="92500"/>
          </a:bodyPr>
          <a:lstStyle/>
          <a:p>
            <a:r>
              <a:rPr lang="ru-RU" dirty="0"/>
              <a:t>Дифференциация звуков изолированно, в слогах, словах, словосочетаниях, предложениях, тексте. </a:t>
            </a:r>
            <a:endParaRPr lang="ru-RU" dirty="0" smtClean="0"/>
          </a:p>
          <a:p>
            <a:r>
              <a:rPr lang="ru-RU" dirty="0" smtClean="0"/>
              <a:t>Соотнесение </a:t>
            </a:r>
            <a:r>
              <a:rPr lang="ru-RU" dirty="0"/>
              <a:t>звуков с символами и «опорами» для их обозначения на письме. Работа со словами – паронимами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Развитие фонематического восприятия, внимания, анализа и синтеза.</a:t>
            </a:r>
          </a:p>
          <a:p>
            <a:r>
              <a:rPr lang="ru-RU" b="1" dirty="0"/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59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54868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/>
              </a:rPr>
              <a:t>Дифференциация К – Г. (К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 - Г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548680"/>
            <a:ext cx="7956376" cy="6309320"/>
          </a:xfrm>
        </p:spPr>
        <p:txBody>
          <a:bodyPr>
            <a:normAutofit/>
          </a:bodyPr>
          <a:lstStyle/>
          <a:p>
            <a:r>
              <a:rPr lang="ru-RU" dirty="0"/>
              <a:t>Дифференциация звуков изолированно, в слогах, словах, словосочетаниях, предложениях, тексте. </a:t>
            </a:r>
            <a:endParaRPr lang="ru-RU" dirty="0" smtClean="0"/>
          </a:p>
          <a:p>
            <a:r>
              <a:rPr lang="ru-RU" dirty="0" smtClean="0"/>
              <a:t>Соотнесение </a:t>
            </a:r>
            <a:r>
              <a:rPr lang="ru-RU" dirty="0"/>
              <a:t>звуков с символами и «опорами» для их обозначения на письме. Работа со словами – паронимами.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фонематического восприятия, внимания, анализа и синтеза.</a:t>
            </a:r>
          </a:p>
          <a:p>
            <a:r>
              <a:rPr lang="ru-RU" b="1" dirty="0"/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84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060848"/>
            <a:ext cx="65882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    I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полугодие</a:t>
            </a:r>
            <a:br>
              <a:rPr lang="ru-RU" sz="4400" b="1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> (</a:t>
            </a:r>
            <a:r>
              <a:rPr lang="ru-RU" sz="4400" b="1" i="1" dirty="0">
                <a:solidFill>
                  <a:srgbClr val="FF0000"/>
                </a:solidFill>
              </a:rPr>
              <a:t>сентябрь-декабрь</a:t>
            </a:r>
            <a:r>
              <a:rPr lang="ru-RU" sz="4400" b="1" dirty="0">
                <a:solidFill>
                  <a:srgbClr val="FF0000"/>
                </a:solidFill>
              </a:rPr>
              <a:t>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7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1362"/>
            <a:ext cx="7020272" cy="437318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/>
              </a:rPr>
              <a:t>Дифференциация Ф – В. (Ф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 - В</a:t>
            </a:r>
            <a:r>
              <a:rPr lang="ru-RU" sz="2800" b="1" i="1" baseline="30000" dirty="0">
                <a:solidFill>
                  <a:srgbClr val="FF0000"/>
                </a:solidFill>
                <a:effectLst/>
              </a:rPr>
              <a:t>,</a:t>
            </a:r>
            <a:r>
              <a:rPr lang="ru-RU" sz="2800" b="1" i="1" dirty="0">
                <a:solidFill>
                  <a:srgbClr val="FF0000"/>
                </a:solidFill>
                <a:effectLst/>
              </a:rPr>
              <a:t>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992888" cy="63093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Дифференциация звуков изолированно, в слогах, словах, словосочетаниях, предложениях, тексте. </a:t>
            </a:r>
            <a:endParaRPr lang="ru-RU" dirty="0" smtClean="0"/>
          </a:p>
          <a:p>
            <a:r>
              <a:rPr lang="ru-RU" dirty="0" smtClean="0"/>
              <a:t>Соотнесение </a:t>
            </a:r>
            <a:r>
              <a:rPr lang="ru-RU" dirty="0"/>
              <a:t>звуков с символами и «опорами» для их обозначения на письме. </a:t>
            </a: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/>
              <a:t>со словами – паронимами.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фонематического восприятия, внимания, анализа и синтеза.</a:t>
            </a:r>
          </a:p>
          <a:p>
            <a:r>
              <a:rPr lang="ru-RU" sz="2400" b="1" i="1" dirty="0"/>
              <a:t>Индивидуальная работа. </a:t>
            </a:r>
            <a:endParaRPr lang="ru-RU" sz="2400" b="1" i="1" dirty="0" smtClean="0"/>
          </a:p>
          <a:p>
            <a:r>
              <a:rPr lang="ru-RU" b="1" dirty="0" smtClean="0"/>
              <a:t>Коррекция </a:t>
            </a:r>
            <a:r>
              <a:rPr lang="ru-RU" b="1" dirty="0"/>
              <a:t>звуковой стороны речи (постановка, автоматизация, дифференциация звуков).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7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1362"/>
            <a:ext cx="8244408" cy="58133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/>
              </a:rPr>
              <a:t>Дифференциация А – Я.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848872" cy="60212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Обозначение мягкости согласных на письме при помощи гласной буквы Я. </a:t>
            </a:r>
            <a:endParaRPr lang="ru-RU" dirty="0" smtClean="0"/>
          </a:p>
          <a:p>
            <a:r>
              <a:rPr lang="ru-RU" dirty="0" smtClean="0"/>
              <a:t>Дифференциация </a:t>
            </a:r>
            <a:r>
              <a:rPr lang="ru-RU" dirty="0"/>
              <a:t>гласных букв А – Я в слогах, словах, словосочетаниях, предложениях, тексте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sz="2800" b="1" i="1" dirty="0"/>
              <a:t>Индивидуальная работа. </a:t>
            </a:r>
            <a:endParaRPr lang="ru-RU" sz="2800" b="1" i="1" dirty="0" smtClean="0"/>
          </a:p>
          <a:p>
            <a:r>
              <a:rPr lang="ru-RU" b="1" dirty="0" smtClean="0"/>
              <a:t>Коррекция </a:t>
            </a:r>
            <a:r>
              <a:rPr lang="ru-RU" b="1" dirty="0"/>
              <a:t>звуковой стороны речи (постановка, автоматизация, дифференциация звуков).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73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1362"/>
            <a:ext cx="7452320" cy="11521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/>
              </a:rPr>
              <a:t>1. </a:t>
            </a:r>
            <a:r>
              <a:rPr lang="ru-RU" b="1" i="1" dirty="0" smtClean="0">
                <a:solidFill>
                  <a:srgbClr val="FF0000"/>
                </a:solidFill>
                <a:effectLst/>
              </a:rPr>
              <a:t>Речь </a:t>
            </a:r>
            <a:r>
              <a:rPr lang="ru-RU" b="1" i="1" dirty="0">
                <a:solidFill>
                  <a:srgbClr val="FF0000"/>
                </a:solidFill>
                <a:effectLst/>
              </a:rPr>
              <a:t>и </a:t>
            </a:r>
            <a:r>
              <a:rPr lang="ru-RU" b="1" i="1" dirty="0" smtClean="0">
                <a:solidFill>
                  <a:srgbClr val="FF0000"/>
                </a:solidFill>
                <a:effectLst/>
              </a:rPr>
              <a:t>предложение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>
            <a:off x="3464163" y="6724864"/>
            <a:ext cx="5016624" cy="50418"/>
          </a:xfrm>
          <a:prstGeom prst="line">
            <a:avLst/>
          </a:prstGeom>
          <a:noFill/>
          <a:ln w="25400">
            <a:solidFill>
              <a:srgbClr val="1E1E78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3215208" y="45285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 flipV="1">
            <a:off x="1403648" y="2547312"/>
            <a:ext cx="6840760" cy="98517"/>
          </a:xfrm>
          <a:prstGeom prst="line">
            <a:avLst/>
          </a:prstGeom>
          <a:noFill/>
          <a:ln w="25400">
            <a:solidFill>
              <a:srgbClr val="1E1E78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1758786" y="1288938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404052" y="1199645"/>
            <a:ext cx="641642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/>
              <a:t>Развивать речевое внимание и память детей, учить при ответе на вопросы строить полные чёткие предложения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1806968" y="184691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1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>
            <a:off x="3443808" y="3385513"/>
            <a:ext cx="4800600" cy="0"/>
          </a:xfrm>
          <a:prstGeom prst="line">
            <a:avLst/>
          </a:prstGeom>
          <a:noFill/>
          <a:ln w="25400">
            <a:solidFill>
              <a:srgbClr val="1E1E78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1830363" y="268709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3215208" y="28521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 flipV="1">
            <a:off x="3559282" y="4581834"/>
            <a:ext cx="5056575" cy="63189"/>
          </a:xfrm>
          <a:prstGeom prst="line">
            <a:avLst/>
          </a:prstGeom>
          <a:noFill/>
          <a:ln w="25400">
            <a:solidFill>
              <a:srgbClr val="1E1E78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2047268" y="3625761"/>
            <a:ext cx="479425" cy="5207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3215208" y="3690313"/>
            <a:ext cx="330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8" name="Rectangle 267"/>
          <p:cNvSpPr>
            <a:spLocks noChangeArrowheads="1"/>
          </p:cNvSpPr>
          <p:nvPr/>
        </p:nvSpPr>
        <p:spPr bwMode="ltGray">
          <a:xfrm rot="3419336">
            <a:off x="2115383" y="4547207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1983975" y="56937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2635897" y="2677188"/>
            <a:ext cx="64164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 smtClean="0"/>
              <a:t>  Закончить </a:t>
            </a:r>
            <a:r>
              <a:rPr lang="ru-RU" sz="2800" dirty="0"/>
              <a:t>предложения по картинкам.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3329094" y="3295018"/>
            <a:ext cx="528676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/>
              <a:t>Продолжать формировать умения воспроизводить артикуляционные движения.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2" name="Text Box 271"/>
          <p:cNvSpPr txBox="1">
            <a:spLocks noChangeArrowheads="1"/>
          </p:cNvSpPr>
          <p:nvPr/>
        </p:nvSpPr>
        <p:spPr bwMode="gray">
          <a:xfrm>
            <a:off x="2635897" y="4548461"/>
            <a:ext cx="6416421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/>
              <a:t>        Индивидуальная </a:t>
            </a:r>
            <a:r>
              <a:rPr lang="ru-RU" sz="2800" b="1" dirty="0"/>
              <a:t>работа. </a:t>
            </a:r>
            <a:endParaRPr lang="ru-RU" sz="2800" b="1" dirty="0" smtClean="0"/>
          </a:p>
          <a:p>
            <a:pPr eaLnBrk="0" hangingPunct="0"/>
            <a:r>
              <a:rPr lang="ru-RU" sz="2800" b="1" dirty="0" smtClean="0"/>
              <a:t>       Коррекция </a:t>
            </a:r>
            <a:r>
              <a:rPr lang="ru-RU" sz="2800" b="1" dirty="0"/>
              <a:t>звуковой стороны </a:t>
            </a:r>
            <a:r>
              <a:rPr lang="ru-RU" sz="2800" b="1" dirty="0" smtClean="0"/>
              <a:t>речи</a:t>
            </a:r>
          </a:p>
          <a:p>
            <a:pPr algn="ctr" eaLnBrk="0" hangingPunct="0"/>
            <a:r>
              <a:rPr lang="ru-RU" sz="2800" b="1" dirty="0" smtClean="0"/>
              <a:t> </a:t>
            </a:r>
            <a:r>
              <a:rPr lang="ru-RU" sz="2800" b="1" dirty="0"/>
              <a:t>(</a:t>
            </a:r>
            <a:r>
              <a:rPr lang="ru-RU" sz="2800" b="1" dirty="0" smtClean="0"/>
              <a:t>постановка, автоматизация,</a:t>
            </a:r>
          </a:p>
          <a:p>
            <a:pPr algn="ctr" eaLnBrk="0" hangingPunct="0"/>
            <a:r>
              <a:rPr lang="ru-RU" sz="2800" b="1" dirty="0" smtClean="0"/>
              <a:t> </a:t>
            </a:r>
            <a:r>
              <a:rPr lang="ru-RU" sz="2800" b="1" dirty="0"/>
              <a:t>дифференциация звуков).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8136904" cy="126876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effectLst/>
              </a:rPr>
              <a:t>           </a:t>
            </a:r>
            <a:r>
              <a:rPr lang="en-US" sz="3200" i="1" dirty="0" smtClean="0">
                <a:solidFill>
                  <a:srgbClr val="FF0000"/>
                </a:solidFill>
                <a:effectLst/>
              </a:rPr>
              <a:t>2. </a:t>
            </a:r>
            <a:r>
              <a:rPr lang="ru-RU" sz="4000" i="1" dirty="0" smtClean="0">
                <a:solidFill>
                  <a:srgbClr val="FF0000"/>
                </a:solidFill>
                <a:effectLst/>
              </a:rPr>
              <a:t>Предложение </a:t>
            </a:r>
            <a:r>
              <a:rPr lang="ru-RU" sz="4000" i="1" dirty="0">
                <a:solidFill>
                  <a:srgbClr val="FF0000"/>
                </a:solidFill>
                <a:effectLst/>
              </a:rPr>
              <a:t>и слово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8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понятий слово и предложение.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символом «слова» и «предложения».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предложений на слова.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фонематических процессов. Формирование умения отвечать на вопросы в точном соответствии с инструкцией.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260648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Звуки </a:t>
            </a:r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412776"/>
            <a:ext cx="7452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внимания к речевым звукам.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246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52787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Гласные 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звуки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707886"/>
            <a:ext cx="83149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Положение органов артикуляции при произнесении конкретных звуков.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звуков.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«опоры» для обозначения звуков на письме.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Термины: слово, гласный звук. Формирование фонематических процессов. Выделение гласных звуков из слогов и слов: под ударением; в начале и конце слова.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147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4337"/>
            <a:ext cx="6288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Деление 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 на слоги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682661"/>
            <a:ext cx="75845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понятий слово и слог. Термин «Слог».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графическим обозначением слога.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слогового анализа и синтеза. Слогообразующая роль гласных.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слоговом проговаривании (Делим слова на слоги).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 на слоги по картинкам. Составить к словам звуковые схемы. Составление слов по одному слогу.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98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0072" y="260648"/>
            <a:ext cx="2842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Ударение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усвоение смыслоразличительной роли ударения. Ударный слог, ударная гласная. Выделение ударного и безударного гласного. Формирование фонематических процессов и навыков звукового анализа и синтеза (выделение ударных гласных в двусложных словах; деление слов на слоги;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-буквенный анализ). </a:t>
            </a: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7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260648"/>
            <a:ext cx="3684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Согласные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звуки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406" y="119675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фонематических процессов и навыков звукового анализа и синтеза (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-буквенный анализ слов). Определение на слух изученных звуков в словах.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Индивидуальная работа. Коррекция звуковой стороны речи (постановка, автоматизация, дифференциация звуков).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145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ec9e588fe2fce3c2b82ef39bbfecd7297c6b3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1240</Words>
  <Application>Microsoft Office PowerPoint</Application>
  <PresentationFormat>Экран (4:3)</PresentationFormat>
  <Paragraphs>107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Перспективное планирование логопедических занятий в детском саду «Тополек» г. Пушкино на 2019 – 2020 учебный год </vt:lpstr>
      <vt:lpstr>Презентация PowerPoint</vt:lpstr>
      <vt:lpstr>1. Речь и предложение</vt:lpstr>
      <vt:lpstr>           2. Предложение и слово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 I полугодие(январь-май)</vt:lpstr>
      <vt:lpstr>Дифференциация Т – Д  (Т, – Д,)</vt:lpstr>
      <vt:lpstr>Дифференциация К – Г. (К, - Г,)</vt:lpstr>
      <vt:lpstr>Дифференциация Ф – В. (Ф, - В,)</vt:lpstr>
      <vt:lpstr>Дифференциация А – Я.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Зеленые листья деревьев</dc:title>
  <dc:creator>obstinate</dc:creator>
  <dc:description>Шаблон презентации с сайта https://presentation-creation.ru/</dc:description>
  <cp:lastModifiedBy>Владислав Груздев</cp:lastModifiedBy>
  <cp:revision>568</cp:revision>
  <dcterms:created xsi:type="dcterms:W3CDTF">2018-02-25T09:09:03Z</dcterms:created>
  <dcterms:modified xsi:type="dcterms:W3CDTF">2019-09-30T20:02:09Z</dcterms:modified>
</cp:coreProperties>
</file>