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0" r:id="rId2"/>
    <p:sldId id="268" r:id="rId3"/>
    <p:sldId id="258" r:id="rId4"/>
    <p:sldId id="259" r:id="rId5"/>
    <p:sldId id="261" r:id="rId6"/>
    <p:sldId id="262" r:id="rId7"/>
    <p:sldId id="263" r:id="rId8"/>
    <p:sldId id="264" r:id="rId9"/>
    <p:sldId id="265" r:id="rId10"/>
    <p:sldId id="266" r:id="rId11"/>
    <p:sldId id="267"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12.04.2019</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12.04.2019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12.04.2019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12.04.2019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12.04.2019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12.04.2019</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12.04.2019</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12.04.2019</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836712"/>
            <a:ext cx="7776864" cy="5693866"/>
          </a:xfrm>
          <a:prstGeom prst="rect">
            <a:avLst/>
          </a:prstGeom>
        </p:spPr>
        <p:txBody>
          <a:bodyPr wrap="square">
            <a:spAutoFit/>
          </a:bodyPr>
          <a:lstStyle/>
          <a:p>
            <a:pPr algn="ctr"/>
            <a:r>
              <a:rPr lang="ru-RU" sz="2800" b="1" dirty="0" smtClean="0">
                <a:latin typeface="Times New Roman" pitchFamily="18" charset="0"/>
                <a:cs typeface="Times New Roman" pitchFamily="18" charset="0"/>
              </a:rPr>
              <a:t>ВИДЫ </a:t>
            </a:r>
            <a:r>
              <a:rPr lang="ru-RU" sz="2800" b="1" dirty="0">
                <a:latin typeface="Times New Roman" pitchFamily="18" charset="0"/>
                <a:cs typeface="Times New Roman" pitchFamily="18" charset="0"/>
              </a:rPr>
              <a:t>ТРЕУГОЛЬНИКОВ ПО </a:t>
            </a:r>
            <a:r>
              <a:rPr lang="ru-RU" sz="2800" b="1" dirty="0" smtClean="0">
                <a:latin typeface="Times New Roman" pitchFamily="18" charset="0"/>
                <a:cs typeface="Times New Roman" pitchFamily="18" charset="0"/>
              </a:rPr>
              <a:t>УГЛАМ:</a:t>
            </a:r>
          </a:p>
          <a:p>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r>
              <a:rPr lang="ru-RU" sz="2800" b="1" dirty="0" smtClean="0">
                <a:latin typeface="Times New Roman" pitchFamily="18" charset="0"/>
                <a:cs typeface="Times New Roman" pitchFamily="18" charset="0"/>
              </a:rPr>
              <a:t>ПРЯМОУГОЛЬНЫЕ</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r>
              <a:rPr lang="ru-RU" sz="2800" b="1" dirty="0" smtClean="0">
                <a:latin typeface="Times New Roman" pitchFamily="18" charset="0"/>
                <a:cs typeface="Times New Roman" pitchFamily="18" charset="0"/>
              </a:rPr>
              <a:t>ТУПОУГОЛЬНЫЕ</a:t>
            </a:r>
          </a:p>
          <a:p>
            <a:endParaRPr lang="ru-RU" sz="2800" dirty="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r>
              <a:rPr lang="ru-RU" sz="2800" b="1" dirty="0" smtClean="0">
                <a:latin typeface="Times New Roman" pitchFamily="18" charset="0"/>
                <a:cs typeface="Times New Roman" pitchFamily="18" charset="0"/>
              </a:rPr>
              <a:t>ОСТРОУГОЛЬНЫЕ</a:t>
            </a:r>
            <a:endParaRPr lang="ru-RU" sz="2800" b="1" dirty="0">
              <a:latin typeface="Times New Roman" pitchFamily="18" charset="0"/>
              <a:cs typeface="Times New Roman" pitchFamily="18" charset="0"/>
            </a:endParaRPr>
          </a:p>
        </p:txBody>
      </p:sp>
      <p:sp>
        <p:nvSpPr>
          <p:cNvPr id="5" name="Равнобедренный треугольник 4"/>
          <p:cNvSpPr/>
          <p:nvPr/>
        </p:nvSpPr>
        <p:spPr>
          <a:xfrm>
            <a:off x="4443415" y="1772816"/>
            <a:ext cx="1656184" cy="1152128"/>
          </a:xfrm>
          <a:prstGeom prst="triangle">
            <a:avLst>
              <a:gd name="adj" fmla="val 0"/>
            </a:avLst>
          </a:prstGeom>
          <a:solidFill>
            <a:schemeClr val="bg1"/>
          </a:solidFill>
          <a:ln w="571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6" name="Равнобедренный треугольник 5"/>
          <p:cNvSpPr/>
          <p:nvPr/>
        </p:nvSpPr>
        <p:spPr>
          <a:xfrm>
            <a:off x="4656004" y="5301208"/>
            <a:ext cx="1500692" cy="1058416"/>
          </a:xfrm>
          <a:prstGeom prst="triangle">
            <a:avLst>
              <a:gd name="adj" fmla="val 71658"/>
            </a:avLst>
          </a:prstGeom>
          <a:solidFill>
            <a:schemeClr val="bg1"/>
          </a:solidFill>
          <a:ln w="571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cxnSp>
        <p:nvCxnSpPr>
          <p:cNvPr id="8" name="Прямая соединительная линия 7"/>
          <p:cNvCxnSpPr/>
          <p:nvPr/>
        </p:nvCxnSpPr>
        <p:spPr>
          <a:xfrm>
            <a:off x="4514857" y="3480404"/>
            <a:ext cx="2136068" cy="1244740"/>
          </a:xfrm>
          <a:prstGeom prst="line">
            <a:avLst/>
          </a:prstGeom>
          <a:ln w="57150"/>
        </p:spPr>
        <p:style>
          <a:lnRef idx="1">
            <a:schemeClr val="dk1"/>
          </a:lnRef>
          <a:fillRef idx="0">
            <a:schemeClr val="dk1"/>
          </a:fillRef>
          <a:effectRef idx="0">
            <a:schemeClr val="dk1"/>
          </a:effectRef>
          <a:fontRef idx="minor">
            <a:schemeClr val="tx1"/>
          </a:fontRef>
        </p:style>
      </p:cxnSp>
      <p:cxnSp>
        <p:nvCxnSpPr>
          <p:cNvPr id="10" name="Прямая соединительная линия 9"/>
          <p:cNvCxnSpPr/>
          <p:nvPr/>
        </p:nvCxnSpPr>
        <p:spPr>
          <a:xfrm>
            <a:off x="4499992" y="3480404"/>
            <a:ext cx="806299" cy="1133160"/>
          </a:xfrm>
          <a:prstGeom prst="line">
            <a:avLst/>
          </a:prstGeom>
          <a:ln w="57150"/>
        </p:spPr>
        <p:style>
          <a:lnRef idx="1">
            <a:schemeClr val="dk1"/>
          </a:lnRef>
          <a:fillRef idx="0">
            <a:schemeClr val="dk1"/>
          </a:fillRef>
          <a:effectRef idx="0">
            <a:schemeClr val="dk1"/>
          </a:effectRef>
          <a:fontRef idx="minor">
            <a:schemeClr val="tx1"/>
          </a:fontRef>
        </p:style>
      </p:cxnSp>
      <p:cxnSp>
        <p:nvCxnSpPr>
          <p:cNvPr id="12" name="Прямая соединительная линия 11"/>
          <p:cNvCxnSpPr/>
          <p:nvPr/>
        </p:nvCxnSpPr>
        <p:spPr>
          <a:xfrm>
            <a:off x="5306291" y="4613564"/>
            <a:ext cx="1353941" cy="111580"/>
          </a:xfrm>
          <a:prstGeom prst="line">
            <a:avLst/>
          </a:prstGeom>
          <a:ln w="57150"/>
        </p:spPr>
        <p:style>
          <a:lnRef idx="1">
            <a:schemeClr val="dk1"/>
          </a:lnRef>
          <a:fillRef idx="0">
            <a:schemeClr val="dk1"/>
          </a:fillRef>
          <a:effectRef idx="0">
            <a:schemeClr val="dk1"/>
          </a:effectRef>
          <a:fontRef idx="minor">
            <a:schemeClr val="tx1"/>
          </a:fontRef>
        </p:style>
      </p:cxnSp>
      <p:sp>
        <p:nvSpPr>
          <p:cNvPr id="23" name="Дуга 22"/>
          <p:cNvSpPr/>
          <p:nvPr/>
        </p:nvSpPr>
        <p:spPr>
          <a:xfrm>
            <a:off x="4971923" y="4345318"/>
            <a:ext cx="588907" cy="648072"/>
          </a:xfrm>
          <a:prstGeom prst="arc">
            <a:avLst>
              <a:gd name="adj1" fmla="val 14913435"/>
              <a:gd name="adj2" fmla="val 21176924"/>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32" name="Дуга 31"/>
          <p:cNvSpPr/>
          <p:nvPr/>
        </p:nvSpPr>
        <p:spPr>
          <a:xfrm rot="21058759">
            <a:off x="4042792" y="6053994"/>
            <a:ext cx="914400" cy="914400"/>
          </a:xfrm>
          <a:prstGeom prst="arc">
            <a:avLst>
              <a:gd name="adj1" fmla="val 19282506"/>
              <a:gd name="adj2" fmla="val 20771505"/>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34" name="Прямая соединительная линия 33"/>
          <p:cNvCxnSpPr/>
          <p:nvPr/>
        </p:nvCxnSpPr>
        <p:spPr>
          <a:xfrm>
            <a:off x="4443415" y="2708920"/>
            <a:ext cx="1640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flipH="1">
            <a:off x="4598893" y="2708920"/>
            <a:ext cx="8576" cy="1955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344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689678513"/>
              </p:ext>
            </p:extLst>
          </p:nvPr>
        </p:nvGraphicFramePr>
        <p:xfrm>
          <a:off x="467544" y="836712"/>
          <a:ext cx="8229600" cy="3291840"/>
        </p:xfrm>
        <a:graphic>
          <a:graphicData uri="http://schemas.openxmlformats.org/drawingml/2006/table">
            <a:tbl>
              <a:tblPr/>
              <a:tblGrid>
                <a:gridCol w="8229600"/>
              </a:tblGrid>
              <a:tr h="0">
                <a:tc>
                  <a:txBody>
                    <a:bodyPr/>
                    <a:lstStyle/>
                    <a:p>
                      <a:pPr algn="l"/>
                      <a:r>
                        <a:rPr lang="ru-RU" sz="3600" dirty="0">
                          <a:effectLst/>
                          <a:latin typeface="Times New Roman"/>
                          <a:ea typeface="Times New Roman"/>
                          <a:cs typeface="Times New Roman"/>
                        </a:rPr>
                        <a:t>6.Треугольник, у которого </a:t>
                      </a:r>
                      <a:r>
                        <a:rPr lang="ru-RU" sz="3600" dirty="0" smtClean="0">
                          <a:effectLst/>
                          <a:latin typeface="Times New Roman"/>
                          <a:ea typeface="Times New Roman"/>
                          <a:cs typeface="Times New Roman"/>
                        </a:rPr>
                        <a:t>есть тупой </a:t>
                      </a:r>
                      <a:r>
                        <a:rPr lang="ru-RU" sz="3600" dirty="0">
                          <a:effectLst/>
                          <a:latin typeface="Times New Roman"/>
                          <a:ea typeface="Times New Roman"/>
                          <a:cs typeface="Times New Roman"/>
                        </a:rPr>
                        <a:t>угол, называется</a:t>
                      </a:r>
                      <a:r>
                        <a:rPr lang="ru-RU" sz="3600" dirty="0" smtClean="0">
                          <a:effectLst/>
                          <a:latin typeface="Times New Roman"/>
                          <a:ea typeface="Times New Roman"/>
                          <a:cs typeface="Times New Roman"/>
                        </a:rPr>
                        <a:t>:</a:t>
                      </a:r>
                    </a:p>
                    <a:p>
                      <a:pPr algn="l"/>
                      <a:endParaRPr lang="ru-RU" sz="3600" dirty="0">
                        <a:effectLst/>
                      </a:endParaRPr>
                    </a:p>
                    <a:p>
                      <a:pPr marL="457200" algn="l"/>
                      <a:r>
                        <a:rPr lang="ru-RU" sz="3600" dirty="0">
                          <a:effectLst/>
                          <a:latin typeface="Times New Roman"/>
                          <a:ea typeface="Times New Roman"/>
                          <a:cs typeface="Times New Roman"/>
                        </a:rPr>
                        <a:t>а) остроугольный,</a:t>
                      </a:r>
                      <a:endParaRPr lang="ru-RU" sz="3600" dirty="0">
                        <a:effectLst/>
                      </a:endParaRPr>
                    </a:p>
                    <a:p>
                      <a:pPr marL="457200" algn="l"/>
                      <a:r>
                        <a:rPr lang="ru-RU" sz="3600" dirty="0">
                          <a:effectLst/>
                          <a:latin typeface="Times New Roman"/>
                          <a:ea typeface="Times New Roman"/>
                          <a:cs typeface="Times New Roman"/>
                        </a:rPr>
                        <a:t>б) прямоугольный,</a:t>
                      </a:r>
                      <a:endParaRPr lang="ru-RU" sz="3600" dirty="0">
                        <a:effectLst/>
                      </a:endParaRPr>
                    </a:p>
                    <a:p>
                      <a:pPr marL="457200" algn="l"/>
                      <a:r>
                        <a:rPr lang="ru-RU" sz="3600" dirty="0">
                          <a:effectLst/>
                          <a:latin typeface="Times New Roman"/>
                          <a:ea typeface="Times New Roman"/>
                          <a:cs typeface="Times New Roman"/>
                        </a:rPr>
                        <a:t>в) тупоугольный.</a:t>
                      </a:r>
                      <a:endParaRPr lang="ru-RU" sz="3600" dirty="0">
                        <a:effectLst/>
                      </a:endParaRP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val="37990409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79712" y="260648"/>
            <a:ext cx="1099981" cy="6064674"/>
          </a:xfrm>
          <a:prstGeom prst="rect">
            <a:avLst/>
          </a:prstGeom>
          <a:noFill/>
        </p:spPr>
        <p:txBody>
          <a:bodyPr wrap="none" rtlCol="0">
            <a:spAutoFit/>
          </a:bodyPr>
          <a:lstStyle/>
          <a:p>
            <a:pPr marL="342900" indent="-342900">
              <a:lnSpc>
                <a:spcPct val="150000"/>
              </a:lnSpc>
              <a:buAutoNum type="arabicParenR"/>
            </a:pPr>
            <a:r>
              <a:rPr lang="ru-RU" sz="4400" b="1" dirty="0" smtClean="0">
                <a:latin typeface="Times New Roman" pitchFamily="18" charset="0"/>
                <a:cs typeface="Times New Roman" pitchFamily="18" charset="0"/>
              </a:rPr>
              <a:t> а</a:t>
            </a:r>
          </a:p>
          <a:p>
            <a:pPr marL="342900" indent="-342900">
              <a:lnSpc>
                <a:spcPct val="150000"/>
              </a:lnSpc>
              <a:buAutoNum type="arabicParenR"/>
            </a:pPr>
            <a:r>
              <a:rPr lang="ru-RU" sz="4400" b="1" dirty="0" smtClean="0">
                <a:latin typeface="Times New Roman" pitchFamily="18" charset="0"/>
                <a:cs typeface="Times New Roman" pitchFamily="18" charset="0"/>
              </a:rPr>
              <a:t> б</a:t>
            </a:r>
          </a:p>
          <a:p>
            <a:pPr marL="342900" indent="-342900">
              <a:lnSpc>
                <a:spcPct val="150000"/>
              </a:lnSpc>
              <a:buAutoNum type="arabicParenR"/>
            </a:pPr>
            <a:r>
              <a:rPr lang="ru-RU" sz="4400" b="1" dirty="0" smtClean="0">
                <a:latin typeface="Times New Roman" pitchFamily="18" charset="0"/>
                <a:cs typeface="Times New Roman" pitchFamily="18" charset="0"/>
              </a:rPr>
              <a:t> в</a:t>
            </a:r>
          </a:p>
          <a:p>
            <a:pPr marL="342900" indent="-342900">
              <a:lnSpc>
                <a:spcPct val="150000"/>
              </a:lnSpc>
              <a:buAutoNum type="arabicParenR"/>
            </a:pPr>
            <a:r>
              <a:rPr lang="ru-RU" sz="4400" b="1" dirty="0" smtClean="0">
                <a:latin typeface="Times New Roman" pitchFamily="18" charset="0"/>
                <a:cs typeface="Times New Roman" pitchFamily="18" charset="0"/>
              </a:rPr>
              <a:t> б</a:t>
            </a:r>
          </a:p>
          <a:p>
            <a:pPr marL="342900" indent="-342900">
              <a:lnSpc>
                <a:spcPct val="150000"/>
              </a:lnSpc>
              <a:buAutoNum type="arabicParenR"/>
            </a:pPr>
            <a:r>
              <a:rPr lang="ru-RU" sz="4400" b="1" dirty="0" smtClean="0">
                <a:latin typeface="Times New Roman" pitchFamily="18" charset="0"/>
                <a:cs typeface="Times New Roman" pitchFamily="18" charset="0"/>
              </a:rPr>
              <a:t> а</a:t>
            </a:r>
          </a:p>
          <a:p>
            <a:pPr marL="342900" indent="-342900">
              <a:lnSpc>
                <a:spcPct val="150000"/>
              </a:lnSpc>
              <a:buAutoNum type="arabicParenR"/>
            </a:pPr>
            <a:r>
              <a:rPr lang="ru-RU" sz="4400" b="1" dirty="0" smtClean="0">
                <a:latin typeface="Times New Roman" pitchFamily="18" charset="0"/>
                <a:cs typeface="Times New Roman" pitchFamily="18" charset="0"/>
              </a:rPr>
              <a:t> в</a:t>
            </a:r>
            <a:endParaRPr lang="ru-RU" sz="4400" b="1" dirty="0">
              <a:latin typeface="Times New Roman" pitchFamily="18" charset="0"/>
              <a:cs typeface="Times New Roman" pitchFamily="18" charset="0"/>
            </a:endParaRPr>
          </a:p>
        </p:txBody>
      </p:sp>
      <p:pic>
        <p:nvPicPr>
          <p:cNvPr id="1026" name="Picture 2" descr="ÐÐ°ÑÑÐ¸Ð½ÐºÐ¸ Ð¿Ð¾ Ð·Ð°Ð¿ÑÐ¾ÑÑ ÐºÐ°ÑÑÐ¸Ð½ÐºÐ° Ð´ÑÐ¼Ð°ÑÑÐ¸Ð¹ ÑÑÐµÐ½Ð¸Ð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981200"/>
            <a:ext cx="190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9907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941062"/>
            <a:ext cx="7500130" cy="954107"/>
          </a:xfrm>
          <a:prstGeom prst="rect">
            <a:avLst/>
          </a:prstGeom>
          <a:noFill/>
        </p:spPr>
        <p:txBody>
          <a:bodyPr wrap="none" rtlCol="0">
            <a:spAutoFit/>
          </a:bodyPr>
          <a:lstStyle/>
          <a:p>
            <a:r>
              <a:rPr lang="ru-RU" sz="2800" dirty="0" smtClean="0">
                <a:latin typeface="Times New Roman" pitchFamily="18" charset="0"/>
                <a:cs typeface="Times New Roman" pitchFamily="18" charset="0"/>
              </a:rPr>
              <a:t>Домашнее задание:</a:t>
            </a:r>
          </a:p>
          <a:p>
            <a:r>
              <a:rPr lang="ru-RU" sz="2800" dirty="0" smtClean="0">
                <a:latin typeface="Times New Roman" pitchFamily="18" charset="0"/>
                <a:cs typeface="Times New Roman" pitchFamily="18" charset="0"/>
              </a:rPr>
              <a:t>Стр.85 №3, + № по выбору на этой же странице</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3882904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авнобедренный треугольник 1"/>
          <p:cNvSpPr/>
          <p:nvPr/>
        </p:nvSpPr>
        <p:spPr>
          <a:xfrm>
            <a:off x="1232654" y="1664804"/>
            <a:ext cx="1584176" cy="1368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Равнобедренный треугольник 2"/>
          <p:cNvSpPr/>
          <p:nvPr/>
        </p:nvSpPr>
        <p:spPr>
          <a:xfrm>
            <a:off x="3054643" y="3320690"/>
            <a:ext cx="1060704" cy="914400"/>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ый треугольник 3"/>
          <p:cNvSpPr/>
          <p:nvPr/>
        </p:nvSpPr>
        <p:spPr>
          <a:xfrm rot="10800000">
            <a:off x="4834267" y="2907254"/>
            <a:ext cx="1706488"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4"/>
          <p:cNvSpPr/>
          <p:nvPr/>
        </p:nvSpPr>
        <p:spPr>
          <a:xfrm>
            <a:off x="674914" y="2960914"/>
            <a:ext cx="2699657" cy="2286000"/>
          </a:xfrm>
          <a:custGeom>
            <a:avLst/>
            <a:gdLst>
              <a:gd name="connsiteX0" fmla="*/ 1458686 w 2699657"/>
              <a:gd name="connsiteY0" fmla="*/ 1306286 h 2286000"/>
              <a:gd name="connsiteX1" fmla="*/ 2699657 w 2699657"/>
              <a:gd name="connsiteY1" fmla="*/ 2286000 h 2286000"/>
              <a:gd name="connsiteX2" fmla="*/ 957943 w 2699657"/>
              <a:gd name="connsiteY2" fmla="*/ 2242457 h 2286000"/>
              <a:gd name="connsiteX3" fmla="*/ 0 w 2699657"/>
              <a:gd name="connsiteY3" fmla="*/ 0 h 2286000"/>
              <a:gd name="connsiteX4" fmla="*/ 1524000 w 2699657"/>
              <a:gd name="connsiteY4" fmla="*/ 1349829 h 2286000"/>
              <a:gd name="connsiteX5" fmla="*/ 1524000 w 2699657"/>
              <a:gd name="connsiteY5" fmla="*/ 1349829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9657" h="2286000">
                <a:moveTo>
                  <a:pt x="1458686" y="1306286"/>
                </a:moveTo>
                <a:lnTo>
                  <a:pt x="2699657" y="2286000"/>
                </a:lnTo>
                <a:lnTo>
                  <a:pt x="957943" y="2242457"/>
                </a:lnTo>
                <a:lnTo>
                  <a:pt x="0" y="0"/>
                </a:lnTo>
                <a:lnTo>
                  <a:pt x="1524000" y="1349829"/>
                </a:lnTo>
                <a:lnTo>
                  <a:pt x="1524000" y="1349829"/>
                </a:lnTo>
              </a:path>
            </a:pathLst>
          </a:custGeom>
          <a:solidFill>
            <a:schemeClr val="accent1"/>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 name="Прямоугольный треугольник 5"/>
          <p:cNvSpPr/>
          <p:nvPr/>
        </p:nvSpPr>
        <p:spPr>
          <a:xfrm rot="5400000">
            <a:off x="5713276" y="465313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Равнобедренный треугольник 6"/>
          <p:cNvSpPr/>
          <p:nvPr/>
        </p:nvSpPr>
        <p:spPr>
          <a:xfrm>
            <a:off x="6883183" y="2333925"/>
            <a:ext cx="1368152" cy="1634480"/>
          </a:xfrm>
          <a:prstGeom prst="triangle">
            <a:avLst>
              <a:gd name="adj" fmla="val 245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олилиния 10"/>
          <p:cNvSpPr/>
          <p:nvPr/>
        </p:nvSpPr>
        <p:spPr>
          <a:xfrm>
            <a:off x="4741670" y="1502228"/>
            <a:ext cx="3374571" cy="653143"/>
          </a:xfrm>
          <a:custGeom>
            <a:avLst/>
            <a:gdLst>
              <a:gd name="connsiteX0" fmla="*/ 0 w 3374571"/>
              <a:gd name="connsiteY0" fmla="*/ 631371 h 653143"/>
              <a:gd name="connsiteX1" fmla="*/ 3374571 w 3374571"/>
              <a:gd name="connsiteY1" fmla="*/ 653143 h 653143"/>
              <a:gd name="connsiteX2" fmla="*/ 1589314 w 3374571"/>
              <a:gd name="connsiteY2" fmla="*/ 0 h 653143"/>
              <a:gd name="connsiteX3" fmla="*/ 0 w 3374571"/>
              <a:gd name="connsiteY3" fmla="*/ 631371 h 653143"/>
            </a:gdLst>
            <a:ahLst/>
            <a:cxnLst>
              <a:cxn ang="0">
                <a:pos x="connsiteX0" y="connsiteY0"/>
              </a:cxn>
              <a:cxn ang="0">
                <a:pos x="connsiteX1" y="connsiteY1"/>
              </a:cxn>
              <a:cxn ang="0">
                <a:pos x="connsiteX2" y="connsiteY2"/>
              </a:cxn>
              <a:cxn ang="0">
                <a:pos x="connsiteX3" y="connsiteY3"/>
              </a:cxn>
            </a:cxnLst>
            <a:rect l="l" t="t" r="r" b="b"/>
            <a:pathLst>
              <a:path w="3374571" h="653143">
                <a:moveTo>
                  <a:pt x="0" y="631371"/>
                </a:moveTo>
                <a:lnTo>
                  <a:pt x="3374571" y="653143"/>
                </a:lnTo>
                <a:lnTo>
                  <a:pt x="1589314" y="0"/>
                </a:lnTo>
                <a:lnTo>
                  <a:pt x="0" y="63137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Равнобедренный треугольник 11"/>
          <p:cNvSpPr/>
          <p:nvPr/>
        </p:nvSpPr>
        <p:spPr>
          <a:xfrm>
            <a:off x="4480576" y="3767336"/>
            <a:ext cx="1060704" cy="26139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олилиния 12"/>
          <p:cNvSpPr/>
          <p:nvPr/>
        </p:nvSpPr>
        <p:spPr>
          <a:xfrm>
            <a:off x="6662057" y="4103914"/>
            <a:ext cx="1153886" cy="2373086"/>
          </a:xfrm>
          <a:custGeom>
            <a:avLst/>
            <a:gdLst>
              <a:gd name="connsiteX0" fmla="*/ 914400 w 1153886"/>
              <a:gd name="connsiteY0" fmla="*/ 0 h 2373086"/>
              <a:gd name="connsiteX1" fmla="*/ 0 w 1153886"/>
              <a:gd name="connsiteY1" fmla="*/ 2373086 h 2373086"/>
              <a:gd name="connsiteX2" fmla="*/ 1153886 w 1153886"/>
              <a:gd name="connsiteY2" fmla="*/ 892628 h 2373086"/>
              <a:gd name="connsiteX3" fmla="*/ 914400 w 1153886"/>
              <a:gd name="connsiteY3" fmla="*/ 0 h 2373086"/>
            </a:gdLst>
            <a:ahLst/>
            <a:cxnLst>
              <a:cxn ang="0">
                <a:pos x="connsiteX0" y="connsiteY0"/>
              </a:cxn>
              <a:cxn ang="0">
                <a:pos x="connsiteX1" y="connsiteY1"/>
              </a:cxn>
              <a:cxn ang="0">
                <a:pos x="connsiteX2" y="connsiteY2"/>
              </a:cxn>
              <a:cxn ang="0">
                <a:pos x="connsiteX3" y="connsiteY3"/>
              </a:cxn>
            </a:cxnLst>
            <a:rect l="l" t="t" r="r" b="b"/>
            <a:pathLst>
              <a:path w="1153886" h="2373086">
                <a:moveTo>
                  <a:pt x="914400" y="0"/>
                </a:moveTo>
                <a:lnTo>
                  <a:pt x="0" y="2373086"/>
                </a:lnTo>
                <a:lnTo>
                  <a:pt x="1153886" y="892628"/>
                </a:lnTo>
                <a:lnTo>
                  <a:pt x="91440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Равнобедренный треугольник 13"/>
          <p:cNvSpPr/>
          <p:nvPr/>
        </p:nvSpPr>
        <p:spPr>
          <a:xfrm rot="4203925">
            <a:off x="3339597" y="5307592"/>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Равнобедренный треугольник 14"/>
          <p:cNvSpPr/>
          <p:nvPr/>
        </p:nvSpPr>
        <p:spPr>
          <a:xfrm rot="20115480">
            <a:off x="3539011" y="1758536"/>
            <a:ext cx="1060704" cy="914400"/>
          </a:xfrm>
          <a:prstGeom prst="triangle">
            <a:avLst>
              <a:gd name="adj" fmla="val 489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ый треугольник 15"/>
          <p:cNvSpPr/>
          <p:nvPr/>
        </p:nvSpPr>
        <p:spPr>
          <a:xfrm>
            <a:off x="1043608" y="5246914"/>
            <a:ext cx="1296144" cy="97971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674914" y="332656"/>
            <a:ext cx="5062812" cy="1200329"/>
          </a:xfrm>
          <a:prstGeom prst="rect">
            <a:avLst/>
          </a:prstGeom>
          <a:noFill/>
        </p:spPr>
        <p:txBody>
          <a:bodyPr wrap="square" rtlCol="0">
            <a:spAutoFit/>
          </a:bodyPr>
          <a:lstStyle/>
          <a:p>
            <a:r>
              <a:rPr lang="ru-RU" sz="2400" dirty="0" smtClean="0">
                <a:latin typeface="Times New Roman" pitchFamily="18" charset="0"/>
                <a:cs typeface="Times New Roman" pitchFamily="18" charset="0"/>
              </a:rPr>
              <a:t>Тупоугольный </a:t>
            </a:r>
            <a:r>
              <a:rPr lang="ru-RU" sz="2400" dirty="0">
                <a:latin typeface="Times New Roman" pitchFamily="18" charset="0"/>
                <a:cs typeface="Times New Roman" pitchFamily="18" charset="0"/>
              </a:rPr>
              <a:t>- присесть,</a:t>
            </a:r>
          </a:p>
          <a:p>
            <a:r>
              <a:rPr lang="ru-RU" sz="2400" dirty="0">
                <a:latin typeface="Times New Roman" pitchFamily="18" charset="0"/>
                <a:cs typeface="Times New Roman" pitchFamily="18" charset="0"/>
              </a:rPr>
              <a:t>о</a:t>
            </a:r>
            <a:r>
              <a:rPr lang="ru-RU" sz="2400" dirty="0" smtClean="0">
                <a:latin typeface="Times New Roman" pitchFamily="18" charset="0"/>
                <a:cs typeface="Times New Roman" pitchFamily="18" charset="0"/>
              </a:rPr>
              <a:t>строугольный </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прыгнуть,</a:t>
            </a:r>
            <a:endParaRPr lang="ru-RU" sz="2400" dirty="0">
              <a:latin typeface="Times New Roman" pitchFamily="18" charset="0"/>
              <a:cs typeface="Times New Roman" pitchFamily="18" charset="0"/>
            </a:endParaRPr>
          </a:p>
          <a:p>
            <a:r>
              <a:rPr lang="ru-RU" sz="2400" dirty="0">
                <a:latin typeface="Times New Roman" pitchFamily="18" charset="0"/>
                <a:cs typeface="Times New Roman" pitchFamily="18" charset="0"/>
              </a:rPr>
              <a:t>п</a:t>
            </a:r>
            <a:r>
              <a:rPr lang="ru-RU" sz="2400" dirty="0" smtClean="0">
                <a:latin typeface="Times New Roman" pitchFamily="18" charset="0"/>
                <a:cs typeface="Times New Roman" pitchFamily="18" charset="0"/>
              </a:rPr>
              <a:t>рямоугольный </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хлопаем в ладоши.</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23871131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19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2999"/>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200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1" grpId="0" animBg="1"/>
      <p:bldP spid="12" grpId="0" animBg="1"/>
      <p:bldP spid="13"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92696"/>
            <a:ext cx="4207087" cy="3098599"/>
          </a:xfrm>
          <a:prstGeom prst="rect">
            <a:avLst/>
          </a:prstGeom>
          <a:ln w="9525">
            <a:solidFill>
              <a:schemeClr val="tx1"/>
            </a:solidFill>
            <a:miter lim="800000"/>
            <a:headEnd/>
            <a:tailEnd/>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5" name="Прямоугольник 4"/>
          <p:cNvSpPr/>
          <p:nvPr/>
        </p:nvSpPr>
        <p:spPr>
          <a:xfrm>
            <a:off x="292905" y="4132220"/>
            <a:ext cx="8712968" cy="369332"/>
          </a:xfrm>
          <a:prstGeom prst="rect">
            <a:avLst/>
          </a:prstGeom>
        </p:spPr>
        <p:txBody>
          <a:bodyPr wrap="square">
            <a:spAutoFit/>
          </a:bodyPr>
          <a:lstStyle/>
          <a:p>
            <a:pPr algn="just"/>
            <a:r>
              <a:rPr lang="ru-RU"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pic>
        <p:nvPicPr>
          <p:cNvPr id="4" name="Picture 5" descr="ÐÐ°ÑÑÐ¸Ð½ÐºÐ¸ Ð¿Ð¾ Ð·Ð°Ð¿ÑÐ¾ÑÑ Ð±Ð»ÑÐ¶Ð´Ð°ÑÑÐ°Ñ Ð²Ð¾Ð»Ð½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3933056"/>
            <a:ext cx="4654364" cy="2327182"/>
          </a:xfrm>
          <a:prstGeom prst="rect">
            <a:avLst/>
          </a:prstGeom>
          <a:ln w="3175"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193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052736"/>
            <a:ext cx="7560840" cy="2677656"/>
          </a:xfrm>
          <a:prstGeom prst="rect">
            <a:avLst/>
          </a:prstGeom>
          <a:noFill/>
        </p:spPr>
        <p:txBody>
          <a:bodyPr wrap="square" rtlCol="0">
            <a:spAutoFit/>
          </a:bodyPr>
          <a:lstStyle/>
          <a:p>
            <a:pPr algn="just"/>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Задача. </a:t>
            </a:r>
          </a:p>
          <a:p>
            <a:pPr algn="just"/>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Высота волны во время шторма в океане достигает 8 метров, а высота блуждающей волны достигает 32 метров. На сколько метров высота блуждающей волны выше, чем высота волны во время шторма? Во сколько раз высота блуждающей волны выше, чем высота волны во время шторма?</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5065304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54180728"/>
              </p:ext>
            </p:extLst>
          </p:nvPr>
        </p:nvGraphicFramePr>
        <p:xfrm>
          <a:off x="611560" y="1844824"/>
          <a:ext cx="8229600" cy="3291840"/>
        </p:xfrm>
        <a:graphic>
          <a:graphicData uri="http://schemas.openxmlformats.org/drawingml/2006/table">
            <a:tbl>
              <a:tblPr/>
              <a:tblGrid>
                <a:gridCol w="8229600"/>
              </a:tblGrid>
              <a:tr h="0">
                <a:tc>
                  <a:txBody>
                    <a:bodyPr/>
                    <a:lstStyle/>
                    <a:p>
                      <a:pPr algn="l"/>
                      <a:r>
                        <a:rPr lang="ru-RU" sz="3600" dirty="0">
                          <a:effectLst/>
                          <a:latin typeface="Times New Roman"/>
                          <a:ea typeface="Times New Roman"/>
                          <a:cs typeface="Times New Roman"/>
                        </a:rPr>
                        <a:t>1.Треугольник, у которого две стороны равны, называется</a:t>
                      </a:r>
                      <a:r>
                        <a:rPr lang="ru-RU" sz="3600" dirty="0" smtClean="0">
                          <a:effectLst/>
                          <a:latin typeface="Times New Roman"/>
                          <a:ea typeface="Times New Roman"/>
                          <a:cs typeface="Times New Roman"/>
                        </a:rPr>
                        <a:t>:</a:t>
                      </a:r>
                    </a:p>
                    <a:p>
                      <a:pPr algn="l"/>
                      <a:endParaRPr lang="ru-RU" sz="3600" dirty="0">
                        <a:effectLst/>
                      </a:endParaRPr>
                    </a:p>
                    <a:p>
                      <a:pPr marL="457200" algn="l"/>
                      <a:r>
                        <a:rPr lang="ru-RU" sz="3600" dirty="0">
                          <a:effectLst/>
                          <a:latin typeface="Times New Roman"/>
                          <a:ea typeface="Times New Roman"/>
                          <a:cs typeface="Times New Roman"/>
                        </a:rPr>
                        <a:t>а) равнобедренный,</a:t>
                      </a:r>
                      <a:endParaRPr lang="ru-RU" sz="3600" dirty="0">
                        <a:effectLst/>
                      </a:endParaRPr>
                    </a:p>
                    <a:p>
                      <a:pPr marL="457200" algn="l"/>
                      <a:r>
                        <a:rPr lang="ru-RU" sz="3600" dirty="0">
                          <a:effectLst/>
                          <a:latin typeface="Times New Roman"/>
                          <a:ea typeface="Times New Roman"/>
                          <a:cs typeface="Times New Roman"/>
                        </a:rPr>
                        <a:t>б) равносторонний,</a:t>
                      </a:r>
                      <a:endParaRPr lang="ru-RU" sz="3600" dirty="0">
                        <a:effectLst/>
                      </a:endParaRPr>
                    </a:p>
                    <a:p>
                      <a:pPr marL="457200" algn="l"/>
                      <a:r>
                        <a:rPr lang="ru-RU" sz="3600" dirty="0">
                          <a:effectLst/>
                          <a:latin typeface="Times New Roman"/>
                          <a:ea typeface="Times New Roman"/>
                          <a:cs typeface="Times New Roman"/>
                        </a:rPr>
                        <a:t>в) разносторонний.</a:t>
                      </a:r>
                      <a:endParaRPr lang="ru-RU" sz="3600" dirty="0">
                        <a:effectLst/>
                      </a:endParaRP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val="37248307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593392778"/>
              </p:ext>
            </p:extLst>
          </p:nvPr>
        </p:nvGraphicFramePr>
        <p:xfrm>
          <a:off x="467544" y="1700808"/>
          <a:ext cx="8229600" cy="3291840"/>
        </p:xfrm>
        <a:graphic>
          <a:graphicData uri="http://schemas.openxmlformats.org/drawingml/2006/table">
            <a:tbl>
              <a:tblPr/>
              <a:tblGrid>
                <a:gridCol w="8229600"/>
              </a:tblGrid>
              <a:tr h="0">
                <a:tc>
                  <a:txBody>
                    <a:bodyPr/>
                    <a:lstStyle/>
                    <a:p>
                      <a:pPr algn="l"/>
                      <a:r>
                        <a:rPr lang="ru-RU" sz="3600" dirty="0">
                          <a:effectLst/>
                          <a:latin typeface="Times New Roman"/>
                          <a:ea typeface="Times New Roman"/>
                          <a:cs typeface="Times New Roman"/>
                        </a:rPr>
                        <a:t>2.Треугольник, у которого все стороны равны, называется</a:t>
                      </a:r>
                      <a:r>
                        <a:rPr lang="ru-RU" sz="3600" dirty="0" smtClean="0">
                          <a:effectLst/>
                          <a:latin typeface="Times New Roman"/>
                          <a:ea typeface="Times New Roman"/>
                          <a:cs typeface="Times New Roman"/>
                        </a:rPr>
                        <a:t>:</a:t>
                      </a:r>
                    </a:p>
                    <a:p>
                      <a:pPr algn="l"/>
                      <a:endParaRPr lang="ru-RU" sz="3600" dirty="0">
                        <a:effectLst/>
                      </a:endParaRPr>
                    </a:p>
                    <a:p>
                      <a:pPr marL="457200" algn="l"/>
                      <a:r>
                        <a:rPr lang="ru-RU" sz="3600" dirty="0">
                          <a:effectLst/>
                          <a:latin typeface="Times New Roman"/>
                          <a:ea typeface="Times New Roman"/>
                          <a:cs typeface="Times New Roman"/>
                        </a:rPr>
                        <a:t>а) равнобедренный,</a:t>
                      </a:r>
                      <a:endParaRPr lang="ru-RU" sz="3600" dirty="0">
                        <a:effectLst/>
                      </a:endParaRPr>
                    </a:p>
                    <a:p>
                      <a:pPr marL="457200" algn="l"/>
                      <a:r>
                        <a:rPr lang="ru-RU" sz="3600" dirty="0">
                          <a:effectLst/>
                          <a:latin typeface="Times New Roman"/>
                          <a:ea typeface="Times New Roman"/>
                          <a:cs typeface="Times New Roman"/>
                        </a:rPr>
                        <a:t>б) равносторонний,</a:t>
                      </a:r>
                      <a:endParaRPr lang="ru-RU" sz="3600" dirty="0">
                        <a:effectLst/>
                      </a:endParaRPr>
                    </a:p>
                    <a:p>
                      <a:pPr marL="457200" algn="l"/>
                      <a:r>
                        <a:rPr lang="ru-RU" sz="3600" dirty="0">
                          <a:effectLst/>
                          <a:latin typeface="Times New Roman"/>
                          <a:ea typeface="Times New Roman"/>
                          <a:cs typeface="Times New Roman"/>
                        </a:rPr>
                        <a:t>в) разносторонний.</a:t>
                      </a:r>
                      <a:endParaRPr lang="ru-RU" sz="3600" dirty="0">
                        <a:effectLst/>
                      </a:endParaRP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val="21562296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040555850"/>
              </p:ext>
            </p:extLst>
          </p:nvPr>
        </p:nvGraphicFramePr>
        <p:xfrm>
          <a:off x="539552" y="1196752"/>
          <a:ext cx="8229600" cy="3291840"/>
        </p:xfrm>
        <a:graphic>
          <a:graphicData uri="http://schemas.openxmlformats.org/drawingml/2006/table">
            <a:tbl>
              <a:tblPr/>
              <a:tblGrid>
                <a:gridCol w="8229600"/>
              </a:tblGrid>
              <a:tr h="0">
                <a:tc>
                  <a:txBody>
                    <a:bodyPr/>
                    <a:lstStyle/>
                    <a:p>
                      <a:pPr algn="l"/>
                      <a:r>
                        <a:rPr lang="ru-RU" sz="3600" dirty="0">
                          <a:effectLst/>
                          <a:latin typeface="Times New Roman"/>
                          <a:ea typeface="Times New Roman"/>
                          <a:cs typeface="Times New Roman"/>
                        </a:rPr>
                        <a:t>3.Треугольник, у которого все стороны разные, называется</a:t>
                      </a:r>
                      <a:r>
                        <a:rPr lang="ru-RU" sz="3600" dirty="0" smtClean="0">
                          <a:effectLst/>
                          <a:latin typeface="Times New Roman"/>
                          <a:ea typeface="Times New Roman"/>
                          <a:cs typeface="Times New Roman"/>
                        </a:rPr>
                        <a:t>:</a:t>
                      </a:r>
                    </a:p>
                    <a:p>
                      <a:pPr algn="l"/>
                      <a:endParaRPr lang="ru-RU" sz="3600" dirty="0">
                        <a:effectLst/>
                      </a:endParaRPr>
                    </a:p>
                    <a:p>
                      <a:pPr marL="457200" algn="l"/>
                      <a:r>
                        <a:rPr lang="ru-RU" sz="3600" dirty="0">
                          <a:effectLst/>
                          <a:latin typeface="Times New Roman"/>
                          <a:ea typeface="Times New Roman"/>
                          <a:cs typeface="Times New Roman"/>
                        </a:rPr>
                        <a:t>а) равнобедренный,</a:t>
                      </a:r>
                      <a:endParaRPr lang="ru-RU" sz="3600" dirty="0">
                        <a:effectLst/>
                      </a:endParaRPr>
                    </a:p>
                    <a:p>
                      <a:pPr marL="457200" algn="l"/>
                      <a:r>
                        <a:rPr lang="ru-RU" sz="3600" dirty="0">
                          <a:effectLst/>
                          <a:latin typeface="Times New Roman"/>
                          <a:ea typeface="Times New Roman"/>
                          <a:cs typeface="Times New Roman"/>
                        </a:rPr>
                        <a:t>б) равносторонний,</a:t>
                      </a:r>
                      <a:endParaRPr lang="ru-RU" sz="3600" dirty="0">
                        <a:effectLst/>
                      </a:endParaRPr>
                    </a:p>
                    <a:p>
                      <a:pPr marL="457200" algn="l"/>
                      <a:r>
                        <a:rPr lang="ru-RU" sz="3600" dirty="0">
                          <a:effectLst/>
                          <a:latin typeface="Times New Roman"/>
                          <a:ea typeface="Times New Roman"/>
                          <a:cs typeface="Times New Roman"/>
                        </a:rPr>
                        <a:t>в) разносторонний.</a:t>
                      </a:r>
                      <a:endParaRPr lang="ru-RU" sz="3600" dirty="0">
                        <a:effectLst/>
                      </a:endParaRP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val="6129946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135525192"/>
              </p:ext>
            </p:extLst>
          </p:nvPr>
        </p:nvGraphicFramePr>
        <p:xfrm>
          <a:off x="395536" y="1196752"/>
          <a:ext cx="8229600" cy="3291840"/>
        </p:xfrm>
        <a:graphic>
          <a:graphicData uri="http://schemas.openxmlformats.org/drawingml/2006/table">
            <a:tbl>
              <a:tblPr/>
              <a:tblGrid>
                <a:gridCol w="8229600"/>
              </a:tblGrid>
              <a:tr h="0">
                <a:tc>
                  <a:txBody>
                    <a:bodyPr/>
                    <a:lstStyle/>
                    <a:p>
                      <a:pPr algn="l"/>
                      <a:r>
                        <a:rPr lang="ru-RU" sz="3600" dirty="0">
                          <a:effectLst/>
                          <a:latin typeface="Times New Roman"/>
                          <a:ea typeface="Times New Roman"/>
                          <a:cs typeface="Times New Roman"/>
                        </a:rPr>
                        <a:t>4.Треугольник, у которого </a:t>
                      </a:r>
                      <a:r>
                        <a:rPr lang="ru-RU" sz="3600" dirty="0" smtClean="0">
                          <a:effectLst/>
                          <a:latin typeface="Times New Roman"/>
                          <a:ea typeface="Times New Roman"/>
                          <a:cs typeface="Times New Roman"/>
                        </a:rPr>
                        <a:t>есть прямой </a:t>
                      </a:r>
                      <a:r>
                        <a:rPr lang="ru-RU" sz="3600" dirty="0">
                          <a:effectLst/>
                          <a:latin typeface="Times New Roman"/>
                          <a:ea typeface="Times New Roman"/>
                          <a:cs typeface="Times New Roman"/>
                        </a:rPr>
                        <a:t>угол, называется</a:t>
                      </a:r>
                      <a:r>
                        <a:rPr lang="ru-RU" sz="3600" dirty="0" smtClean="0">
                          <a:effectLst/>
                          <a:latin typeface="Times New Roman"/>
                          <a:ea typeface="Times New Roman"/>
                          <a:cs typeface="Times New Roman"/>
                        </a:rPr>
                        <a:t>:</a:t>
                      </a:r>
                    </a:p>
                    <a:p>
                      <a:pPr algn="l"/>
                      <a:endParaRPr lang="ru-RU" sz="3600" dirty="0">
                        <a:effectLst/>
                      </a:endParaRPr>
                    </a:p>
                    <a:p>
                      <a:pPr marL="457200" algn="l"/>
                      <a:r>
                        <a:rPr lang="ru-RU" sz="3600" dirty="0">
                          <a:effectLst/>
                          <a:latin typeface="Times New Roman"/>
                          <a:ea typeface="Times New Roman"/>
                          <a:cs typeface="Times New Roman"/>
                        </a:rPr>
                        <a:t>а) остроугольный,</a:t>
                      </a:r>
                      <a:endParaRPr lang="ru-RU" sz="3600" dirty="0">
                        <a:effectLst/>
                      </a:endParaRPr>
                    </a:p>
                    <a:p>
                      <a:pPr marL="457200" algn="l"/>
                      <a:r>
                        <a:rPr lang="ru-RU" sz="3600" dirty="0">
                          <a:effectLst/>
                          <a:latin typeface="Times New Roman"/>
                          <a:ea typeface="Times New Roman"/>
                          <a:cs typeface="Times New Roman"/>
                        </a:rPr>
                        <a:t>б) прямоугольный,</a:t>
                      </a:r>
                      <a:endParaRPr lang="ru-RU" sz="3600" dirty="0">
                        <a:effectLst/>
                      </a:endParaRPr>
                    </a:p>
                    <a:p>
                      <a:pPr marL="457200" algn="l"/>
                      <a:r>
                        <a:rPr lang="ru-RU" sz="3600" dirty="0">
                          <a:effectLst/>
                          <a:latin typeface="Times New Roman"/>
                          <a:ea typeface="Times New Roman"/>
                          <a:cs typeface="Times New Roman"/>
                        </a:rPr>
                        <a:t>в) тупоугольный.</a:t>
                      </a:r>
                      <a:endParaRPr lang="ru-RU" sz="3600" dirty="0">
                        <a:effectLst/>
                      </a:endParaRP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val="3391685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744301092"/>
              </p:ext>
            </p:extLst>
          </p:nvPr>
        </p:nvGraphicFramePr>
        <p:xfrm>
          <a:off x="395536" y="692696"/>
          <a:ext cx="8229600" cy="3291840"/>
        </p:xfrm>
        <a:graphic>
          <a:graphicData uri="http://schemas.openxmlformats.org/drawingml/2006/table">
            <a:tbl>
              <a:tblPr/>
              <a:tblGrid>
                <a:gridCol w="8229600"/>
              </a:tblGrid>
              <a:tr h="0">
                <a:tc>
                  <a:txBody>
                    <a:bodyPr/>
                    <a:lstStyle/>
                    <a:p>
                      <a:pPr algn="l"/>
                      <a:r>
                        <a:rPr lang="ru-RU" sz="3600" dirty="0">
                          <a:effectLst/>
                          <a:latin typeface="Times New Roman"/>
                          <a:ea typeface="Times New Roman"/>
                          <a:cs typeface="Times New Roman"/>
                        </a:rPr>
                        <a:t>5.Треугольник, у которого все углы острые, называется</a:t>
                      </a:r>
                      <a:r>
                        <a:rPr lang="ru-RU" sz="3600" dirty="0" smtClean="0">
                          <a:effectLst/>
                          <a:latin typeface="Times New Roman"/>
                          <a:ea typeface="Times New Roman"/>
                          <a:cs typeface="Times New Roman"/>
                        </a:rPr>
                        <a:t>:</a:t>
                      </a:r>
                    </a:p>
                    <a:p>
                      <a:pPr algn="l"/>
                      <a:endParaRPr lang="ru-RU" sz="3600" dirty="0">
                        <a:effectLst/>
                      </a:endParaRPr>
                    </a:p>
                    <a:p>
                      <a:pPr marL="457200" algn="l"/>
                      <a:r>
                        <a:rPr lang="ru-RU" sz="3600" dirty="0">
                          <a:effectLst/>
                          <a:latin typeface="Times New Roman"/>
                          <a:ea typeface="Times New Roman"/>
                          <a:cs typeface="Times New Roman"/>
                        </a:rPr>
                        <a:t>а) остроугольный,</a:t>
                      </a:r>
                      <a:endParaRPr lang="ru-RU" sz="3600" dirty="0">
                        <a:effectLst/>
                      </a:endParaRPr>
                    </a:p>
                    <a:p>
                      <a:pPr marL="457200" algn="l"/>
                      <a:r>
                        <a:rPr lang="ru-RU" sz="3600" dirty="0">
                          <a:effectLst/>
                          <a:latin typeface="Times New Roman"/>
                          <a:ea typeface="Times New Roman"/>
                          <a:cs typeface="Times New Roman"/>
                        </a:rPr>
                        <a:t>б) прямоугольный,</a:t>
                      </a:r>
                      <a:endParaRPr lang="ru-RU" sz="3600" dirty="0">
                        <a:effectLst/>
                      </a:endParaRPr>
                    </a:p>
                    <a:p>
                      <a:pPr marL="457200" algn="l"/>
                      <a:r>
                        <a:rPr lang="ru-RU" sz="3600" dirty="0">
                          <a:effectLst/>
                          <a:latin typeface="Times New Roman"/>
                          <a:ea typeface="Times New Roman"/>
                          <a:cs typeface="Times New Roman"/>
                        </a:rPr>
                        <a:t>в) тупоугольный.</a:t>
                      </a:r>
                      <a:endParaRPr lang="ru-RU" sz="3600" dirty="0">
                        <a:effectLst/>
                      </a:endParaRP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val="20451387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462</TotalTime>
  <Words>235</Words>
  <Application>Microsoft Office PowerPoint</Application>
  <PresentationFormat>Экран (4:3)</PresentationFormat>
  <Paragraphs>57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Остин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Настя</dc:creator>
  <cp:lastModifiedBy>Настя</cp:lastModifiedBy>
  <cp:revision>22</cp:revision>
  <dcterms:created xsi:type="dcterms:W3CDTF">2019-04-08T08:39:40Z</dcterms:created>
  <dcterms:modified xsi:type="dcterms:W3CDTF">2019-04-11T20:09:24Z</dcterms:modified>
</cp:coreProperties>
</file>