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74" r:id="rId2"/>
    <p:sldId id="275" r:id="rId3"/>
    <p:sldId id="276" r:id="rId4"/>
    <p:sldId id="277" r:id="rId5"/>
    <p:sldId id="278" r:id="rId6"/>
    <p:sldId id="256" r:id="rId7"/>
    <p:sldId id="257" r:id="rId8"/>
    <p:sldId id="258" r:id="rId9"/>
    <p:sldId id="271" r:id="rId10"/>
    <p:sldId id="280" r:id="rId11"/>
    <p:sldId id="259" r:id="rId12"/>
    <p:sldId id="283" r:id="rId13"/>
    <p:sldId id="284" r:id="rId14"/>
    <p:sldId id="285" r:id="rId15"/>
    <p:sldId id="293" r:id="rId16"/>
    <p:sldId id="289" r:id="rId17"/>
    <p:sldId id="294" r:id="rId18"/>
    <p:sldId id="260" r:id="rId19"/>
    <p:sldId id="281" r:id="rId20"/>
    <p:sldId id="261" r:id="rId21"/>
    <p:sldId id="282" r:id="rId22"/>
    <p:sldId id="262" r:id="rId23"/>
    <p:sldId id="263" r:id="rId24"/>
    <p:sldId id="287" r:id="rId25"/>
    <p:sldId id="288" r:id="rId26"/>
    <p:sldId id="290" r:id="rId27"/>
    <p:sldId id="268" r:id="rId28"/>
    <p:sldId id="291" r:id="rId29"/>
    <p:sldId id="295" r:id="rId30"/>
  </p:sldIdLst>
  <p:sldSz cx="6858000" cy="9144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170" autoAdjust="0"/>
    <p:restoredTop sz="94660"/>
  </p:normalViewPr>
  <p:slideViewPr>
    <p:cSldViewPr>
      <p:cViewPr varScale="1">
        <p:scale>
          <a:sx n="51" d="100"/>
          <a:sy n="51" d="100"/>
        </p:scale>
        <p:origin x="-121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29275-A697-4BB3-A5F4-433AAE9EC6D1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8188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156E5-787D-46B2-9239-5BE1F58F6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29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8188" y="746125"/>
            <a:ext cx="27955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56E5-787D-46B2-9239-5BE1F58F68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77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8188" y="746125"/>
            <a:ext cx="27955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56E5-787D-46B2-9239-5BE1F58F688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25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РОЕКТ 2016\из интернета\htmlconvd-IPGoCM_html_5db5c3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66" y="285722"/>
            <a:ext cx="6500834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г.Искитима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Новосибирской области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«Коррекционная школа-интернат № 12»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64391" y="2095483"/>
            <a:ext cx="5250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Arial Black" pitchFamily="34" charset="0"/>
              </a:rPr>
              <a:t>Проект</a:t>
            </a: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Arial Black" pitchFamily="34" charset="0"/>
              </a:rPr>
              <a:t>«Святой источник»</a:t>
            </a:r>
            <a:endParaRPr lang="ru-RU" sz="4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8" y="8429652"/>
            <a:ext cx="628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Искитим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2017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85722"/>
            <a:ext cx="6643710" cy="83582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Любая Святыня, которая даётся нам Господом, имеет огромное духовное значение и связана с какими-то событиями. </a:t>
            </a:r>
          </a:p>
          <a:p>
            <a:pPr algn="ctr"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данном случае, это событие трагическое – на этом месте в 30-50-е годы прошлого века  действовал штрафной лагерь ОЛП-4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Сиблага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 котором было множество народу уничтожено, расстреляно.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xn----7sbbaazuatxpyidedi7gqh.xn--p1ai/i/lagernaya/volgostroi/8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98" y="4857753"/>
            <a:ext cx="4000505" cy="42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ics.livejournal.com/vpavlovskiy/pic/00075fz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00630"/>
            <a:ext cx="2714620" cy="414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2578" y="214283"/>
            <a:ext cx="3161132" cy="892971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Среди этих людей было немало верующих, которые стали мучениками за веру, потому что находились здесь потому, что исповедовали веру Христову и не смалодушничали, не отказались от неё даже под угрозой физического уничтожения. </a:t>
            </a:r>
          </a:p>
          <a:p>
            <a:pPr algn="just"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 И за подвиг Святых Мучеников Господь дал благодать Святого ключа, забившего именно на том месте, где располагался лагерь.</a:t>
            </a:r>
          </a:p>
          <a:p>
            <a:endParaRPr lang="ru-RU" sz="3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6184"/>
            <a:ext cx="3193257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n-vpered.ru/uploads/posts/2016-02/1455951413_0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472"/>
            <a:ext cx="3714752" cy="407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40.radikal.ru/i090/1302/0c/fb35a7ace5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43505"/>
            <a:ext cx="3786190" cy="400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3" y="285720"/>
            <a:ext cx="3143249" cy="8572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Многие знают историю этого святого места, здесь много страданий претерпели православные люди российские, здесь место, которое нельзя забывать. Один человек здесь работал, и он рассказывает, до какого состояния они были доведены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4.bp.blogspot.com/--RwBhpAQ2oM/Vp4vXaUqcYI/AAAAAAAAB4I/bNfsQsilVV8/s1600/jumultithumb_joomla-ua.or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86314"/>
            <a:ext cx="3929066" cy="435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29066" cy="4357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57"/>
            <a:ext cx="6643710" cy="3929091"/>
          </a:xfrm>
        </p:spPr>
        <p:txBody>
          <a:bodyPr>
            <a:normAutofit fontScale="85000" lnSpcReduction="20000"/>
          </a:bodyPr>
          <a:lstStyle/>
          <a:p>
            <a:pPr indent="256032" algn="just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были люди, потерявшие рассудок от голода и холода, от страданий. Их содержали в железных кузбасских вагонах из-под угля, без крыши, в лютые морозы, одеты они были в том, в чём их арестовали в Москве. Каждый день приходил новый эшелон. Кормили их только солёной кетой, которую привозили с Дальнего Востока, не давали ни хлеб, ни воду, они выбивали эти днища бочек и, как звери накидывались на эту рыбу, рвали её зубами, прыгали в бочки, пили этот рассол, и потом начинались у них сразу болезни живота и они сотнями умирали.</a:t>
            </a:r>
          </a:p>
          <a:p>
            <a:endParaRPr lang="ru-RU" dirty="0"/>
          </a:p>
        </p:txBody>
      </p:sp>
      <p:pic>
        <p:nvPicPr>
          <p:cNvPr id="6" name="Рисунок 5" descr="http://s54.radikal.ru/i143/0906/7a/76cad3bacc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0562"/>
            <a:ext cx="3500438" cy="46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restinworld.ru/nuke/objects/countries_stories/1/10256ojy9s0pq8z1v2ekig15g0q081v7/image/gulag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97" y="4500562"/>
            <a:ext cx="4000504" cy="464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380973"/>
            <a:ext cx="6411561" cy="3810027"/>
          </a:xfrm>
        </p:spPr>
        <p:txBody>
          <a:bodyPr>
            <a:normAutofit fontScale="92500" lnSpcReduction="20000"/>
          </a:bodyPr>
          <a:lstStyle/>
          <a:p>
            <a:pPr marL="0" indent="396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Когда их закрывали в вагонах, они пытались хотя бы иней соскрести, и у них ни у кого не было ногтей, только кровавые конечности пальцев, пытались хотя бы на губы положить немножко инея, такая была жажда. И вот они, когда умирали, их выкладывали на мороз, складывали в штабеля, замораживали, потом на части пилили двуручной пилой и топили печи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Искитимском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кирпичном заводе.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irespb.ru/img/Image/Articles/%D0%9D%D0%B0%D1%80%D0%BE%D0%B4%20%D0%A0%D0%BE%D1%81%D1%81%D0%B8%D0%B8/irespb.ru.russia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286248"/>
            <a:ext cx="6858000" cy="4857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80" y="357160"/>
            <a:ext cx="6000792" cy="4500595"/>
          </a:xfrm>
        </p:spPr>
        <p:txBody>
          <a:bodyPr>
            <a:normAutofit/>
          </a:bodyPr>
          <a:lstStyle/>
          <a:p>
            <a:pPr marL="0" indent="256032" algn="just"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Такого зверства не знает ни одна страна, ни одна история, и мы не должны забывать этого. Не зря здесь забил Святой источник, на месте этих расстрелов, на месте страданий. Такое не должно повторяться. Людей за любовь к Родине, за любовь к Православной вере, ко Христу предавали таким ужасным мучениям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ПРОЕКТ 2016\ложок\110817_131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429125"/>
            <a:ext cx="5203043" cy="4714876"/>
          </a:xfrm>
          <a:prstGeom prst="rect">
            <a:avLst/>
          </a:prstGeom>
          <a:noFill/>
        </p:spPr>
      </p:pic>
      <p:pic>
        <p:nvPicPr>
          <p:cNvPr id="5" name="Рисунок 4" descr="http://cdn.topwar.ru/uploads/posts/2012-10/1349728094_0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6" y="6786578"/>
            <a:ext cx="2571744" cy="2357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2857490"/>
            <a:ext cx="6172200" cy="603461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 smtClean="0"/>
              <a:t>       «Зверь, когда есть ему надо, уничтожает другого, а это делали люди ради какой-то ложной идеи, и мы теперь видим, что эта идея неосуществима, что эта идея дана была временно нашему народу, как идея палачей, чтобы уничтожить православную культуру и повернуть страну на другой путь, на путь либерализма. И всегда, когда мы приходим на это место, мы вспоминаем этих страдальцев, которые находятся теперь у престола Божия, и взываем к ним в своих молитвах и молениях, чтобы они помянули нас у Престола Божия. Чтобы нам так же твёрдо стоять в православной вере, так же твёрдо хранить традиции культуры нашей российской, так же хранить святыни, как хранили они - даже до смерти, потому что от этого зависит будущее нашей страны и будущее всей нашей человеческой цивилизации, насколько мы устоим в этих духовно-нравственных ценностях»</a:t>
            </a:r>
          </a:p>
          <a:p>
            <a:pPr>
              <a:buNone/>
            </a:pPr>
            <a:r>
              <a:rPr lang="ru-RU" b="1" i="1" dirty="0" smtClean="0"/>
              <a:t>                         </a:t>
            </a:r>
          </a:p>
          <a:p>
            <a:pPr>
              <a:buNone/>
            </a:pPr>
            <a:r>
              <a:rPr lang="ru-RU" b="1" i="1" dirty="0" smtClean="0"/>
              <a:t>         (из речи Владыки Тихона на Святом источнике</a:t>
            </a:r>
            <a:r>
              <a:rPr lang="ru-RU" dirty="0" smtClean="0"/>
              <a:t>)   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1071539"/>
            <a:ext cx="6172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100" b="0" dirty="0" smtClean="0">
                <a:solidFill>
                  <a:schemeClr val="tx1"/>
                </a:solidFill>
                <a:effectLst/>
              </a:rPr>
            </a:br>
            <a:r>
              <a:rPr lang="ru-RU" sz="3100" b="0" dirty="0" smtClean="0">
                <a:solidFill>
                  <a:schemeClr val="tx1"/>
                </a:solidFill>
                <a:effectLst/>
              </a:rPr>
              <a:t>13августа 2006 года </a:t>
            </a:r>
            <a:br>
              <a:rPr lang="ru-RU" sz="3100" b="0" dirty="0" smtClean="0">
                <a:solidFill>
                  <a:schemeClr val="tx1"/>
                </a:solidFill>
                <a:effectLst/>
              </a:rPr>
            </a:br>
            <a:r>
              <a:rPr lang="ru-RU" sz="3100" b="0" dirty="0" smtClean="0">
                <a:solidFill>
                  <a:schemeClr val="tx1"/>
                </a:solidFill>
                <a:effectLst/>
              </a:rPr>
              <a:t>Владыка Тихон </a:t>
            </a:r>
            <a:br>
              <a:rPr lang="ru-RU" sz="3100" b="0" dirty="0" smtClean="0">
                <a:solidFill>
                  <a:schemeClr val="tx1"/>
                </a:solidFill>
                <a:effectLst/>
              </a:rPr>
            </a:br>
            <a:r>
              <a:rPr lang="ru-RU" sz="3100" b="0" dirty="0" smtClean="0">
                <a:solidFill>
                  <a:schemeClr val="tx1"/>
                </a:solidFill>
                <a:effectLst/>
              </a:rPr>
              <a:t>освятил здесь закладной камень в честь </a:t>
            </a:r>
            <a:r>
              <a:rPr lang="ru-RU" sz="3100" b="0" dirty="0" err="1" smtClean="0">
                <a:solidFill>
                  <a:schemeClr val="tx1"/>
                </a:solidFill>
                <a:effectLst/>
              </a:rPr>
              <a:t>Новомучеников</a:t>
            </a:r>
            <a:r>
              <a:rPr lang="ru-RU" sz="3100" b="0" dirty="0" smtClean="0">
                <a:solidFill>
                  <a:schemeClr val="tx1"/>
                </a:solidFill>
                <a:effectLst/>
              </a:rPr>
              <a:t> и Исповедников Российских.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svyato.info/uploads/posts/2015-11/1448041936_rodnik-svyatoy-istochnik-mikrorayon-lozhok-gorod-iskitim-novosibirskaya-oblas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6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3" descr="http://s017.radikal.ru/i405/1409/4e/69dbff64cbc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14850"/>
            <a:ext cx="68580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04" y="357159"/>
            <a:ext cx="6143668" cy="4714908"/>
          </a:xfrm>
        </p:spPr>
        <p:txBody>
          <a:bodyPr>
            <a:normAutofit/>
          </a:bodyPr>
          <a:lstStyle/>
          <a:p>
            <a:pPr marL="0" indent="-396000" algn="just"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сентябре 2010 года с целью поиска всех чудес на территории области и определения лучших из лучших был запущен Проект «7 чудес Новосибирской области»</a:t>
            </a:r>
          </a:p>
          <a:p>
            <a:pPr marL="0" indent="-3960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Одним из победителей конкурса «7 чудес» стал Святой ключ, который располагается рядом с микрорайоном Ложок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г.Искитима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svyato.info/uploads/posts/2015-11/1448040018_shema-svyatoy-istochnik-iskitima-v-mikrorayone-lozhok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4071933"/>
            <a:ext cx="6857999" cy="5072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6643710" cy="49530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Необычная история возникновения, целебные свойства воды чудесного памятника природы и активная деятельность неравнодушных людей сделали родник знаменитым сначала на всю Сибирь, потом принесли ему всероссийскую известность, а теперь уже о святом источнике знают и в странах Запада.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F:\ПРОЕКТ 2016\из интернета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0"/>
            <a:ext cx="6858000" cy="600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83"/>
            <a:ext cx="6858000" cy="2285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Arial Black" pitchFamily="34" charset="0"/>
              </a:rPr>
              <a:t/>
            </a:r>
            <a:br>
              <a:rPr lang="ru-RU" sz="2700" dirty="0" smtClean="0">
                <a:latin typeface="Arial Black" pitchFamily="34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патриотического воспитания на современном этапе жизни общества приобретает особую значимость и всегда волновала общество.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F:\ПРОЕКТ 2016\из интернета\79448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428860"/>
            <a:ext cx="6857999" cy="67151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0"/>
            <a:ext cx="6515100" cy="572373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История развития Святого источника, как паломнического центра, неразрывно связана со строительством храмов на территории Ложка и возле самого источника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29756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86"/>
            <a:ext cx="6858000" cy="4837781"/>
          </a:xfrm>
          <a:prstGeom prst="rect">
            <a:avLst/>
          </a:prstGeom>
        </p:spPr>
      </p:pic>
      <p:sp>
        <p:nvSpPr>
          <p:cNvPr id="7" name="Содержимое 8"/>
          <p:cNvSpPr txBox="1">
            <a:spLocks/>
          </p:cNvSpPr>
          <p:nvPr/>
        </p:nvSpPr>
        <p:spPr>
          <a:xfrm>
            <a:off x="428604" y="0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396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Святые источники появляются в разных местах после определенного знака Божия, показывая всем, что это место отмечено особым событием и поэтому оно свято.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30" y="0"/>
            <a:ext cx="3929088" cy="8501090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заложили Божий Храм,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основу камень положили.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Чтоб стены крепкие его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Достойно Господу служили.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Храм Божий на твоем пути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Укажет к роднику дорогу.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пусть дорога к роднику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Твоей дорогой будет к Богу.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Шел грешник утренней порой,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Чтоб ключевой воды напиться,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Там встретить раннюю зарю,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 и святой водой умыться.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ключу он близко подошел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мыслью к Богу обратился.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вот в душе его возник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тот, в тиши Святой Родник.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 веры в Бога не ходи,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льсти несбыточной надежде.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Родник лишь жажду утолит,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Душа останется, как прежде.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П.Н. Сафронова.</a:t>
            </a:r>
            <a:b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ПРОЕКТ 2016\ложок\2015_1209_125327_049-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4" y="6183423"/>
            <a:ext cx="2857496" cy="2960577"/>
          </a:xfrm>
          <a:prstGeom prst="rect">
            <a:avLst/>
          </a:prstGeom>
          <a:noFill/>
        </p:spPr>
      </p:pic>
      <p:pic>
        <p:nvPicPr>
          <p:cNvPr id="7" name="Picture 4" descr="F:\ПРОЕКТ 2016\ложок\2015_1209_122138_005-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4" y="0"/>
            <a:ext cx="2857496" cy="356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90" y="214283"/>
            <a:ext cx="6429420" cy="39767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Святейшего Патриарха Алексия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однажды спросили: зачем строить храм, если на эти деньги можно построить больницу или детский приют? Он ответил, что чем больше в нашей стране храмов, тем меньше больниц и приютов.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Церковь не только лечит души, она воспитывает в людях высокие нравственные качества и возрождает духовные ценности.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xn----gtbdephbhncdb0c6i.xn--p1ai/uploads/images/00/00/32/2014/05/26/c8c8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4214812"/>
            <a:ext cx="3214685" cy="492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okrovpom.ru/sites/default/files/image/kj;jr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16" y="4214811"/>
            <a:ext cx="4714884" cy="4929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90" y="214283"/>
            <a:ext cx="6429420" cy="407196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неравнодушным людям, в Ложках появился приход в честь иконы Божией Матери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Живоносный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источник», и был построен храм в честь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Новомучеников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Исповедников Российских на Святом источнике. Теплятся яркие огоньки свечей у икон, даря тепло и надежду каждому, кто сюда приходит.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f17.ifotki.info/org/54ff420e44f4b32c1c406476a639657fb033271940582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66" y="4143373"/>
            <a:ext cx="6286544" cy="5000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7869" y="285725"/>
            <a:ext cx="6172200" cy="31432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Святой ключ – не просто родник с чистой и прохладной водой в одном из живописных мест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района. Этот источник соединил в себе редкие природные качества воды и исторические корни.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ПРОЕКТ 2016\ложок\5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8995"/>
            <a:ext cx="6858003" cy="571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90" y="214285"/>
            <a:ext cx="6357982" cy="603461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верующих Святой ключ стал местом паломничества. Сюда стремятся жители не только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района, окрестных деревень и городов, но и самых дальних уголков Новосибирской области. Каждый идет сюда с верой, с верой в исцеление, возрождение и духовное обновление.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019.radikal.ru/i632/1409/1e/d1cbf67a6d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8" y="4214810"/>
            <a:ext cx="4429135" cy="4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E:\ПРОЕКТ 2016\ложок\1451063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82863"/>
            <a:ext cx="3857628" cy="4961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84"/>
            <a:ext cx="6643710" cy="483397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считают воду источника целебной.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 главное, этот родник стал символом вечной скорби по невинно замученным миллионам людей, в том числе священнослужителей, он напоминает нам о черных страницах в истории нашей страны – о политических репрессиях. Святой ключ – это нерукотворный памятник всем безвинно пострадавшим в годы безбожного лихолетья.</a:t>
            </a:r>
          </a:p>
          <a:p>
            <a:endParaRPr lang="ru-RU" dirty="0"/>
          </a:p>
        </p:txBody>
      </p:sp>
      <p:pic>
        <p:nvPicPr>
          <p:cNvPr id="4" name="Рисунок 3" descr="http://dnpmag.com/wp-content/uploads/2015/07/8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8" y="4786314"/>
            <a:ext cx="3714753" cy="435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siter.com/uploads/20120726/gulag+138546641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57752"/>
            <a:ext cx="3429000" cy="428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04" y="285722"/>
            <a:ext cx="6215106" cy="4381532"/>
          </a:xfrm>
        </p:spPr>
        <p:txBody>
          <a:bodyPr>
            <a:normAutofit/>
          </a:bodyPr>
          <a:lstStyle/>
          <a:p>
            <a:pPr marL="0" indent="396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Каждое лето в День всех Святых, организуется 30-ти километровый крестный ход «За духовное возрождение России» из Бердска на Святой источник в Ложке. </a:t>
            </a:r>
          </a:p>
          <a:p>
            <a:pPr marL="0" indent="396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Это возможность помолиться со всеми, прежде всего. Это возможность отдать дань памяти всем замученным в лагере.</a:t>
            </a:r>
          </a:p>
          <a:p>
            <a:endParaRPr lang="ru-RU" dirty="0"/>
          </a:p>
        </p:txBody>
      </p:sp>
      <p:pic>
        <p:nvPicPr>
          <p:cNvPr id="4" name="Рисунок 3" descr="DSC_65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515"/>
            <a:ext cx="3929066" cy="4719485"/>
          </a:xfrm>
          <a:prstGeom prst="rect">
            <a:avLst/>
          </a:prstGeom>
        </p:spPr>
      </p:pic>
      <p:pic>
        <p:nvPicPr>
          <p:cNvPr id="6" name="Рисунок 5" descr="kupani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97" y="4429124"/>
            <a:ext cx="4000506" cy="4714876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90" y="285724"/>
            <a:ext cx="6429420" cy="603461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Целебная вода святого родника придает силы, надежду, дает духовное обновление и радость от общения с живой природой!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При омовении кто-то испытывает душевное облегчение, у кого-то наступает исцеление физических болезней. Но каждый, выходя из купальни, испытывает ощущение духовного подъёма.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ПРОЕКТ 2016\ложок\2015_1209_122001_002-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4679157"/>
            <a:ext cx="5572140" cy="446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ПРОЕКТ 2016\ложок\2015_1209_123027_008-0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8662"/>
            <a:ext cx="6857999" cy="6072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22" y="7429520"/>
            <a:ext cx="56435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Руководитель проекта: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Стальных Н.А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Участники проекта: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9А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класс</a:t>
            </a: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257173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Ознакомление с историческим природным объектом «Святой Ключ».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F:\ПРОЕКТ 2016\из интернета\851756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04981"/>
            <a:ext cx="6858000" cy="723901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214290" y="214283"/>
            <a:ext cx="3500462" cy="8643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700" dirty="0" smtClean="0">
                <a:latin typeface="Arial Black" pitchFamily="34" charset="0"/>
              </a:rPr>
              <a:t>        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Учить искать материал по теме и ознакомиться с ним.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Провести классное собрание, беседу, экскурсию.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Активизировать разговорную речь, слуховое восприятие, внимание учащихся, память.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Развивать творческие способности детей.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 Расширять знания детей об истории родного края.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F:\ПРОЕКТ 2016\из интернета\181834_3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14" y="1"/>
            <a:ext cx="3214686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3571876" y="366184"/>
            <a:ext cx="3286124" cy="8777816"/>
          </a:xfrm>
        </p:spPr>
        <p:txBody>
          <a:bodyPr>
            <a:normAutofit/>
          </a:bodyPr>
          <a:lstStyle/>
          <a:p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Предполагаемый</a:t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     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Ознакомиться с историческим объектом «Святой Ключ» и получить такие результаты: 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Подобран материал по теме.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Просмотрен документальный фильм.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Выучены стихи, тексты по теме.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Оформлена презентация.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Проведена экскурсия на «Святой Ключ».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pic>
        <p:nvPicPr>
          <p:cNvPr id="36865" name="Picture 1" descr="F:\ПРОЕКТ 2016\из интернета\506626_cb94d1575e45fae533b30ffcc0dd9bd0.[w-480_h-360_strict-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7562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3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46270"/>
            <a:ext cx="6857999" cy="68977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643710" cy="200023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/>
              <a:t>«</a:t>
            </a:r>
            <a:r>
              <a:rPr lang="ru-RU" sz="2700" i="1" dirty="0" err="1" smtClean="0">
                <a:solidFill>
                  <a:schemeClr val="tx1"/>
                </a:solidFill>
                <a:latin typeface="Arial Black" pitchFamily="34" charset="0"/>
              </a:rPr>
              <a:t>Живоносный</a:t>
            </a:r>
            <a:r>
              <a:rPr lang="ru-RU" sz="2700" i="1" dirty="0" smtClean="0">
                <a:solidFill>
                  <a:schemeClr val="tx1"/>
                </a:solidFill>
                <a:latin typeface="Arial Black" pitchFamily="34" charset="0"/>
              </a:rPr>
              <a:t> родник- Свет Великой  </a:t>
            </a:r>
            <a:br>
              <a:rPr lang="ru-RU" sz="27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Arial Black" pitchFamily="34" charset="0"/>
              </a:rPr>
              <a:t>                                              Надежды,</a:t>
            </a:r>
            <a:br>
              <a:rPr lang="ru-RU" sz="27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Arial Black" pitchFamily="34" charset="0"/>
              </a:rPr>
              <a:t>Для того, кто на этой планете в гостях».</a:t>
            </a:r>
            <a:br>
              <a:rPr lang="ru-RU" sz="27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Arial Black" pitchFamily="34" charset="0"/>
              </a:rPr>
              <a:t>                                      Наталья Парус</a:t>
            </a:r>
            <a:endParaRPr lang="ru-RU" sz="2700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1" y="285720"/>
            <a:ext cx="3246836" cy="84773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Святому источнику я приобщусь,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Воды родниковой с ладони напьюсь,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Вода ключевая! Святая вода!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Храни от болезней, жестокости, зла.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Полную чашу живительной влаги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Дарит природа в тенистой прохладе,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Вливаясь струёю, как нить серебра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источник любви и потоке добра.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Берёзы тихонько шумят над тобой,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Питаются корни водой ключевой,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Тиха и прозрачна живая вода,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Спокойна, как сон и чиста, как слеза.</a:t>
            </a:r>
          </a:p>
          <a:p>
            <a:pPr lvl="1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lvl="1"/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lvl="1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Надежда Лебедка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6" name="Рисунок 5" descr="DSCN1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14" y="190472"/>
            <a:ext cx="2943702" cy="4167217"/>
          </a:xfrm>
          <a:prstGeom prst="rect">
            <a:avLst/>
          </a:prstGeom>
        </p:spPr>
      </p:pic>
      <p:pic>
        <p:nvPicPr>
          <p:cNvPr id="9" name="Рисунок 8" descr="2015_1209_122554_010-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14" y="4476749"/>
            <a:ext cx="3000396" cy="45438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0"/>
            <a:ext cx="3857628" cy="85963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Святой источник в Ложках является напоминанием о страданиях людских. Это одновременно скорбное и святое место. Сюда приезжают люди не только из близлежащих городов, но и со всей Сибири, и прослышавшие о нём жители многих городов всей России. Приезжают, чтобы почтить память мучеников. Приезжают потому, что каждый хочет прикоснуться к благодати.</a:t>
            </a:r>
          </a:p>
          <a:p>
            <a:endParaRPr lang="ru-RU" dirty="0"/>
          </a:p>
        </p:txBody>
      </p:sp>
      <p:pic>
        <p:nvPicPr>
          <p:cNvPr id="5" name="Рисунок 4" descr="2015_1209_122743_017-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1208" y="190472"/>
            <a:ext cx="2839661" cy="4310061"/>
          </a:xfrm>
          <a:prstGeom prst="rect">
            <a:avLst/>
          </a:prstGeom>
        </p:spPr>
      </p:pic>
      <p:pic>
        <p:nvPicPr>
          <p:cNvPr id="1026" name="Picture 2" descr="F:\ПРОЕКТ 2016\из интернета\lozho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1208" y="4667251"/>
            <a:ext cx="2839661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0711" y="285721"/>
            <a:ext cx="3589760" cy="8096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Едут, чтобы помолиться в своих бедах и нуждах, укрепиться в терпении скорбей. Пример самопожертвования мучеников очень важен для каждого человека, он даёт возможность укрепиться в вере. Прикосновение же к благодати Божией даёт надежду на то, что все скорби можно преодолеть.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F:\ПРОЕКТ 2016\из интернета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0472" y="190471"/>
            <a:ext cx="2946818" cy="4476780"/>
          </a:xfrm>
          <a:prstGeom prst="rect">
            <a:avLst/>
          </a:prstGeom>
          <a:noFill/>
        </p:spPr>
      </p:pic>
      <p:pic>
        <p:nvPicPr>
          <p:cNvPr id="5" name="Рисунок 4" descr="2015_1209_125132_023-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0472" y="4857753"/>
            <a:ext cx="2946818" cy="4095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1210</Words>
  <Application>Microsoft Office PowerPoint</Application>
  <PresentationFormat>Экран (4:3)</PresentationFormat>
  <Paragraphs>65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Слайд 1</vt:lpstr>
      <vt:lpstr> Актуальность:  Проблема патриотического воспитания на современном этапе жизни общества приобретает особую значимость и всегда волновала общество. </vt:lpstr>
      <vt:lpstr>Цель:  Ознакомление с историческим природным объектом «Святой Ключ». </vt:lpstr>
      <vt:lpstr>         Задачи:  1. Учить искать материал по теме и ознакомиться с ним.  2. Провести классное собрание, беседу, экскурсию.  3. Активизировать разговорную речь, слуховое восприятие, внимание учащихся, память. 4. Развивать творческие способности детей.  5. Расширять знания детей об истории родного края.   </vt:lpstr>
      <vt:lpstr>Предполагаемый      результат:        Ознакомиться с историческим объектом «Святой Ключ» и получить такие результаты:  1. Подобран материал по теме. 2. Просмотрен документальный фильм. 3. Выучены стихи, тексты по теме. 4. Оформлена презентация. 5. Проведена экскурсия на «Святой Ключ».   </vt:lpstr>
      <vt:lpstr> «Живоносный родник- Свет Великой                                                 Надежды, Для того, кто на этой планете в гостях».                                       Наталья Парус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13августа 2006 года  Владыка Тихон  освятил здесь закладной камень в честь Новомучеников и Исповедников Российских.  </vt:lpstr>
      <vt:lpstr>Слайд 17</vt:lpstr>
      <vt:lpstr>Слайд 18</vt:lpstr>
      <vt:lpstr>Слайд 19</vt:lpstr>
      <vt:lpstr>Слайд 20</vt:lpstr>
      <vt:lpstr>      Мы заложили Божий Храм, В основу камень положили. Чтоб стены крепкие его Достойно Господу служили. Храм Божий на твоем пути Укажет к роднику дорогу. И пусть дорога к роднику Твоей дорогой будет к Богу. Шел грешник утренней порой, Чтоб ключевой воды напиться, Там встретить раннюю зарю, Да и святой водой умыться. К ключу он близко подошел И мыслью к Богу обратился. И вот в душе его возник Как тот, в тиши Святой Родник. Без веры в Бога не ходи, Не льсти несбыточной надежде. Родник лишь жажду утолит, Душа останется, как прежде.                П.Н. Сафронова.   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Nadeghda</cp:lastModifiedBy>
  <cp:revision>80</cp:revision>
  <cp:lastPrinted>2017-01-30T06:02:03Z</cp:lastPrinted>
  <dcterms:modified xsi:type="dcterms:W3CDTF">2018-06-05T07:07:56Z</dcterms:modified>
</cp:coreProperties>
</file>