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9"/>
  </p:notesMasterIdLst>
  <p:handoutMasterIdLst>
    <p:handoutMasterId r:id="rId60"/>
  </p:handoutMasterIdLst>
  <p:sldIdLst>
    <p:sldId id="256" r:id="rId3"/>
    <p:sldId id="333" r:id="rId4"/>
    <p:sldId id="269" r:id="rId5"/>
    <p:sldId id="272" r:id="rId6"/>
    <p:sldId id="273" r:id="rId7"/>
    <p:sldId id="278" r:id="rId8"/>
    <p:sldId id="280" r:id="rId9"/>
    <p:sldId id="281" r:id="rId10"/>
    <p:sldId id="283" r:id="rId11"/>
    <p:sldId id="284" r:id="rId12"/>
    <p:sldId id="287" r:id="rId13"/>
    <p:sldId id="286" r:id="rId14"/>
    <p:sldId id="288" r:id="rId15"/>
    <p:sldId id="274" r:id="rId16"/>
    <p:sldId id="307" r:id="rId17"/>
    <p:sldId id="324" r:id="rId18"/>
    <p:sldId id="308" r:id="rId19"/>
    <p:sldId id="261" r:id="rId20"/>
    <p:sldId id="291" r:id="rId21"/>
    <p:sldId id="262" r:id="rId22"/>
    <p:sldId id="320" r:id="rId23"/>
    <p:sldId id="263" r:id="rId24"/>
    <p:sldId id="314" r:id="rId25"/>
    <p:sldId id="313" r:id="rId26"/>
    <p:sldId id="329" r:id="rId27"/>
    <p:sldId id="312" r:id="rId28"/>
    <p:sldId id="264" r:id="rId29"/>
    <p:sldId id="293" r:id="rId30"/>
    <p:sldId id="295" r:id="rId31"/>
    <p:sldId id="270" r:id="rId32"/>
    <p:sldId id="323" r:id="rId33"/>
    <p:sldId id="265" r:id="rId34"/>
    <p:sldId id="296" r:id="rId35"/>
    <p:sldId id="328" r:id="rId36"/>
    <p:sldId id="302" r:id="rId37"/>
    <p:sldId id="297" r:id="rId38"/>
    <p:sldId id="298" r:id="rId39"/>
    <p:sldId id="326" r:id="rId40"/>
    <p:sldId id="327" r:id="rId41"/>
    <p:sldId id="299" r:id="rId42"/>
    <p:sldId id="321" r:id="rId43"/>
    <p:sldId id="322" r:id="rId44"/>
    <p:sldId id="300" r:id="rId45"/>
    <p:sldId id="319" r:id="rId46"/>
    <p:sldId id="305" r:id="rId47"/>
    <p:sldId id="325" r:id="rId48"/>
    <p:sldId id="331" r:id="rId49"/>
    <p:sldId id="332" r:id="rId50"/>
    <p:sldId id="266" r:id="rId51"/>
    <p:sldId id="330" r:id="rId52"/>
    <p:sldId id="290" r:id="rId53"/>
    <p:sldId id="267" r:id="rId54"/>
    <p:sldId id="315" r:id="rId55"/>
    <p:sldId id="316" r:id="rId56"/>
    <p:sldId id="318" r:id="rId57"/>
    <p:sldId id="31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14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38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D23657-D1E8-4B22-974B-8DC90813F51B}">
      <dgm:prSet phldrT="[Text]"/>
      <dgm:spPr/>
      <dgm:t>
        <a:bodyPr/>
        <a:lstStyle/>
        <a:p>
          <a:pPr algn="ctr" defTabSz="914400">
            <a:buNone/>
          </a:pPr>
          <a:r>
            <a:rPr lang="ru-RU" sz="1800" b="0" i="0" noProof="0" dirty="0" smtClean="0">
              <a:latin typeface="Euphemia"/>
              <a:ea typeface="+mn-ea"/>
              <a:cs typeface="+mn-cs"/>
            </a:rPr>
            <a:t/>
          </a:r>
          <a:br>
            <a:rPr lang="ru-RU" sz="1800" b="0" i="0" noProof="0" dirty="0" smtClean="0">
              <a:latin typeface="Euphemia"/>
              <a:ea typeface="+mn-ea"/>
              <a:cs typeface="+mn-cs"/>
            </a:rPr>
          </a:br>
          <a:r>
            <a:rPr lang="ru-RU" sz="1800" b="0" i="0" noProof="0" dirty="0" smtClean="0">
              <a:latin typeface="Euphemia"/>
              <a:ea typeface="+mn-ea"/>
              <a:cs typeface="+mn-cs"/>
            </a:rPr>
            <a:t>Р</a:t>
          </a:r>
          <a:r>
            <a:rPr lang="ru-RU" sz="1800" dirty="0" err="1" smtClean="0">
              <a:solidFill>
                <a:srgbClr val="000000"/>
              </a:solidFill>
              <a:cs typeface="Times New Roman" pitchFamily="18" charset="0"/>
            </a:rPr>
            <a:t>азвитие</a:t>
          </a: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 понимания речи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89EF0911-2234-42D0-AEF3-7FADAFD12999}" type="parTrans" cxnId="{99F95D8E-A851-4953-A3C5-9BF7753ED9FA}">
      <dgm:prSet/>
      <dgm:spPr/>
      <dgm:t>
        <a:bodyPr/>
        <a:lstStyle/>
        <a:p>
          <a:endParaRPr lang="en-US"/>
        </a:p>
      </dgm:t>
    </dgm:pt>
    <dgm:pt modelId="{529487B0-19AA-4AAC-8F83-CF2C113EB84D}" type="sibTrans" cxnId="{99F95D8E-A851-4953-A3C5-9BF7753ED9FA}">
      <dgm:prSet/>
      <dgm:spPr/>
      <dgm:t>
        <a:bodyPr/>
        <a:lstStyle/>
        <a:p>
          <a:endParaRPr lang="en-US"/>
        </a:p>
      </dgm:t>
    </dgm:pt>
    <dgm:pt modelId="{EF034794-D109-40B6-8FA2-8971C3123AB6}">
      <dgm:prSet phldrT="[Text]"/>
      <dgm:spPr/>
      <dgm:t>
        <a:bodyPr/>
        <a:lstStyle/>
        <a:p>
          <a:pPr algn="ctr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Активизация речевой деятельности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64D09C75-3D44-4CEF-9459-5C91DB44A9EA}" type="parTrans" cxnId="{80FF73C0-9BCD-436E-A85B-D6D7D322462C}">
      <dgm:prSet/>
      <dgm:spPr/>
      <dgm:t>
        <a:bodyPr/>
        <a:lstStyle/>
        <a:p>
          <a:endParaRPr lang="en-US"/>
        </a:p>
      </dgm:t>
    </dgm:pt>
    <dgm:pt modelId="{CDDFC891-FC62-4131-A642-2D94388BCCE2}" type="sibTrans" cxnId="{80FF73C0-9BCD-436E-A85B-D6D7D322462C}">
      <dgm:prSet/>
      <dgm:spPr/>
      <dgm:t>
        <a:bodyPr/>
        <a:lstStyle/>
        <a:p>
          <a:endParaRPr lang="en-US"/>
        </a:p>
      </dgm:t>
    </dgm:pt>
    <dgm:pt modelId="{15E11DBD-E9B5-4BCF-A56C-7AAE26CE30DC}">
      <dgm:prSet phldrT="[Text]"/>
      <dgm:spPr/>
      <dgm:t>
        <a:bodyPr/>
        <a:lstStyle/>
        <a:p>
          <a:pPr algn="ctr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 Развитие лексико-грамматических средств языка</a:t>
          </a:r>
          <a:r>
            <a:rPr lang="ru-RU" sz="1800" dirty="0" smtClean="0"/>
            <a:t/>
          </a:r>
          <a:br>
            <a:rPr lang="ru-RU" sz="1800" dirty="0" smtClean="0"/>
          </a:br>
          <a:r>
            <a:rPr lang="ru-RU" sz="1800" b="0" i="0" noProof="0" dirty="0" smtClean="0">
              <a:latin typeface="Euphemia"/>
              <a:ea typeface="+mn-ea"/>
              <a:cs typeface="+mn-cs"/>
            </a:rPr>
            <a:t/>
          </a:r>
          <a:br>
            <a:rPr lang="ru-RU" sz="1800" b="0" i="0" noProof="0" dirty="0" smtClean="0">
              <a:latin typeface="Euphemia"/>
              <a:ea typeface="+mn-ea"/>
              <a:cs typeface="+mn-cs"/>
            </a:rPr>
          </a:b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B7B43D5B-12E9-44B1-B818-4B50F6AD3C0A}" type="parTrans" cxnId="{5E0737F0-6DE4-4885-BC59-82E10D617E50}">
      <dgm:prSet/>
      <dgm:spPr/>
      <dgm:t>
        <a:bodyPr/>
        <a:lstStyle/>
        <a:p>
          <a:endParaRPr lang="en-US"/>
        </a:p>
      </dgm:t>
    </dgm:pt>
    <dgm:pt modelId="{329BDEDB-415B-4AB3-B964-E819D0C56DBB}" type="sibTrans" cxnId="{5E0737F0-6DE4-4885-BC59-82E10D617E50}">
      <dgm:prSet/>
      <dgm:spPr/>
      <dgm:t>
        <a:bodyPr/>
        <a:lstStyle/>
        <a:p>
          <a:endParaRPr lang="en-US"/>
        </a:p>
      </dgm:t>
    </dgm:pt>
    <dgm:pt modelId="{778AA374-0E17-4AEA-8EB6-0C342D57D8D8}">
      <dgm:prSet phldrT="[Text]"/>
      <dgm:spPr/>
      <dgm:t>
        <a:bodyPr/>
        <a:lstStyle/>
        <a:p>
          <a:pPr algn="ctr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Развитие произносительной стороны речи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5E28F01D-9664-415C-A0CD-EBFDAB29426C}" type="parTrans" cxnId="{6F55886F-2AC8-4F4F-B328-821CB3A2117B}">
      <dgm:prSet/>
      <dgm:spPr/>
      <dgm:t>
        <a:bodyPr/>
        <a:lstStyle/>
        <a:p>
          <a:endParaRPr lang="en-US"/>
        </a:p>
      </dgm:t>
    </dgm:pt>
    <dgm:pt modelId="{1A604594-E883-4DA9-8A2A-16DFACE8640A}" type="sibTrans" cxnId="{6F55886F-2AC8-4F4F-B328-821CB3A2117B}">
      <dgm:prSet/>
      <dgm:spPr/>
      <dgm:t>
        <a:bodyPr/>
        <a:lstStyle/>
        <a:p>
          <a:endParaRPr lang="en-US"/>
        </a:p>
      </dgm:t>
    </dgm:pt>
    <dgm:pt modelId="{05F1A7D0-6E45-49DA-80B3-7FF4B8783E58}">
      <dgm:prSet phldrT="[Text]"/>
      <dgm:spPr/>
      <dgm:t>
        <a:bodyPr/>
        <a:lstStyle/>
        <a:p>
          <a:pPr algn="ctr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Развитие самостоятельной фразовой речи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3ECE110E-B07E-4F19-B2DF-3E42E99B2E8D}" type="parTrans" cxnId="{33A927E1-3C94-4A92-8DB3-42886008240C}">
      <dgm:prSet/>
      <dgm:spPr/>
      <dgm:t>
        <a:bodyPr/>
        <a:lstStyle/>
        <a:p>
          <a:endParaRPr lang="en-US"/>
        </a:p>
      </dgm:t>
    </dgm:pt>
    <dgm:pt modelId="{47B1D0F3-117D-4CE7-9037-3F5A4995054A}" type="sibTrans" cxnId="{33A927E1-3C94-4A92-8DB3-42886008240C}">
      <dgm:prSet/>
      <dgm:spPr/>
      <dgm:t>
        <a:bodyPr/>
        <a:lstStyle/>
        <a:p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9"/>
      <dgm:spPr/>
    </dgm:pt>
    <dgm:pt modelId="{80B372F1-8EF3-4532-ACC6-E65E1D63ACA2}" type="pres">
      <dgm:prSet presAssocID="{E4D23657-D1E8-4B22-974B-8DC90813F51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6139E-4627-4CCC-9299-5653D77ED24D}" type="pres">
      <dgm:prSet presAssocID="{E4D23657-D1E8-4B22-974B-8DC90813F51B}" presName="Triangle" presStyleLbl="alignNode1" presStyleIdx="1" presStyleCnt="9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9"/>
      <dgm:spPr/>
    </dgm:pt>
    <dgm:pt modelId="{18F7A15A-3ED1-4A32-B700-36B8D6BBE441}" type="pres">
      <dgm:prSet presAssocID="{EF034794-D109-40B6-8FA2-8971C3123AB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2BEFC-1674-4E8D-98FF-DE4432BB887C}" type="pres">
      <dgm:prSet presAssocID="{EF034794-D109-40B6-8FA2-8971C3123AB6}" presName="Triangle" presStyleLbl="alignNode1" presStyleIdx="3" presStyleCnt="9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9"/>
      <dgm:spPr/>
    </dgm:pt>
    <dgm:pt modelId="{F0124EB5-2136-46F3-B2F4-41A5196C24A0}" type="pres">
      <dgm:prSet presAssocID="{15E11DBD-E9B5-4BCF-A56C-7AAE26CE30D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82CFA-3F05-41CB-A66C-3A904CCE06CE}" type="pres">
      <dgm:prSet presAssocID="{15E11DBD-E9B5-4BCF-A56C-7AAE26CE30DC}" presName="Triangle" presStyleLbl="alignNode1" presStyleIdx="5" presStyleCnt="9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9"/>
      <dgm:spPr/>
    </dgm:pt>
    <dgm:pt modelId="{AFC6068B-131B-444D-AF53-A5A2A6DC9AE7}" type="pres">
      <dgm:prSet presAssocID="{778AA374-0E17-4AEA-8EB6-0C342D57D8D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C0D9F-BF11-4D63-A28B-80FA21343A28}" type="pres">
      <dgm:prSet presAssocID="{778AA374-0E17-4AEA-8EB6-0C342D57D8D8}" presName="Triangle" presStyleLbl="alignNode1" presStyleIdx="7" presStyleCnt="9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9"/>
      <dgm:spPr/>
    </dgm:pt>
    <dgm:pt modelId="{D81336A4-814F-45EF-B582-2466B0D2E2A7}" type="pres">
      <dgm:prSet presAssocID="{05F1A7D0-6E45-49DA-80B3-7FF4B8783E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A3C66D-5519-4C44-8B09-B1078B301F87}" type="presOf" srcId="{15E11DBD-E9B5-4BCF-A56C-7AAE26CE30DC}" destId="{F0124EB5-2136-46F3-B2F4-41A5196C24A0}" srcOrd="0" destOrd="0" presId="urn:microsoft.com/office/officeart/2009/3/layout/StepUpProcess"/>
    <dgm:cxn modelId="{6C7F1A82-769B-423D-B6CE-9DA621BE4CC9}" type="presOf" srcId="{41DDEAAE-DE55-45A3-A4F7-3874E0140D37}" destId="{EB3CB291-E23A-4667-A32E-A640A76557A1}" srcOrd="0" destOrd="0" presId="urn:microsoft.com/office/officeart/2009/3/layout/StepUpProcess"/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FFD4CB0D-15FD-410B-811B-EBF48C7A8411}" type="presOf" srcId="{05F1A7D0-6E45-49DA-80B3-7FF4B8783E58}" destId="{D81336A4-814F-45EF-B582-2466B0D2E2A7}" srcOrd="0" destOrd="0" presId="urn:microsoft.com/office/officeart/2009/3/layout/StepUpProcess"/>
    <dgm:cxn modelId="{4D453F3B-B8F5-4AA5-A50C-14C901204A56}" type="presOf" srcId="{EF034794-D109-40B6-8FA2-8971C3123AB6}" destId="{18F7A15A-3ED1-4A32-B700-36B8D6BBE441}" srcOrd="0" destOrd="0" presId="urn:microsoft.com/office/officeart/2009/3/layout/StepUpProcess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4D177866-1972-4944-A6DE-64CEF4BAF211}" type="presOf" srcId="{E4D23657-D1E8-4B22-974B-8DC90813F51B}" destId="{80B372F1-8EF3-4532-ACC6-E65E1D63ACA2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986DA9A9-B961-4531-86B9-030A369A7315}" type="presOf" srcId="{778AA374-0E17-4AEA-8EB6-0C342D57D8D8}" destId="{AFC6068B-131B-444D-AF53-A5A2A6DC9AE7}" srcOrd="0" destOrd="0" presId="urn:microsoft.com/office/officeart/2009/3/layout/StepUpProcess"/>
    <dgm:cxn modelId="{293F50F2-41A0-4FF2-B9A3-FDCF88352525}" type="presParOf" srcId="{EB3CB291-E23A-4667-A32E-A640A76557A1}" destId="{01035298-0CF7-4145-8EE2-24DBFEAF33BB}" srcOrd="0" destOrd="0" presId="urn:microsoft.com/office/officeart/2009/3/layout/StepUpProcess"/>
    <dgm:cxn modelId="{03D973BD-6B78-417C-9C05-39E7EA9A7105}" type="presParOf" srcId="{01035298-0CF7-4145-8EE2-24DBFEAF33BB}" destId="{21E1F518-1190-4883-914B-1FB66E6D3A63}" srcOrd="0" destOrd="0" presId="urn:microsoft.com/office/officeart/2009/3/layout/StepUpProcess"/>
    <dgm:cxn modelId="{A693F2F7-4ED3-477D-A74E-87BC93128B79}" type="presParOf" srcId="{01035298-0CF7-4145-8EE2-24DBFEAF33BB}" destId="{80B372F1-8EF3-4532-ACC6-E65E1D63ACA2}" srcOrd="1" destOrd="0" presId="urn:microsoft.com/office/officeart/2009/3/layout/StepUpProcess"/>
    <dgm:cxn modelId="{DE972A30-9215-4EE6-9506-0EC1C5EBC178}" type="presParOf" srcId="{01035298-0CF7-4145-8EE2-24DBFEAF33BB}" destId="{B746139E-4627-4CCC-9299-5653D77ED24D}" srcOrd="2" destOrd="0" presId="urn:microsoft.com/office/officeart/2009/3/layout/StepUpProcess"/>
    <dgm:cxn modelId="{8CB7E99E-DC32-4A3C-B9D7-10A365FA87FF}" type="presParOf" srcId="{EB3CB291-E23A-4667-A32E-A640A76557A1}" destId="{780BC64D-2F67-498A-99F6-7EB28080D705}" srcOrd="1" destOrd="0" presId="urn:microsoft.com/office/officeart/2009/3/layout/StepUpProcess"/>
    <dgm:cxn modelId="{E2D6CBE7-A69A-444B-A7FC-EDFA71C3A2D6}" type="presParOf" srcId="{780BC64D-2F67-498A-99F6-7EB28080D705}" destId="{68E230FA-2656-4C78-B827-58AFD214F445}" srcOrd="0" destOrd="0" presId="urn:microsoft.com/office/officeart/2009/3/layout/StepUpProcess"/>
    <dgm:cxn modelId="{87EE5B52-1893-4FE2-9157-803AE4271E2D}" type="presParOf" srcId="{EB3CB291-E23A-4667-A32E-A640A76557A1}" destId="{B07824BD-C1CB-4098-8E38-D3E1F721DF31}" srcOrd="2" destOrd="0" presId="urn:microsoft.com/office/officeart/2009/3/layout/StepUpProcess"/>
    <dgm:cxn modelId="{A5F18E04-47B9-446F-BD3E-C88B77A8604F}" type="presParOf" srcId="{B07824BD-C1CB-4098-8E38-D3E1F721DF31}" destId="{85769F8C-5820-4CB5-B01D-69A648973D8F}" srcOrd="0" destOrd="0" presId="urn:microsoft.com/office/officeart/2009/3/layout/StepUpProcess"/>
    <dgm:cxn modelId="{99685814-F32B-4923-888E-AF3313C28581}" type="presParOf" srcId="{B07824BD-C1CB-4098-8E38-D3E1F721DF31}" destId="{18F7A15A-3ED1-4A32-B700-36B8D6BBE441}" srcOrd="1" destOrd="0" presId="urn:microsoft.com/office/officeart/2009/3/layout/StepUpProcess"/>
    <dgm:cxn modelId="{2DBDF8C4-9878-402D-A722-92F548F81452}" type="presParOf" srcId="{B07824BD-C1CB-4098-8E38-D3E1F721DF31}" destId="{F6F2BEFC-1674-4E8D-98FF-DE4432BB887C}" srcOrd="2" destOrd="0" presId="urn:microsoft.com/office/officeart/2009/3/layout/StepUpProcess"/>
    <dgm:cxn modelId="{46506EA9-E06A-44A2-A0B2-9B83B496D837}" type="presParOf" srcId="{EB3CB291-E23A-4667-A32E-A640A76557A1}" destId="{E26373E0-D095-405B-9F4A-CC7FBB5BEBD2}" srcOrd="3" destOrd="0" presId="urn:microsoft.com/office/officeart/2009/3/layout/StepUpProcess"/>
    <dgm:cxn modelId="{5AAF3D0A-3AD7-421A-9134-2C0CDE545191}" type="presParOf" srcId="{E26373E0-D095-405B-9F4A-CC7FBB5BEBD2}" destId="{8B10941C-73F0-477C-9F3D-EB0A4525ACBE}" srcOrd="0" destOrd="0" presId="urn:microsoft.com/office/officeart/2009/3/layout/StepUpProcess"/>
    <dgm:cxn modelId="{52371863-8955-46F8-865D-FABFECEC1CE1}" type="presParOf" srcId="{EB3CB291-E23A-4667-A32E-A640A76557A1}" destId="{DF2F85E9-6BAE-40EA-8F18-DAFCA3EFFB69}" srcOrd="4" destOrd="0" presId="urn:microsoft.com/office/officeart/2009/3/layout/StepUpProcess"/>
    <dgm:cxn modelId="{7D3218DD-EEE0-4712-B983-12DC285A1A78}" type="presParOf" srcId="{DF2F85E9-6BAE-40EA-8F18-DAFCA3EFFB69}" destId="{A5E67CF4-39ED-4CC8-A27F-E45EA5D3AC44}" srcOrd="0" destOrd="0" presId="urn:microsoft.com/office/officeart/2009/3/layout/StepUpProcess"/>
    <dgm:cxn modelId="{BE161D2A-A93C-4E9B-971C-7A74CB7170D1}" type="presParOf" srcId="{DF2F85E9-6BAE-40EA-8F18-DAFCA3EFFB69}" destId="{F0124EB5-2136-46F3-B2F4-41A5196C24A0}" srcOrd="1" destOrd="0" presId="urn:microsoft.com/office/officeart/2009/3/layout/StepUpProcess"/>
    <dgm:cxn modelId="{4700BB97-77C7-4358-A9A6-CBD232FE1B96}" type="presParOf" srcId="{DF2F85E9-6BAE-40EA-8F18-DAFCA3EFFB69}" destId="{D5E82CFA-3F05-41CB-A66C-3A904CCE06CE}" srcOrd="2" destOrd="0" presId="urn:microsoft.com/office/officeart/2009/3/layout/StepUpProcess"/>
    <dgm:cxn modelId="{A2915508-9A45-4ED4-B6B7-FE9F0279AF1C}" type="presParOf" srcId="{EB3CB291-E23A-4667-A32E-A640A76557A1}" destId="{F5574CB1-AC1C-4773-A4A7-C4CE14EF6374}" srcOrd="5" destOrd="0" presId="urn:microsoft.com/office/officeart/2009/3/layout/StepUpProcess"/>
    <dgm:cxn modelId="{27D2CA26-252A-4244-A622-DBBC2068383A}" type="presParOf" srcId="{F5574CB1-AC1C-4773-A4A7-C4CE14EF6374}" destId="{14FCF07D-F999-4928-B62C-1135C3080FD1}" srcOrd="0" destOrd="0" presId="urn:microsoft.com/office/officeart/2009/3/layout/StepUpProcess"/>
    <dgm:cxn modelId="{36C36D3C-1A46-4396-9A42-04053DD4E691}" type="presParOf" srcId="{EB3CB291-E23A-4667-A32E-A640A76557A1}" destId="{2489F161-D1CF-4A3D-8E95-6382395DC25B}" srcOrd="6" destOrd="0" presId="urn:microsoft.com/office/officeart/2009/3/layout/StepUpProcess"/>
    <dgm:cxn modelId="{150B819C-0E78-4F44-A9DA-E66600155AE4}" type="presParOf" srcId="{2489F161-D1CF-4A3D-8E95-6382395DC25B}" destId="{06EAFCDC-2041-4C37-BE64-7627BAA16382}" srcOrd="0" destOrd="0" presId="urn:microsoft.com/office/officeart/2009/3/layout/StepUpProcess"/>
    <dgm:cxn modelId="{D657BFA8-9ACE-4638-B725-4280CD2D5F26}" type="presParOf" srcId="{2489F161-D1CF-4A3D-8E95-6382395DC25B}" destId="{AFC6068B-131B-444D-AF53-A5A2A6DC9AE7}" srcOrd="1" destOrd="0" presId="urn:microsoft.com/office/officeart/2009/3/layout/StepUpProcess"/>
    <dgm:cxn modelId="{0B721050-4B6F-4693-8584-1A933A63A085}" type="presParOf" srcId="{2489F161-D1CF-4A3D-8E95-6382395DC25B}" destId="{F62C0D9F-BF11-4D63-A28B-80FA21343A28}" srcOrd="2" destOrd="0" presId="urn:microsoft.com/office/officeart/2009/3/layout/StepUpProcess"/>
    <dgm:cxn modelId="{97BB6D2F-65C5-420B-9DA0-18FE49634572}" type="presParOf" srcId="{EB3CB291-E23A-4667-A32E-A640A76557A1}" destId="{F5EC4F6A-2B4F-420C-9BEA-A14EFB832731}" srcOrd="7" destOrd="0" presId="urn:microsoft.com/office/officeart/2009/3/layout/StepUpProcess"/>
    <dgm:cxn modelId="{839E824A-87AD-41B6-B7DC-CFA89C6D8CFE}" type="presParOf" srcId="{F5EC4F6A-2B4F-420C-9BEA-A14EFB832731}" destId="{41DC2B0B-BD37-48C1-BB85-7F75AC60BB5F}" srcOrd="0" destOrd="0" presId="urn:microsoft.com/office/officeart/2009/3/layout/StepUpProcess"/>
    <dgm:cxn modelId="{CB2B4F48-21B3-4EB5-90CB-8387CF230F1D}" type="presParOf" srcId="{EB3CB291-E23A-4667-A32E-A640A76557A1}" destId="{D2C6C114-9E17-4E64-9FCF-9C4365FE25B7}" srcOrd="8" destOrd="0" presId="urn:microsoft.com/office/officeart/2009/3/layout/StepUpProcess"/>
    <dgm:cxn modelId="{FDBACA98-14EF-4211-8668-BD4AC4621892}" type="presParOf" srcId="{D2C6C114-9E17-4E64-9FCF-9C4365FE25B7}" destId="{BA06DEFD-3E20-41CA-8CC7-585BE7A02A00}" srcOrd="0" destOrd="0" presId="urn:microsoft.com/office/officeart/2009/3/layout/StepUpProcess"/>
    <dgm:cxn modelId="{25B9D30C-B317-4084-9F6E-AB8A9EB0E89C}" type="presParOf" srcId="{D2C6C114-9E17-4E64-9FCF-9C4365FE25B7}" destId="{D81336A4-814F-45EF-B582-2466B0D2E2A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D23657-D1E8-4B22-974B-8DC90813F51B}">
      <dgm:prSet phldrT="[Text]"/>
      <dgm:spPr/>
      <dgm:t>
        <a:bodyPr/>
        <a:lstStyle/>
        <a:p>
          <a:pPr algn="l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словарного запаса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89EF0911-2234-42D0-AEF3-7FADAFD12999}" type="parTrans" cxnId="{99F95D8E-A851-4953-A3C5-9BF7753ED9FA}">
      <dgm:prSet/>
      <dgm:spPr/>
      <dgm:t>
        <a:bodyPr/>
        <a:lstStyle/>
        <a:p>
          <a:endParaRPr lang="en-US"/>
        </a:p>
      </dgm:t>
    </dgm:pt>
    <dgm:pt modelId="{529487B0-19AA-4AAC-8F83-CF2C113EB84D}" type="sibTrans" cxnId="{99F95D8E-A851-4953-A3C5-9BF7753ED9FA}">
      <dgm:prSet/>
      <dgm:spPr/>
      <dgm:t>
        <a:bodyPr/>
        <a:lstStyle/>
        <a:p>
          <a:endParaRPr lang="en-US"/>
        </a:p>
      </dgm:t>
    </dgm:pt>
    <dgm:pt modelId="{778AA374-0E17-4AEA-8EB6-0C342D57D8D8}">
      <dgm:prSet phldrT="[Text]"/>
      <dgm:spPr/>
      <dgm:t>
        <a:bodyPr/>
        <a:lstStyle/>
        <a:p>
          <a:pPr algn="l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звукопроизношения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5E28F01D-9664-415C-A0CD-EBFDAB29426C}" type="parTrans" cxnId="{6F55886F-2AC8-4F4F-B328-821CB3A2117B}">
      <dgm:prSet/>
      <dgm:spPr/>
      <dgm:t>
        <a:bodyPr/>
        <a:lstStyle/>
        <a:p>
          <a:endParaRPr lang="en-US"/>
        </a:p>
      </dgm:t>
    </dgm:pt>
    <dgm:pt modelId="{1A604594-E883-4DA9-8A2A-16DFACE8640A}" type="sibTrans" cxnId="{6F55886F-2AC8-4F4F-B328-821CB3A2117B}">
      <dgm:prSet/>
      <dgm:spPr/>
      <dgm:t>
        <a:bodyPr/>
        <a:lstStyle/>
        <a:p>
          <a:endParaRPr lang="en-US"/>
        </a:p>
      </dgm:t>
    </dgm:pt>
    <dgm:pt modelId="{05F1A7D0-6E45-49DA-80B3-7FF4B8783E58}">
      <dgm:prSet phldrT="[Text]"/>
      <dgm:spPr/>
      <dgm:t>
        <a:bodyPr/>
        <a:lstStyle/>
        <a:p>
          <a:pPr algn="l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развитию фонематического слуха </a:t>
          </a:r>
          <a:r>
            <a:rPr lang="ru-RU" sz="1800" b="0" i="0" noProof="0" dirty="0" smtClean="0">
              <a:latin typeface="Euphemia"/>
              <a:ea typeface="+mn-ea"/>
              <a:cs typeface="+mn-cs"/>
            </a:rPr>
            <a:t/>
          </a:r>
          <a:br>
            <a:rPr lang="ru-RU" sz="1800" b="0" i="0" noProof="0" dirty="0" smtClean="0">
              <a:latin typeface="Euphemia"/>
              <a:ea typeface="+mn-ea"/>
              <a:cs typeface="+mn-cs"/>
            </a:rPr>
          </a:b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3ECE110E-B07E-4F19-B2DF-3E42E99B2E8D}" type="parTrans" cxnId="{33A927E1-3C94-4A92-8DB3-42886008240C}">
      <dgm:prSet/>
      <dgm:spPr/>
      <dgm:t>
        <a:bodyPr/>
        <a:lstStyle/>
        <a:p>
          <a:endParaRPr lang="en-US"/>
        </a:p>
      </dgm:t>
    </dgm:pt>
    <dgm:pt modelId="{47B1D0F3-117D-4CE7-9037-3F5A4995054A}" type="sibTrans" cxnId="{33A927E1-3C94-4A92-8DB3-42886008240C}">
      <dgm:prSet/>
      <dgm:spPr/>
      <dgm:t>
        <a:bodyPr/>
        <a:lstStyle/>
        <a:p>
          <a:endParaRPr lang="en-US"/>
        </a:p>
      </dgm:t>
    </dgm:pt>
    <dgm:pt modelId="{EB91CBA2-6F90-432E-87DE-B4FB5A0A6ECB}">
      <dgm:prSet phldrT="[Text]" custT="1"/>
      <dgm:spPr/>
      <dgm:t>
        <a:bodyPr/>
        <a:lstStyle/>
        <a:p>
          <a:pPr algn="l" defTabSz="914400">
            <a:buNone/>
          </a:pP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слоговой структуры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6328E4D4-CD00-43E1-A783-B29AF6E0C17D}" type="parTrans" cxnId="{0EA71DDF-F73E-448C-A5BA-B3AC0F70ABBB}">
      <dgm:prSet/>
      <dgm:spPr/>
      <dgm:t>
        <a:bodyPr/>
        <a:lstStyle/>
        <a:p>
          <a:endParaRPr lang="ru-RU"/>
        </a:p>
      </dgm:t>
    </dgm:pt>
    <dgm:pt modelId="{0F5BF463-013E-4E2A-8BB8-230E198FF001}" type="sibTrans" cxnId="{0EA71DDF-F73E-448C-A5BA-B3AC0F70ABBB}">
      <dgm:prSet/>
      <dgm:spPr/>
      <dgm:t>
        <a:bodyPr/>
        <a:lstStyle/>
        <a:p>
          <a:endParaRPr lang="ru-RU"/>
        </a:p>
      </dgm:t>
    </dgm:pt>
    <dgm:pt modelId="{EC2F7E9B-4EE7-46B8-8EA3-4987097E9BD1}">
      <dgm:prSet phldrT="[Text]"/>
      <dgm:spPr/>
      <dgm:t>
        <a:bodyPr/>
        <a:lstStyle/>
        <a:p>
          <a:pPr algn="l" defTabSz="914400">
            <a:buNone/>
          </a:pPr>
          <a:r>
            <a:rPr lang="ru-RU" sz="1800" b="0" i="0" noProof="0" dirty="0" smtClean="0">
              <a:latin typeface="Euphemia"/>
              <a:ea typeface="+mn-ea"/>
              <a:cs typeface="+mn-cs"/>
            </a:rPr>
            <a:t/>
          </a:r>
          <a:br>
            <a:rPr lang="ru-RU" sz="1800" b="0" i="0" noProof="0" dirty="0" smtClean="0">
              <a:latin typeface="Euphemia"/>
              <a:ea typeface="+mn-ea"/>
              <a:cs typeface="+mn-cs"/>
            </a:rPr>
          </a:b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грамматически правильной речи</a:t>
          </a:r>
          <a:r>
            <a:rPr lang="ru-RU" sz="1800" b="0" i="0" noProof="0" dirty="0" smtClean="0">
              <a:latin typeface="Euphemia"/>
              <a:ea typeface="+mn-ea"/>
              <a:cs typeface="+mn-cs"/>
            </a:rPr>
            <a:t/>
          </a:r>
          <a:br>
            <a:rPr lang="ru-RU" sz="1800" b="0" i="0" noProof="0" dirty="0" smtClean="0">
              <a:latin typeface="Euphemia"/>
              <a:ea typeface="+mn-ea"/>
              <a:cs typeface="+mn-cs"/>
            </a:rPr>
          </a:br>
          <a:r>
            <a:rPr lang="ru-RU" sz="1800" dirty="0" smtClean="0">
              <a:solidFill>
                <a:srgbClr val="000000"/>
              </a:solidFill>
              <a:cs typeface="Times New Roman" pitchFamily="18" charset="0"/>
            </a:rPr>
            <a:t>связной речи</a:t>
          </a:r>
          <a:endParaRPr lang="ru-RU" sz="1800" b="0" i="0" noProof="0" dirty="0">
            <a:latin typeface="Euphemia"/>
            <a:ea typeface="+mn-ea"/>
            <a:cs typeface="+mn-cs"/>
          </a:endParaRPr>
        </a:p>
      </dgm:t>
    </dgm:pt>
    <dgm:pt modelId="{D43E40E3-BB6B-4CDC-A02D-5AE749DDF15C}" type="parTrans" cxnId="{F8EA4870-B342-4E2D-913A-2781205C7887}">
      <dgm:prSet/>
      <dgm:spPr/>
      <dgm:t>
        <a:bodyPr/>
        <a:lstStyle/>
        <a:p>
          <a:endParaRPr lang="ru-RU"/>
        </a:p>
      </dgm:t>
    </dgm:pt>
    <dgm:pt modelId="{4BC11853-522E-4D55-99B1-157B337A62B8}" type="sibTrans" cxnId="{F8EA4870-B342-4E2D-913A-2781205C7887}">
      <dgm:prSet/>
      <dgm:spPr/>
      <dgm:t>
        <a:bodyPr/>
        <a:lstStyle/>
        <a:p>
          <a:endParaRPr lang="ru-RU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9"/>
      <dgm:spPr/>
    </dgm:pt>
    <dgm:pt modelId="{80B372F1-8EF3-4532-ACC6-E65E1D63ACA2}" type="pres">
      <dgm:prSet presAssocID="{E4D23657-D1E8-4B22-974B-8DC90813F51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6139E-4627-4CCC-9299-5653D77ED24D}" type="pres">
      <dgm:prSet presAssocID="{E4D23657-D1E8-4B22-974B-8DC90813F51B}" presName="Triangle" presStyleLbl="alignNode1" presStyleIdx="1" presStyleCnt="9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8F77FB18-7B19-4D3D-A1DF-B86B7FFD4604}" type="pres">
      <dgm:prSet presAssocID="{EC2F7E9B-4EE7-46B8-8EA3-4987097E9BD1}" presName="composite" presStyleCnt="0"/>
      <dgm:spPr/>
    </dgm:pt>
    <dgm:pt modelId="{692F7A00-4CD7-435B-98A4-54E495F344EC}" type="pres">
      <dgm:prSet presAssocID="{EC2F7E9B-4EE7-46B8-8EA3-4987097E9BD1}" presName="LShape" presStyleLbl="alignNode1" presStyleIdx="2" presStyleCnt="9"/>
      <dgm:spPr/>
    </dgm:pt>
    <dgm:pt modelId="{A5F13404-4CA8-4DB8-A949-632F0C36E8A5}" type="pres">
      <dgm:prSet presAssocID="{EC2F7E9B-4EE7-46B8-8EA3-4987097E9BD1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041D2-7080-496E-A4A0-27AA71C9DABA}" type="pres">
      <dgm:prSet presAssocID="{EC2F7E9B-4EE7-46B8-8EA3-4987097E9BD1}" presName="Triangle" presStyleLbl="alignNode1" presStyleIdx="3" presStyleCnt="9"/>
      <dgm:spPr/>
    </dgm:pt>
    <dgm:pt modelId="{32C7BF9C-3712-431D-A142-B406049A557B}" type="pres">
      <dgm:prSet presAssocID="{4BC11853-522E-4D55-99B1-157B337A62B8}" presName="sibTrans" presStyleCnt="0"/>
      <dgm:spPr/>
    </dgm:pt>
    <dgm:pt modelId="{44687B3B-8761-4E4D-AEC1-D956E9FB2C39}" type="pres">
      <dgm:prSet presAssocID="{4BC11853-522E-4D55-99B1-157B337A62B8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4" presStyleCnt="9"/>
      <dgm:spPr/>
    </dgm:pt>
    <dgm:pt modelId="{AFC6068B-131B-444D-AF53-A5A2A6DC9AE7}" type="pres">
      <dgm:prSet presAssocID="{778AA374-0E17-4AEA-8EB6-0C342D57D8D8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C0D9F-BF11-4D63-A28B-80FA21343A28}" type="pres">
      <dgm:prSet presAssocID="{778AA374-0E17-4AEA-8EB6-0C342D57D8D8}" presName="Triangle" presStyleLbl="alignNode1" presStyleIdx="5" presStyleCnt="9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6" presStyleCnt="9"/>
      <dgm:spPr/>
    </dgm:pt>
    <dgm:pt modelId="{D81336A4-814F-45EF-B582-2466B0D2E2A7}" type="pres">
      <dgm:prSet presAssocID="{05F1A7D0-6E45-49DA-80B3-7FF4B8783E5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E3E7D-B34E-4A09-82F8-4BE4FF35E4B0}" type="pres">
      <dgm:prSet presAssocID="{05F1A7D0-6E45-49DA-80B3-7FF4B8783E58}" presName="Triangle" presStyleLbl="alignNode1" presStyleIdx="7" presStyleCnt="9"/>
      <dgm:spPr/>
    </dgm:pt>
    <dgm:pt modelId="{014A38E2-90C1-420E-A592-7BFAAA727C98}" type="pres">
      <dgm:prSet presAssocID="{47B1D0F3-117D-4CE7-9037-3F5A4995054A}" presName="sibTrans" presStyleCnt="0"/>
      <dgm:spPr/>
    </dgm:pt>
    <dgm:pt modelId="{17EA9E7F-1FA8-484F-87D4-CB76B57D5332}" type="pres">
      <dgm:prSet presAssocID="{47B1D0F3-117D-4CE7-9037-3F5A4995054A}" presName="space" presStyleCnt="0"/>
      <dgm:spPr/>
    </dgm:pt>
    <dgm:pt modelId="{30AA90B3-EED0-4DFC-A8AE-1ABFE2A0ECB9}" type="pres">
      <dgm:prSet presAssocID="{EB91CBA2-6F90-432E-87DE-B4FB5A0A6ECB}" presName="composite" presStyleCnt="0"/>
      <dgm:spPr/>
    </dgm:pt>
    <dgm:pt modelId="{77B8BC4D-F793-47D3-97F7-955EFE190024}" type="pres">
      <dgm:prSet presAssocID="{EB91CBA2-6F90-432E-87DE-B4FB5A0A6ECB}" presName="LShape" presStyleLbl="alignNode1" presStyleIdx="8" presStyleCnt="9"/>
      <dgm:spPr/>
    </dgm:pt>
    <dgm:pt modelId="{76A97128-949C-4AFC-956C-741F46DE0C96}" type="pres">
      <dgm:prSet presAssocID="{EB91CBA2-6F90-432E-87DE-B4FB5A0A6EC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3B7162-A469-496C-A300-0264EA6B9A87}" type="presOf" srcId="{E4D23657-D1E8-4B22-974B-8DC90813F51B}" destId="{80B372F1-8EF3-4532-ACC6-E65E1D63ACA2}" srcOrd="0" destOrd="0" presId="urn:microsoft.com/office/officeart/2009/3/layout/StepUpProcess"/>
    <dgm:cxn modelId="{7F7EF8CF-5D96-4C60-8055-91A5850A6250}" type="presOf" srcId="{05F1A7D0-6E45-49DA-80B3-7FF4B8783E58}" destId="{D81336A4-814F-45EF-B582-2466B0D2E2A7}" srcOrd="0" destOrd="0" presId="urn:microsoft.com/office/officeart/2009/3/layout/StepUpProcess"/>
    <dgm:cxn modelId="{48214E12-6620-4F5A-9CA1-BBDBE7E29EEC}" type="presOf" srcId="{EB91CBA2-6F90-432E-87DE-B4FB5A0A6ECB}" destId="{76A97128-949C-4AFC-956C-741F46DE0C96}" srcOrd="0" destOrd="0" presId="urn:microsoft.com/office/officeart/2009/3/layout/StepUpProcess"/>
    <dgm:cxn modelId="{6F55886F-2AC8-4F4F-B328-821CB3A2117B}" srcId="{41DDEAAE-DE55-45A3-A4F7-3874E0140D37}" destId="{778AA374-0E17-4AEA-8EB6-0C342D57D8D8}" srcOrd="2" destOrd="0" parTransId="{5E28F01D-9664-415C-A0CD-EBFDAB29426C}" sibTransId="{1A604594-E883-4DA9-8A2A-16DFACE8640A}"/>
    <dgm:cxn modelId="{D9E709D2-E50E-4B38-9C2B-A9B9AB3892C9}" type="presOf" srcId="{778AA374-0E17-4AEA-8EB6-0C342D57D8D8}" destId="{AFC6068B-131B-444D-AF53-A5A2A6DC9AE7}" srcOrd="0" destOrd="0" presId="urn:microsoft.com/office/officeart/2009/3/layout/StepUpProcess"/>
    <dgm:cxn modelId="{33A927E1-3C94-4A92-8DB3-42886008240C}" srcId="{41DDEAAE-DE55-45A3-A4F7-3874E0140D37}" destId="{05F1A7D0-6E45-49DA-80B3-7FF4B8783E58}" srcOrd="3" destOrd="0" parTransId="{3ECE110E-B07E-4F19-B2DF-3E42E99B2E8D}" sibTransId="{47B1D0F3-117D-4CE7-9037-3F5A4995054A}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C5A77AEE-47CD-469B-B3E4-341E699F8B3E}" type="presOf" srcId="{EC2F7E9B-4EE7-46B8-8EA3-4987097E9BD1}" destId="{A5F13404-4CA8-4DB8-A949-632F0C36E8A5}" srcOrd="0" destOrd="0" presId="urn:microsoft.com/office/officeart/2009/3/layout/StepUpProcess"/>
    <dgm:cxn modelId="{0EA71DDF-F73E-448C-A5BA-B3AC0F70ABBB}" srcId="{41DDEAAE-DE55-45A3-A4F7-3874E0140D37}" destId="{EB91CBA2-6F90-432E-87DE-B4FB5A0A6ECB}" srcOrd="4" destOrd="0" parTransId="{6328E4D4-CD00-43E1-A783-B29AF6E0C17D}" sibTransId="{0F5BF463-013E-4E2A-8BB8-230E198FF001}"/>
    <dgm:cxn modelId="{F8EA4870-B342-4E2D-913A-2781205C7887}" srcId="{41DDEAAE-DE55-45A3-A4F7-3874E0140D37}" destId="{EC2F7E9B-4EE7-46B8-8EA3-4987097E9BD1}" srcOrd="1" destOrd="0" parTransId="{D43E40E3-BB6B-4CDC-A02D-5AE749DDF15C}" sibTransId="{4BC11853-522E-4D55-99B1-157B337A62B8}"/>
    <dgm:cxn modelId="{394221AA-F499-4B33-BE43-D3EE0DC4E877}" type="presOf" srcId="{41DDEAAE-DE55-45A3-A4F7-3874E0140D37}" destId="{EB3CB291-E23A-4667-A32E-A640A76557A1}" srcOrd="0" destOrd="0" presId="urn:microsoft.com/office/officeart/2009/3/layout/StepUpProcess"/>
    <dgm:cxn modelId="{D26F0CAE-D188-4117-B27A-5D6D6219CC4B}" type="presParOf" srcId="{EB3CB291-E23A-4667-A32E-A640A76557A1}" destId="{01035298-0CF7-4145-8EE2-24DBFEAF33BB}" srcOrd="0" destOrd="0" presId="urn:microsoft.com/office/officeart/2009/3/layout/StepUpProcess"/>
    <dgm:cxn modelId="{D5820509-0384-4B8E-8726-AE83163B1C73}" type="presParOf" srcId="{01035298-0CF7-4145-8EE2-24DBFEAF33BB}" destId="{21E1F518-1190-4883-914B-1FB66E6D3A63}" srcOrd="0" destOrd="0" presId="urn:microsoft.com/office/officeart/2009/3/layout/StepUpProcess"/>
    <dgm:cxn modelId="{1A793F47-79AC-49E8-83A8-2CC1C753E4EF}" type="presParOf" srcId="{01035298-0CF7-4145-8EE2-24DBFEAF33BB}" destId="{80B372F1-8EF3-4532-ACC6-E65E1D63ACA2}" srcOrd="1" destOrd="0" presId="urn:microsoft.com/office/officeart/2009/3/layout/StepUpProcess"/>
    <dgm:cxn modelId="{B3347C6A-6B0A-429B-BF1A-FB2C89F1A279}" type="presParOf" srcId="{01035298-0CF7-4145-8EE2-24DBFEAF33BB}" destId="{B746139E-4627-4CCC-9299-5653D77ED24D}" srcOrd="2" destOrd="0" presId="urn:microsoft.com/office/officeart/2009/3/layout/StepUpProcess"/>
    <dgm:cxn modelId="{405BC3A1-4A6A-4D76-8CE5-E15B9DE430F4}" type="presParOf" srcId="{EB3CB291-E23A-4667-A32E-A640A76557A1}" destId="{780BC64D-2F67-498A-99F6-7EB28080D705}" srcOrd="1" destOrd="0" presId="urn:microsoft.com/office/officeart/2009/3/layout/StepUpProcess"/>
    <dgm:cxn modelId="{69A79448-C3BF-4DCB-9E1B-49EA56F13A7E}" type="presParOf" srcId="{780BC64D-2F67-498A-99F6-7EB28080D705}" destId="{68E230FA-2656-4C78-B827-58AFD214F445}" srcOrd="0" destOrd="0" presId="urn:microsoft.com/office/officeart/2009/3/layout/StepUpProcess"/>
    <dgm:cxn modelId="{4043C7AC-898F-4BD8-A0F9-DACE859FDF15}" type="presParOf" srcId="{EB3CB291-E23A-4667-A32E-A640A76557A1}" destId="{8F77FB18-7B19-4D3D-A1DF-B86B7FFD4604}" srcOrd="2" destOrd="0" presId="urn:microsoft.com/office/officeart/2009/3/layout/StepUpProcess"/>
    <dgm:cxn modelId="{B700E0B7-A5F1-4FE3-8EA5-5821EA4C114C}" type="presParOf" srcId="{8F77FB18-7B19-4D3D-A1DF-B86B7FFD4604}" destId="{692F7A00-4CD7-435B-98A4-54E495F344EC}" srcOrd="0" destOrd="0" presId="urn:microsoft.com/office/officeart/2009/3/layout/StepUpProcess"/>
    <dgm:cxn modelId="{EB699B07-82A7-47D3-9E73-2DF85C384250}" type="presParOf" srcId="{8F77FB18-7B19-4D3D-A1DF-B86B7FFD4604}" destId="{A5F13404-4CA8-4DB8-A949-632F0C36E8A5}" srcOrd="1" destOrd="0" presId="urn:microsoft.com/office/officeart/2009/3/layout/StepUpProcess"/>
    <dgm:cxn modelId="{3C69485D-3B16-4F9E-B6DF-330CA9323111}" type="presParOf" srcId="{8F77FB18-7B19-4D3D-A1DF-B86B7FFD4604}" destId="{BD4041D2-7080-496E-A4A0-27AA71C9DABA}" srcOrd="2" destOrd="0" presId="urn:microsoft.com/office/officeart/2009/3/layout/StepUpProcess"/>
    <dgm:cxn modelId="{EE48CB90-86B3-4DCB-BC70-F2F3C9E436AF}" type="presParOf" srcId="{EB3CB291-E23A-4667-A32E-A640A76557A1}" destId="{32C7BF9C-3712-431D-A142-B406049A557B}" srcOrd="3" destOrd="0" presId="urn:microsoft.com/office/officeart/2009/3/layout/StepUpProcess"/>
    <dgm:cxn modelId="{4AB11B1C-39F1-4CC6-95C5-CA12CB229A05}" type="presParOf" srcId="{32C7BF9C-3712-431D-A142-B406049A557B}" destId="{44687B3B-8761-4E4D-AEC1-D956E9FB2C39}" srcOrd="0" destOrd="0" presId="urn:microsoft.com/office/officeart/2009/3/layout/StepUpProcess"/>
    <dgm:cxn modelId="{264616E5-0096-46CC-9D4C-D239F759006C}" type="presParOf" srcId="{EB3CB291-E23A-4667-A32E-A640A76557A1}" destId="{2489F161-D1CF-4A3D-8E95-6382395DC25B}" srcOrd="4" destOrd="0" presId="urn:microsoft.com/office/officeart/2009/3/layout/StepUpProcess"/>
    <dgm:cxn modelId="{04BD3BFD-ABDB-419D-9B88-14D24E5BDC30}" type="presParOf" srcId="{2489F161-D1CF-4A3D-8E95-6382395DC25B}" destId="{06EAFCDC-2041-4C37-BE64-7627BAA16382}" srcOrd="0" destOrd="0" presId="urn:microsoft.com/office/officeart/2009/3/layout/StepUpProcess"/>
    <dgm:cxn modelId="{CBD1A0F2-F6D4-4DB3-BACE-B58E68F1CF74}" type="presParOf" srcId="{2489F161-D1CF-4A3D-8E95-6382395DC25B}" destId="{AFC6068B-131B-444D-AF53-A5A2A6DC9AE7}" srcOrd="1" destOrd="0" presId="urn:microsoft.com/office/officeart/2009/3/layout/StepUpProcess"/>
    <dgm:cxn modelId="{D387716B-BFE2-4FC8-8F0D-2DBAC504D79E}" type="presParOf" srcId="{2489F161-D1CF-4A3D-8E95-6382395DC25B}" destId="{F62C0D9F-BF11-4D63-A28B-80FA21343A28}" srcOrd="2" destOrd="0" presId="urn:microsoft.com/office/officeart/2009/3/layout/StepUpProcess"/>
    <dgm:cxn modelId="{625935E3-127D-48A4-801C-68B008D12222}" type="presParOf" srcId="{EB3CB291-E23A-4667-A32E-A640A76557A1}" destId="{F5EC4F6A-2B4F-420C-9BEA-A14EFB832731}" srcOrd="5" destOrd="0" presId="urn:microsoft.com/office/officeart/2009/3/layout/StepUpProcess"/>
    <dgm:cxn modelId="{C0EEB20C-140C-48B5-BE2F-AF0D71B75AF1}" type="presParOf" srcId="{F5EC4F6A-2B4F-420C-9BEA-A14EFB832731}" destId="{41DC2B0B-BD37-48C1-BB85-7F75AC60BB5F}" srcOrd="0" destOrd="0" presId="urn:microsoft.com/office/officeart/2009/3/layout/StepUpProcess"/>
    <dgm:cxn modelId="{4D6264D8-7840-4228-B7E6-12BC5FFF8AAC}" type="presParOf" srcId="{EB3CB291-E23A-4667-A32E-A640A76557A1}" destId="{D2C6C114-9E17-4E64-9FCF-9C4365FE25B7}" srcOrd="6" destOrd="0" presId="urn:microsoft.com/office/officeart/2009/3/layout/StepUpProcess"/>
    <dgm:cxn modelId="{DD29CB7D-FBE6-420D-ABE5-98BCDF7ABEB7}" type="presParOf" srcId="{D2C6C114-9E17-4E64-9FCF-9C4365FE25B7}" destId="{BA06DEFD-3E20-41CA-8CC7-585BE7A02A00}" srcOrd="0" destOrd="0" presId="urn:microsoft.com/office/officeart/2009/3/layout/StepUpProcess"/>
    <dgm:cxn modelId="{A1BD49CE-BEAC-438E-B4C8-C2EC1B4DBEDC}" type="presParOf" srcId="{D2C6C114-9E17-4E64-9FCF-9C4365FE25B7}" destId="{D81336A4-814F-45EF-B582-2466B0D2E2A7}" srcOrd="1" destOrd="0" presId="urn:microsoft.com/office/officeart/2009/3/layout/StepUpProcess"/>
    <dgm:cxn modelId="{2811170B-B9B3-4758-8374-CE713C114BD8}" type="presParOf" srcId="{D2C6C114-9E17-4E64-9FCF-9C4365FE25B7}" destId="{52AE3E7D-B34E-4A09-82F8-4BE4FF35E4B0}" srcOrd="2" destOrd="0" presId="urn:microsoft.com/office/officeart/2009/3/layout/StepUpProcess"/>
    <dgm:cxn modelId="{9FCDCD48-3745-4282-9382-DF5BD0E3AC69}" type="presParOf" srcId="{EB3CB291-E23A-4667-A32E-A640A76557A1}" destId="{014A38E2-90C1-420E-A592-7BFAAA727C98}" srcOrd="7" destOrd="0" presId="urn:microsoft.com/office/officeart/2009/3/layout/StepUpProcess"/>
    <dgm:cxn modelId="{5A9E6B08-11B9-4B56-B117-C23CD1D64C4F}" type="presParOf" srcId="{014A38E2-90C1-420E-A592-7BFAAA727C98}" destId="{17EA9E7F-1FA8-484F-87D4-CB76B57D5332}" srcOrd="0" destOrd="0" presId="urn:microsoft.com/office/officeart/2009/3/layout/StepUpProcess"/>
    <dgm:cxn modelId="{64EE70AE-C7D6-415A-A6EF-C84657C8FDF8}" type="presParOf" srcId="{EB3CB291-E23A-4667-A32E-A640A76557A1}" destId="{30AA90B3-EED0-4DFC-A8AE-1ABFE2A0ECB9}" srcOrd="8" destOrd="0" presId="urn:microsoft.com/office/officeart/2009/3/layout/StepUpProcess"/>
    <dgm:cxn modelId="{51736CBA-53B9-44E2-843F-F15901B05FBA}" type="presParOf" srcId="{30AA90B3-EED0-4DFC-A8AE-1ABFE2A0ECB9}" destId="{77B8BC4D-F793-47D3-97F7-955EFE190024}" srcOrd="0" destOrd="0" presId="urn:microsoft.com/office/officeart/2009/3/layout/StepUpProcess"/>
    <dgm:cxn modelId="{C0AC3A63-D37A-458E-AF3B-7BD3ABE90ED1}" type="presParOf" srcId="{30AA90B3-EED0-4DFC-A8AE-1ABFE2A0ECB9}" destId="{76A97128-949C-4AFC-956C-741F46DE0C9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noProof="0" dirty="0" smtClean="0"/>
              <a:t>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1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2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92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3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8164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863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0375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2048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982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4345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39C5E-28AA-4D67-96CE-124E25C58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51982"/>
      </p:ext>
    </p:extLst>
  </p:cSld>
  <p:clrMapOvr>
    <a:masterClrMapping/>
  </p:clrMapOvr>
  <p:transition advClick="0" advTm="2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</a:t>
            </a:r>
            <a:r>
              <a:rPr lang="ru-RU" noProof="0" dirty="0" smtClean="0"/>
              <a:t>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Коррекционно-воспитательная </a:t>
            </a:r>
            <a:b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работа по преодолению</a:t>
            </a:r>
            <a:b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общего недоразвития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речи</a:t>
            </a:r>
            <a:b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 детей </a:t>
            </a: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 санаторных 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условиях </a:t>
            </a:r>
            <a:endParaRPr lang="ru-RU" sz="3600" b="0" i="0" dirty="0">
              <a:solidFill>
                <a:srgbClr val="595959"/>
              </a:solidFill>
              <a:latin typeface="Euphemi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519" y="5688105"/>
            <a:ext cx="7780056" cy="927847"/>
          </a:xfrm>
        </p:spPr>
        <p:txBody>
          <a:bodyPr>
            <a:normAutofit fontScale="92500"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400" b="0" i="0" dirty="0" smtClean="0">
                <a:solidFill>
                  <a:srgbClr val="DF5327"/>
                </a:solidFill>
              </a:rPr>
              <a:t>детский туберкулезный санаторий №64 город Москва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dirty="0" smtClean="0">
                <a:solidFill>
                  <a:srgbClr val="DF5327"/>
                </a:solidFill>
              </a:rPr>
              <a:t>Подготовила логопед </a:t>
            </a:r>
            <a:r>
              <a:rPr lang="ru-RU" dirty="0" err="1" smtClean="0">
                <a:solidFill>
                  <a:srgbClr val="DF5327"/>
                </a:solidFill>
              </a:rPr>
              <a:t>Карлсен</a:t>
            </a:r>
            <a:r>
              <a:rPr lang="ru-RU" dirty="0" smtClean="0">
                <a:solidFill>
                  <a:srgbClr val="DF5327"/>
                </a:solidFill>
              </a:rPr>
              <a:t> Марианна Владимировна</a:t>
            </a:r>
            <a:endParaRPr lang="ru-RU" sz="2400" b="0" i="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1250" y="214313"/>
            <a:ext cx="7429500" cy="500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4 этап </a:t>
            </a:r>
            <a:r>
              <a:rPr lang="ru-RU" sz="2000" b="1" dirty="0" smtClean="0">
                <a:solidFill>
                  <a:schemeClr val="tx1"/>
                </a:solidFill>
              </a:rPr>
              <a:t>–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Этап предложения из нескольких слов</a:t>
            </a:r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>
            <a:off x="4381500" y="857250"/>
            <a:ext cx="1714500" cy="928688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06519" y="1785938"/>
            <a:ext cx="6715592" cy="5072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Развитие самостоятельной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Закрепление конструкций предыдущего этапа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«существительное + глагол +2 существительных в В.п. и Д.п.»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«существительное + глагол +2 существительных в В.п. и Т.п.»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«существительное + глагол + наречие»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с предлогом У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с предлогом 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с предлогом НА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с предлогом С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с предлогом 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«существительное + глагол + инфинитив + 1-2 существительных в косвенных падежах»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Образование мн. числа существительных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Образование уменьшительно-ласкательной формы существительных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Образование отрицательной формы глаголов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Образование инфинитива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Формирование слогового контура слова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Коррекция звукопроизношения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Заучивание и воспроизведение стихов и рассказов (3-4 предложения)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9862" y="1785938"/>
            <a:ext cx="4171639" cy="2771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Понимание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Понимание падежных окончаний существительных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Понимание форм прилагательных и наречий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617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1250" y="142876"/>
            <a:ext cx="7429500" cy="500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5 этап – Этап сложного предложения</a:t>
            </a: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5953124" y="642918"/>
            <a:ext cx="285752" cy="28575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710" y="928671"/>
            <a:ext cx="11256579" cy="59135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</a:rPr>
              <a:t>Развитие самостоятельной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b="1" dirty="0">
                <a:solidFill>
                  <a:schemeClr val="tx1"/>
                </a:solidFill>
              </a:rPr>
              <a:t> </a:t>
            </a:r>
            <a:r>
              <a:rPr lang="ru-RU" sz="1300" dirty="0">
                <a:solidFill>
                  <a:schemeClr val="tx1"/>
                </a:solidFill>
              </a:rPr>
              <a:t>Образование словосочетаний «наречие МНОГО + прилагательное + существительное в Р.п. мн.числа»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Согласование местоимений с существительными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Согласование прилагательных с существительными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приставочных однокоренных глаголов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конструкции с союзом 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однородными подлежащими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однородными сказуемыми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однородными определениями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однородными дополнениями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однородными обстоятельствами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местоимений с предлогом У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союзом 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со словами СНАЧАЛА - ПОТОМ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союзом ИЛИ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союзом ПОТОМУ ЧТО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Составление предложений с союзом ЧТОБЫ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притяжательных прилагательных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относительных прилагательных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прилагательных от наречий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степеней сравнения прилагательных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однокоренных слов различных частей речи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Образование существительных от существительных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Подбор многозначных слов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Подбор антонимов (глаголов, прилагательных, существительных)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Различение слов с оттенками значений (ИДЕТ – МАРШИРУЕТ)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schemeClr val="tx1"/>
                </a:solidFill>
              </a:rPr>
              <a:t> Замены глагольных форм</a:t>
            </a:r>
          </a:p>
        </p:txBody>
      </p:sp>
    </p:spTree>
    <p:extLst>
      <p:ext uri="{BB962C8B-B14F-4D97-AF65-F5344CB8AC3E}">
        <p14:creationId xmlns:p14="http://schemas.microsoft.com/office/powerpoint/2010/main" val="22281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2124" y="993228"/>
            <a:ext cx="9301654" cy="32161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dirty="0"/>
              <a:t>У детей </a:t>
            </a:r>
            <a:r>
              <a:rPr lang="ru-RU" sz="3200" dirty="0" smtClean="0"/>
              <a:t>с нарушениями речи </a:t>
            </a:r>
            <a:r>
              <a:rPr lang="ru-RU" sz="3200" dirty="0"/>
              <a:t>ведущая деятельность </a:t>
            </a:r>
            <a:r>
              <a:rPr lang="ru-RU" sz="3200" dirty="0" smtClean="0"/>
              <a:t>– ИГРА. </a:t>
            </a:r>
            <a:r>
              <a:rPr lang="ru-RU" sz="3200" dirty="0"/>
              <a:t>Логопед вызывает интерес к занятиям введением игровых моментов, широким использованием наглядных интересных пособий, предлагая практические действия с предметами</a:t>
            </a:r>
            <a:r>
              <a:rPr lang="ru-RU" sz="3200" dirty="0" smtClean="0"/>
              <a:t>.</a:t>
            </a:r>
            <a:r>
              <a:rPr lang="ru-RU" sz="3200" dirty="0"/>
              <a:t> </a:t>
            </a:r>
            <a:endParaRPr lang="ru-RU" sz="3200" b="0" i="0" dirty="0">
              <a:solidFill>
                <a:srgbClr val="595959"/>
              </a:solidFill>
              <a:latin typeface="Euphem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5659821"/>
            <a:ext cx="6400801" cy="867102"/>
          </a:xfrm>
        </p:spPr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000" b="0" i="0" dirty="0" smtClean="0">
                <a:solidFill>
                  <a:srgbClr val="DF5327"/>
                </a:solidFill>
                <a:latin typeface="Euphemia"/>
                <a:ea typeface="+mn-ea"/>
                <a:cs typeface="+mn-cs"/>
              </a:rPr>
              <a:t>Подзаголовок</a:t>
            </a:r>
            <a:endParaRPr lang="ru-RU" sz="2000" b="0" i="0" dirty="0">
              <a:solidFill>
                <a:srgbClr val="DF5327"/>
              </a:solidFill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200" b="0" i="0" dirty="0" smtClean="0">
                <a:solidFill>
                  <a:srgbClr val="595959"/>
                </a:solidFill>
                <a:latin typeface="Euphemia"/>
                <a:ea typeface="+mj-ea"/>
                <a:cs typeface="+mj-cs"/>
              </a:rPr>
              <a:t>Макет заголовка раздела</a:t>
            </a:r>
            <a:endParaRPr lang="ru-RU" sz="52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000" b="0" i="0" dirty="0" smtClean="0">
                <a:solidFill>
                  <a:srgbClr val="DF5327"/>
                </a:solidFill>
                <a:latin typeface="Euphemia"/>
                <a:ea typeface="+mn-ea"/>
                <a:cs typeface="+mn-cs"/>
              </a:rPr>
              <a:t>Подзаголовок</a:t>
            </a:r>
            <a:endParaRPr lang="ru-RU" sz="2000" b="0" i="0" dirty="0">
              <a:solidFill>
                <a:srgbClr val="DF5327"/>
              </a:solidFill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024063" y="1285875"/>
            <a:ext cx="8001000" cy="40719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rgbClr val="6699FF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847165" y="254833"/>
            <a:ext cx="10620310" cy="221854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129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Добро 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пожаловать  </a:t>
            </a:r>
          </a:p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1004341" y="1285876"/>
            <a:ext cx="5876144" cy="32261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В </a:t>
            </a:r>
          </a:p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логопедический 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кабинет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528" y="1675152"/>
            <a:ext cx="5778706" cy="4586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1" y="0"/>
            <a:ext cx="6871063" cy="164000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600" i="1" dirty="0">
                <a:solidFill>
                  <a:srgbClr val="FF0000"/>
                </a:solidFill>
              </a:rPr>
              <a:t>Артикуляционная зарядка.</a:t>
            </a:r>
            <a:br>
              <a:rPr lang="ru-RU" sz="3600" i="1" dirty="0">
                <a:solidFill>
                  <a:srgbClr val="FF0000"/>
                </a:solidFill>
              </a:rPr>
            </a:br>
            <a:r>
              <a:rPr lang="ru-RU" sz="3200" i="1" dirty="0">
                <a:solidFill>
                  <a:srgbClr val="0070C0"/>
                </a:solidFill>
              </a:rPr>
              <a:t>Постановка </a:t>
            </a:r>
            <a:r>
              <a:rPr lang="ru-RU" sz="3200" i="1" dirty="0" smtClean="0">
                <a:solidFill>
                  <a:srgbClr val="0070C0"/>
                </a:solidFill>
                <a:latin typeface="Euphemia"/>
              </a:rPr>
              <a:t>звука «С»</a:t>
            </a:r>
            <a:br>
              <a:rPr lang="ru-RU" sz="3200" i="1" dirty="0" smtClean="0">
                <a:solidFill>
                  <a:srgbClr val="0070C0"/>
                </a:solidFill>
                <a:latin typeface="Euphemia"/>
              </a:rPr>
            </a:br>
            <a:r>
              <a:rPr lang="ru-RU" sz="3200" i="1" dirty="0" smtClean="0">
                <a:solidFill>
                  <a:srgbClr val="0070C0"/>
                </a:solidFill>
                <a:latin typeface="Euphemia"/>
              </a:rPr>
              <a:t>Упражнение «Мостик»</a:t>
            </a:r>
            <a:endParaRPr lang="ru-RU" sz="3200" b="0" i="1" dirty="0">
              <a:solidFill>
                <a:srgbClr val="0070C0"/>
              </a:solidFill>
              <a:latin typeface="Euphem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000" b="0" i="0" dirty="0" smtClean="0">
                <a:solidFill>
                  <a:srgbClr val="DF5327"/>
                </a:solidFill>
                <a:latin typeface="Euphemia"/>
                <a:ea typeface="+mn-ea"/>
                <a:cs typeface="+mn-cs"/>
              </a:rPr>
              <a:t>Подзаголовок</a:t>
            </a:r>
            <a:endParaRPr lang="ru-RU" sz="2000" b="0" i="0" dirty="0">
              <a:solidFill>
                <a:srgbClr val="DF5327"/>
              </a:solidFill>
              <a:latin typeface="Euphemi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46" y="1734120"/>
            <a:ext cx="6206359" cy="47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семинар 08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883" y="386257"/>
            <a:ext cx="5892634" cy="631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19354"/>
      </p:ext>
    </p:extLst>
  </p:cSld>
  <p:clrMapOvr>
    <a:masterClrMapping/>
  </p:clrMapOvr>
  <p:transition advClick="0" advTm="2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809751" y="414338"/>
            <a:ext cx="850106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i="1" dirty="0" smtClean="0">
                <a:solidFill>
                  <a:srgbClr val="0033CC"/>
                </a:solidFill>
                <a:latin typeface="Arial" panose="020B0604020202020204" pitchFamily="34" charset="0"/>
              </a:rPr>
              <a:t>      Взаимодействие между </a:t>
            </a:r>
            <a:br>
              <a:rPr lang="ru-RU" sz="3600" b="1" i="1" dirty="0" smtClean="0">
                <a:solidFill>
                  <a:srgbClr val="0033CC"/>
                </a:solidFill>
                <a:latin typeface="Arial" panose="020B0604020202020204" pitchFamily="34" charset="0"/>
              </a:rPr>
            </a:br>
            <a:r>
              <a:rPr lang="ru-RU" sz="3600" b="1" i="1" dirty="0" smtClean="0">
                <a:solidFill>
                  <a:srgbClr val="0033CC"/>
                </a:solidFill>
                <a:latin typeface="Arial" panose="020B0604020202020204" pitchFamily="34" charset="0"/>
              </a:rPr>
              <a:t>логопедом </a:t>
            </a:r>
            <a:r>
              <a:rPr lang="ru-RU" sz="3600" b="1" i="1" dirty="0">
                <a:solidFill>
                  <a:srgbClr val="0033CC"/>
                </a:solidFill>
                <a:latin typeface="Arial" panose="020B0604020202020204" pitchFamily="34" charset="0"/>
              </a:rPr>
              <a:t>и воспитанниками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952626" y="1773238"/>
            <a:ext cx="8175625" cy="576262"/>
          </a:xfrm>
        </p:spPr>
        <p:txBody>
          <a:bodyPr/>
          <a:lstStyle/>
          <a:p>
            <a:pPr marL="0" indent="0">
              <a:buNone/>
            </a:pPr>
            <a:r>
              <a:rPr lang="ru-RU" sz="2400">
                <a:solidFill>
                  <a:srgbClr val="0033CC"/>
                </a:solidFill>
                <a:latin typeface="Arial" panose="020B0604020202020204" pitchFamily="34" charset="0"/>
              </a:rPr>
              <a:t>Пространство кабинета условно поделено на три зоны.</a:t>
            </a:r>
          </a:p>
        </p:txBody>
      </p:sp>
      <p:sp>
        <p:nvSpPr>
          <p:cNvPr id="13316" name="Номер слайда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6E8761-0648-44D5-BC8B-CCD31378EC85}" type="slidenum">
              <a:rPr 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453063" y="4056063"/>
            <a:ext cx="1249362" cy="124936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42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i="1">
                <a:solidFill>
                  <a:srgbClr val="0033CC"/>
                </a:solidFill>
                <a:latin typeface="Arial" panose="020B0604020202020204" pitchFamily="34" charset="0"/>
              </a:rPr>
              <a:t>ЗОНЫ</a:t>
            </a:r>
          </a:p>
        </p:txBody>
      </p:sp>
      <p:grpSp>
        <p:nvGrpSpPr>
          <p:cNvPr id="3" name="Группа 12"/>
          <p:cNvGrpSpPr/>
          <p:nvPr/>
        </p:nvGrpSpPr>
        <p:grpSpPr>
          <a:xfrm>
            <a:off x="5160549" y="3611806"/>
            <a:ext cx="1891559" cy="2038498"/>
            <a:chOff x="1536679" y="3448052"/>
            <a:chExt cx="2411413" cy="2598738"/>
          </a:xfrm>
          <a:noFill/>
        </p:grpSpPr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536679" y="3448052"/>
              <a:ext cx="2347913" cy="2500313"/>
            </a:xfrm>
            <a:custGeom>
              <a:avLst/>
              <a:gdLst/>
              <a:ahLst/>
              <a:cxnLst>
                <a:cxn ang="0">
                  <a:pos x="626" y="543"/>
                </a:cxn>
                <a:cxn ang="0">
                  <a:pos x="600" y="498"/>
                </a:cxn>
                <a:cxn ang="0">
                  <a:pos x="595" y="508"/>
                </a:cxn>
                <a:cxn ang="0">
                  <a:pos x="584" y="502"/>
                </a:cxn>
                <a:cxn ang="0">
                  <a:pos x="618" y="362"/>
                </a:cxn>
                <a:cxn ang="0">
                  <a:pos x="328" y="57"/>
                </a:cxn>
                <a:cxn ang="0">
                  <a:pos x="328" y="45"/>
                </a:cxn>
                <a:cxn ang="0">
                  <a:pos x="339" y="45"/>
                </a:cxn>
                <a:cxn ang="0">
                  <a:pos x="313" y="0"/>
                </a:cxn>
                <a:cxn ang="0">
                  <a:pos x="287" y="45"/>
                </a:cxn>
                <a:cxn ang="0">
                  <a:pos x="298" y="45"/>
                </a:cxn>
                <a:cxn ang="0">
                  <a:pos x="298" y="57"/>
                </a:cxn>
                <a:cxn ang="0">
                  <a:pos x="8" y="362"/>
                </a:cxn>
                <a:cxn ang="0">
                  <a:pos x="42" y="502"/>
                </a:cxn>
                <a:cxn ang="0">
                  <a:pos x="31" y="508"/>
                </a:cxn>
                <a:cxn ang="0">
                  <a:pos x="26" y="498"/>
                </a:cxn>
                <a:cxn ang="0">
                  <a:pos x="0" y="543"/>
                </a:cxn>
                <a:cxn ang="0">
                  <a:pos x="51" y="543"/>
                </a:cxn>
                <a:cxn ang="0">
                  <a:pos x="46" y="533"/>
                </a:cxn>
                <a:cxn ang="0">
                  <a:pos x="56" y="527"/>
                </a:cxn>
                <a:cxn ang="0">
                  <a:pos x="313" y="667"/>
                </a:cxn>
                <a:cxn ang="0">
                  <a:pos x="570" y="527"/>
                </a:cxn>
                <a:cxn ang="0">
                  <a:pos x="580" y="533"/>
                </a:cxn>
                <a:cxn ang="0">
                  <a:pos x="575" y="543"/>
                </a:cxn>
                <a:cxn ang="0">
                  <a:pos x="626" y="543"/>
                </a:cxn>
              </a:cxnLst>
              <a:rect l="0" t="0" r="r" b="b"/>
              <a:pathLst>
                <a:path w="626" h="667">
                  <a:moveTo>
                    <a:pt x="626" y="543"/>
                  </a:moveTo>
                  <a:cubicBezTo>
                    <a:pt x="600" y="498"/>
                    <a:pt x="600" y="498"/>
                    <a:pt x="600" y="498"/>
                  </a:cubicBezTo>
                  <a:cubicBezTo>
                    <a:pt x="595" y="508"/>
                    <a:pt x="595" y="508"/>
                    <a:pt x="595" y="508"/>
                  </a:cubicBezTo>
                  <a:cubicBezTo>
                    <a:pt x="584" y="502"/>
                    <a:pt x="584" y="502"/>
                    <a:pt x="584" y="502"/>
                  </a:cubicBezTo>
                  <a:cubicBezTo>
                    <a:pt x="606" y="460"/>
                    <a:pt x="618" y="412"/>
                    <a:pt x="618" y="362"/>
                  </a:cubicBezTo>
                  <a:cubicBezTo>
                    <a:pt x="618" y="198"/>
                    <a:pt x="489" y="65"/>
                    <a:pt x="328" y="57"/>
                  </a:cubicBezTo>
                  <a:cubicBezTo>
                    <a:pt x="328" y="45"/>
                    <a:pt x="328" y="45"/>
                    <a:pt x="328" y="45"/>
                  </a:cubicBezTo>
                  <a:cubicBezTo>
                    <a:pt x="339" y="45"/>
                    <a:pt x="339" y="45"/>
                    <a:pt x="339" y="45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8" y="57"/>
                    <a:pt x="298" y="57"/>
                    <a:pt x="298" y="57"/>
                  </a:cubicBezTo>
                  <a:cubicBezTo>
                    <a:pt x="137" y="65"/>
                    <a:pt x="8" y="198"/>
                    <a:pt x="8" y="362"/>
                  </a:cubicBezTo>
                  <a:cubicBezTo>
                    <a:pt x="8" y="412"/>
                    <a:pt x="20" y="460"/>
                    <a:pt x="42" y="502"/>
                  </a:cubicBezTo>
                  <a:cubicBezTo>
                    <a:pt x="31" y="508"/>
                    <a:pt x="31" y="508"/>
                    <a:pt x="31" y="508"/>
                  </a:cubicBezTo>
                  <a:cubicBezTo>
                    <a:pt x="26" y="498"/>
                    <a:pt x="26" y="498"/>
                    <a:pt x="26" y="498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51" y="543"/>
                    <a:pt x="51" y="543"/>
                    <a:pt x="51" y="543"/>
                  </a:cubicBezTo>
                  <a:cubicBezTo>
                    <a:pt x="46" y="533"/>
                    <a:pt x="46" y="533"/>
                    <a:pt x="46" y="533"/>
                  </a:cubicBezTo>
                  <a:cubicBezTo>
                    <a:pt x="56" y="527"/>
                    <a:pt x="56" y="527"/>
                    <a:pt x="56" y="527"/>
                  </a:cubicBezTo>
                  <a:cubicBezTo>
                    <a:pt x="111" y="611"/>
                    <a:pt x="205" y="667"/>
                    <a:pt x="313" y="667"/>
                  </a:cubicBezTo>
                  <a:cubicBezTo>
                    <a:pt x="421" y="667"/>
                    <a:pt x="515" y="611"/>
                    <a:pt x="570" y="527"/>
                  </a:cubicBezTo>
                  <a:cubicBezTo>
                    <a:pt x="580" y="533"/>
                    <a:pt x="580" y="533"/>
                    <a:pt x="580" y="533"/>
                  </a:cubicBezTo>
                  <a:cubicBezTo>
                    <a:pt x="575" y="543"/>
                    <a:pt x="575" y="543"/>
                    <a:pt x="575" y="543"/>
                  </a:cubicBezTo>
                  <a:lnTo>
                    <a:pt x="626" y="543"/>
                  </a:lnTo>
                  <a:close/>
                </a:path>
              </a:pathLst>
            </a:custGeom>
            <a:grpFill/>
            <a:ln w="19050" cap="rnd">
              <a:solidFill>
                <a:schemeClr val="accent4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571604" y="3714752"/>
              <a:ext cx="2376488" cy="2332038"/>
            </a:xfrm>
            <a:custGeom>
              <a:avLst/>
              <a:gdLst/>
              <a:ahLst/>
              <a:cxnLst>
                <a:cxn ang="0">
                  <a:pos x="540" y="444"/>
                </a:cxn>
                <a:cxn ang="0">
                  <a:pos x="535" y="454"/>
                </a:cxn>
                <a:cxn ang="0">
                  <a:pos x="509" y="409"/>
                </a:cxn>
                <a:cxn ang="0">
                  <a:pos x="560" y="409"/>
                </a:cxn>
                <a:cxn ang="0">
                  <a:pos x="555" y="419"/>
                </a:cxn>
                <a:cxn ang="0">
                  <a:pos x="564" y="424"/>
                </a:cxn>
                <a:cxn ang="0">
                  <a:pos x="450" y="38"/>
                </a:cxn>
                <a:cxn ang="0">
                  <a:pos x="319" y="0"/>
                </a:cxn>
                <a:cxn ang="0">
                  <a:pos x="319" y="10"/>
                </a:cxn>
                <a:cxn ang="0">
                  <a:pos x="330" y="10"/>
                </a:cxn>
                <a:cxn ang="0">
                  <a:pos x="304" y="54"/>
                </a:cxn>
                <a:cxn ang="0">
                  <a:pos x="278" y="10"/>
                </a:cxn>
                <a:cxn ang="0">
                  <a:pos x="289" y="10"/>
                </a:cxn>
                <a:cxn ang="0">
                  <a:pos x="289" y="0"/>
                </a:cxn>
                <a:cxn ang="0">
                  <a:pos x="51" y="145"/>
                </a:cxn>
                <a:cxn ang="0">
                  <a:pos x="44" y="424"/>
                </a:cxn>
                <a:cxn ang="0">
                  <a:pos x="53" y="419"/>
                </a:cxn>
                <a:cxn ang="0">
                  <a:pos x="48" y="409"/>
                </a:cxn>
                <a:cxn ang="0">
                  <a:pos x="99" y="409"/>
                </a:cxn>
                <a:cxn ang="0">
                  <a:pos x="73" y="454"/>
                </a:cxn>
                <a:cxn ang="0">
                  <a:pos x="68" y="444"/>
                </a:cxn>
                <a:cxn ang="0">
                  <a:pos x="59" y="449"/>
                </a:cxn>
                <a:cxn ang="0">
                  <a:pos x="158" y="544"/>
                </a:cxn>
                <a:cxn ang="0">
                  <a:pos x="549" y="449"/>
                </a:cxn>
                <a:cxn ang="0">
                  <a:pos x="540" y="444"/>
                </a:cxn>
              </a:cxnLst>
              <a:rect l="0" t="0" r="r" b="b"/>
              <a:pathLst>
                <a:path w="634" h="622">
                  <a:moveTo>
                    <a:pt x="540" y="444"/>
                  </a:moveTo>
                  <a:cubicBezTo>
                    <a:pt x="535" y="454"/>
                    <a:pt x="535" y="454"/>
                    <a:pt x="535" y="454"/>
                  </a:cubicBezTo>
                  <a:cubicBezTo>
                    <a:pt x="509" y="409"/>
                    <a:pt x="509" y="409"/>
                    <a:pt x="509" y="409"/>
                  </a:cubicBezTo>
                  <a:cubicBezTo>
                    <a:pt x="560" y="409"/>
                    <a:pt x="560" y="409"/>
                    <a:pt x="560" y="409"/>
                  </a:cubicBezTo>
                  <a:cubicBezTo>
                    <a:pt x="555" y="419"/>
                    <a:pt x="555" y="419"/>
                    <a:pt x="555" y="419"/>
                  </a:cubicBezTo>
                  <a:cubicBezTo>
                    <a:pt x="564" y="424"/>
                    <a:pt x="564" y="424"/>
                    <a:pt x="564" y="424"/>
                  </a:cubicBezTo>
                  <a:cubicBezTo>
                    <a:pt x="634" y="286"/>
                    <a:pt x="585" y="116"/>
                    <a:pt x="450" y="38"/>
                  </a:cubicBezTo>
                  <a:cubicBezTo>
                    <a:pt x="408" y="14"/>
                    <a:pt x="363" y="2"/>
                    <a:pt x="319" y="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30" y="10"/>
                    <a:pt x="330" y="10"/>
                    <a:pt x="330" y="10"/>
                  </a:cubicBezTo>
                  <a:cubicBezTo>
                    <a:pt x="304" y="54"/>
                    <a:pt x="304" y="54"/>
                    <a:pt x="304" y="54"/>
                  </a:cubicBezTo>
                  <a:cubicBezTo>
                    <a:pt x="278" y="10"/>
                    <a:pt x="278" y="10"/>
                    <a:pt x="278" y="10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194" y="4"/>
                    <a:pt x="103" y="56"/>
                    <a:pt x="51" y="145"/>
                  </a:cubicBezTo>
                  <a:cubicBezTo>
                    <a:pt x="0" y="234"/>
                    <a:pt x="1" y="339"/>
                    <a:pt x="44" y="424"/>
                  </a:cubicBezTo>
                  <a:cubicBezTo>
                    <a:pt x="53" y="419"/>
                    <a:pt x="53" y="419"/>
                    <a:pt x="53" y="419"/>
                  </a:cubicBezTo>
                  <a:cubicBezTo>
                    <a:pt x="48" y="409"/>
                    <a:pt x="48" y="409"/>
                    <a:pt x="4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73" y="454"/>
                    <a:pt x="73" y="454"/>
                    <a:pt x="73" y="454"/>
                  </a:cubicBezTo>
                  <a:cubicBezTo>
                    <a:pt x="68" y="444"/>
                    <a:pt x="68" y="444"/>
                    <a:pt x="68" y="444"/>
                  </a:cubicBezTo>
                  <a:cubicBezTo>
                    <a:pt x="59" y="449"/>
                    <a:pt x="59" y="449"/>
                    <a:pt x="59" y="449"/>
                  </a:cubicBezTo>
                  <a:cubicBezTo>
                    <a:pt x="83" y="487"/>
                    <a:pt x="117" y="520"/>
                    <a:pt x="158" y="544"/>
                  </a:cubicBezTo>
                  <a:cubicBezTo>
                    <a:pt x="293" y="622"/>
                    <a:pt x="465" y="579"/>
                    <a:pt x="549" y="449"/>
                  </a:cubicBezTo>
                  <a:lnTo>
                    <a:pt x="540" y="444"/>
                  </a:lnTo>
                  <a:close/>
                </a:path>
              </a:pathLst>
            </a:custGeom>
            <a:grpFill/>
            <a:ln w="19050" cap="rnd">
              <a:solidFill>
                <a:schemeClr val="accent4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4452938" y="2857501"/>
            <a:ext cx="3143250" cy="714375"/>
          </a:xfrm>
          <a:prstGeom prst="roundRect">
            <a:avLst/>
          </a:prstGeom>
          <a:gradFill>
            <a:gsLst>
              <a:gs pos="0">
                <a:schemeClr val="bg1"/>
              </a:gs>
              <a:gs pos="42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i="1">
                <a:solidFill>
                  <a:srgbClr val="0033CC"/>
                </a:solidFill>
                <a:latin typeface="Arial" panose="020B0604020202020204" pitchFamily="34" charset="0"/>
              </a:rPr>
              <a:t>Учебная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79613" y="5203826"/>
            <a:ext cx="3143250" cy="714375"/>
          </a:xfrm>
          <a:prstGeom prst="roundRect">
            <a:avLst/>
          </a:prstGeom>
          <a:gradFill>
            <a:gsLst>
              <a:gs pos="0">
                <a:schemeClr val="bg1"/>
              </a:gs>
              <a:gs pos="42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i="1">
                <a:solidFill>
                  <a:srgbClr val="0033CC"/>
                </a:solidFill>
                <a:latin typeface="Arial" panose="020B0604020202020204" pitchFamily="34" charset="0"/>
              </a:rPr>
              <a:t>Индивидуальной работы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42150" y="5203826"/>
            <a:ext cx="3143250" cy="714375"/>
          </a:xfrm>
          <a:prstGeom prst="roundRect">
            <a:avLst/>
          </a:prstGeom>
          <a:gradFill>
            <a:gsLst>
              <a:gs pos="0">
                <a:schemeClr val="bg1"/>
              </a:gs>
              <a:gs pos="42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i="1">
                <a:solidFill>
                  <a:srgbClr val="0000FF"/>
                </a:solidFill>
                <a:latin typeface="Arial" panose="020B0604020202020204" pitchFamily="34" charset="0"/>
              </a:rPr>
              <a:t>Игровая</a:t>
            </a:r>
          </a:p>
        </p:txBody>
      </p:sp>
    </p:spTree>
    <p:extLst>
      <p:ext uri="{BB962C8B-B14F-4D97-AF65-F5344CB8AC3E}">
        <p14:creationId xmlns:p14="http://schemas.microsoft.com/office/powerpoint/2010/main" val="42869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600" b="0" i="0" dirty="0" smtClean="0">
                <a:solidFill>
                  <a:srgbClr val="DF5327"/>
                </a:solidFill>
                <a:latin typeface="Euphemia"/>
                <a:ea typeface="+mj-ea"/>
                <a:cs typeface="+mj-cs"/>
              </a:rPr>
              <a:t>Макет рисунка с подписью</a:t>
            </a:r>
            <a:endParaRPr lang="ru-RU" sz="2600" b="0" i="0" dirty="0">
              <a:solidFill>
                <a:srgbClr val="DF5327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1400" b="0" i="0" dirty="0" smtClean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Подпись</a:t>
            </a:r>
            <a:endParaRPr lang="ru-RU" sz="1400" b="0" i="0" dirty="0">
              <a:solidFill>
                <a:srgbClr val="595959"/>
              </a:solidFill>
              <a:latin typeface="Euphem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804041" y="0"/>
            <a:ext cx="10776772" cy="709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Приоритетное направление-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72965" y="709449"/>
            <a:ext cx="9222827" cy="108782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2400" dirty="0"/>
              <a:t>Коррекция фонетико-фонематического недоразвития речи детей дошкольного возраста</a:t>
            </a:r>
          </a:p>
          <a:p>
            <a:pPr algn="ctr"/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2505075"/>
            <a:ext cx="5439103" cy="4195270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277007" y="1600200"/>
            <a:ext cx="10303806" cy="823912"/>
          </a:xfrm>
        </p:spPr>
        <p:txBody>
          <a:bodyPr/>
          <a:lstStyle/>
          <a:p>
            <a:pPr algn="ctr"/>
            <a:r>
              <a:rPr lang="ru-RU" sz="2400" b="1" i="1" dirty="0" smtClean="0"/>
              <a:t>Работа над артикуляцией - в начале логопедических занятий</a:t>
            </a:r>
            <a:endParaRPr lang="ru-RU" sz="2400" b="1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62" y="2505075"/>
            <a:ext cx="6069724" cy="4195270"/>
          </a:xfrm>
        </p:spPr>
      </p:pic>
    </p:spTree>
    <p:extLst>
      <p:ext uri="{BB962C8B-B14F-4D97-AF65-F5344CB8AC3E}">
        <p14:creationId xmlns:p14="http://schemas.microsoft.com/office/powerpoint/2010/main" val="6365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304800"/>
            <a:ext cx="9490840" cy="10668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600" b="1" i="1" dirty="0">
                <a:solidFill>
                  <a:srgbClr val="0070C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sz="3600" b="1" i="1" dirty="0" smtClean="0">
                <a:solidFill>
                  <a:srgbClr val="0070C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логопеда </a:t>
            </a:r>
            <a:r>
              <a:rPr lang="ru-RU" sz="3600" b="1" i="1" dirty="0">
                <a:solidFill>
                  <a:srgbClr val="0070C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dirty="0" smtClean="0">
                <a:solidFill>
                  <a:srgbClr val="0070C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санатории:</a:t>
            </a:r>
            <a:endParaRPr lang="ru-RU" sz="3600" b="1" i="1" dirty="0">
              <a:solidFill>
                <a:srgbClr val="0070C0"/>
              </a:solidFill>
              <a:latin typeface="Euphemi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6422" y="1886295"/>
            <a:ext cx="87044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речи </a:t>
            </a: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800" dirty="0" smtClean="0">
              <a:latin typeface="inheri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речевых предпосылок к усвоению грамоты, </a:t>
            </a:r>
            <a:endParaRPr lang="ru-RU" sz="2800" dirty="0" smtClean="0">
              <a:latin typeface="inheri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по письму</a:t>
            </a: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развитию речи и другим предметам</a:t>
            </a: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детей.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20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5715000"/>
            <a:ext cx="7580314" cy="114300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400" dirty="0" smtClean="0">
                <a:solidFill>
                  <a:srgbClr val="DF5327"/>
                </a:solidFill>
                <a:latin typeface="Euphemia"/>
              </a:rPr>
              <a:t>Автоматизация звука</a:t>
            </a:r>
            <a:endParaRPr lang="ru-RU" sz="4400" b="0" i="0" dirty="0">
              <a:solidFill>
                <a:srgbClr val="DF5327"/>
              </a:solidFill>
              <a:latin typeface="Euphem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037639" y="2725812"/>
            <a:ext cx="2743200" cy="1131813"/>
          </a:xfrm>
        </p:spPr>
        <p:txBody>
          <a:bodyPr>
            <a:noAutofit/>
          </a:bodyPr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Euphemia"/>
              </a:rPr>
              <a:t>Подгрупповое занятие </a:t>
            </a:r>
          </a:p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Euphemia"/>
              </a:rPr>
              <a:t>Средняя группа</a:t>
            </a:r>
          </a:p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Euphemia"/>
              </a:rPr>
              <a:t>Упражнение: «Блинчик»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Euphemia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>
            <a:off x="1028700" y="371475"/>
            <a:ext cx="7315200" cy="5343525"/>
          </a:xfrm>
        </p:spPr>
      </p:pic>
    </p:spTree>
    <p:extLst>
      <p:ext uri="{BB962C8B-B14F-4D97-AF65-F5344CB8AC3E}">
        <p14:creationId xmlns:p14="http://schemas.microsoft.com/office/powerpoint/2010/main" val="39897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9186" y="304800"/>
            <a:ext cx="11391627" cy="1295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i="1" dirty="0">
                <a:solidFill>
                  <a:srgbClr val="C00000"/>
                </a:solidFill>
              </a:rPr>
              <a:t>Формирование </a:t>
            </a:r>
            <a:r>
              <a:rPr lang="ru-RU" sz="4000" b="1" i="1" dirty="0" smtClean="0">
                <a:solidFill>
                  <a:srgbClr val="C00000"/>
                </a:solidFill>
              </a:rPr>
              <a:t>лексико- грамматических </a:t>
            </a:r>
            <a:r>
              <a:rPr lang="ru-RU" sz="4000" b="1" i="1" dirty="0">
                <a:solidFill>
                  <a:srgbClr val="C00000"/>
                </a:solidFill>
              </a:rPr>
              <a:t>категорий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9186" y="1600200"/>
            <a:ext cx="4666593" cy="3208283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 smtClean="0"/>
              <a:t>  В процессе формирования лексико-грамматических категорий происходит усвоение типичных форм словообразования, сочетаний и предложений, характерных для системы родного языка.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2400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4566" y="5903893"/>
            <a:ext cx="8560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Словарный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запас детей </a:t>
            </a:r>
            <a:endParaRPr lang="ru-RU" sz="28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пополняется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, уточняется и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активизируется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460" y="1721580"/>
            <a:ext cx="3901670" cy="37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239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Развитие диалогической речи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930167" y="1600200"/>
            <a:ext cx="3247696" cy="823912"/>
          </a:xfrm>
        </p:spPr>
        <p:txBody>
          <a:bodyPr/>
          <a:lstStyle/>
          <a:p>
            <a:r>
              <a:rPr lang="ru-RU" dirty="0" smtClean="0"/>
              <a:t>Игра: «Магазин»</a:t>
            </a:r>
          </a:p>
          <a:p>
            <a:r>
              <a:rPr lang="ru-RU" dirty="0" smtClean="0"/>
              <a:t>Тема: «Овощи»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2" y="2505075"/>
            <a:ext cx="5218386" cy="4226801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849007" y="1600200"/>
            <a:ext cx="5731806" cy="823912"/>
          </a:xfrm>
        </p:spPr>
        <p:txBody>
          <a:bodyPr/>
          <a:lstStyle/>
          <a:p>
            <a:r>
              <a:rPr lang="ru-RU" dirty="0" smtClean="0"/>
              <a:t>Игра: «Расскажи сказку»</a:t>
            </a:r>
            <a:endParaRPr lang="ru-RU" dirty="0"/>
          </a:p>
          <a:p>
            <a:r>
              <a:rPr lang="ru-RU" dirty="0" smtClean="0"/>
              <a:t>Тема: «Животные наших лесов»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5" y="2505075"/>
            <a:ext cx="6400799" cy="4226801"/>
          </a:xfrm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917" y="110360"/>
            <a:ext cx="10752083" cy="173420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На занятиях систематично </a:t>
            </a:r>
            <a:r>
              <a:rPr lang="ru-RU" sz="3600" dirty="0" smtClean="0"/>
              <a:t>используются </a:t>
            </a:r>
            <a:r>
              <a:rPr lang="ru-RU" sz="3600" dirty="0"/>
              <a:t>динамические паузы, связанные с темой </a:t>
            </a:r>
            <a:r>
              <a:rPr lang="ru-RU" sz="3600" dirty="0" smtClean="0"/>
              <a:t>занятия, </a:t>
            </a:r>
            <a:br>
              <a:rPr lang="ru-RU" sz="3600" dirty="0" smtClean="0"/>
            </a:br>
            <a:r>
              <a:rPr lang="ru-RU" sz="3600" dirty="0" smtClean="0"/>
              <a:t> развивающие  мелкую моторику.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2222939"/>
            <a:ext cx="4083269" cy="463506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97" y="3878319"/>
            <a:ext cx="4829503" cy="297968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90" y="1844567"/>
            <a:ext cx="4508937" cy="297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" descr="H:\DSCF0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3" y="2571749"/>
            <a:ext cx="6219880" cy="40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srgbClr val="0033CC"/>
                </a:solidFill>
              </a:rPr>
              <a:t>Развитие речевого дыхания</a:t>
            </a:r>
            <a:endParaRPr lang="ru-RU" dirty="0"/>
          </a:p>
        </p:txBody>
      </p:sp>
      <p:pic>
        <p:nvPicPr>
          <p:cNvPr id="33795" name="Picture 2" descr="C:\Documents and Settings\Администратор\Рабочий стол\Новая папка (3)\DSCF0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37" y="2153998"/>
            <a:ext cx="4572000" cy="356100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008813" y="6363782"/>
            <a:ext cx="4572000" cy="636107"/>
          </a:xfrm>
        </p:spPr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admin\Desktop\семинар\100_1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55" y="2837793"/>
            <a:ext cx="5675586" cy="379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admin\Desktop\семинар\100_159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37793"/>
            <a:ext cx="5186855" cy="3799489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9545" y="0"/>
            <a:ext cx="11892455" cy="2396359"/>
          </a:xfrm>
        </p:spPr>
        <p:txBody>
          <a:bodyPr/>
          <a:lstStyle/>
          <a:p>
            <a:r>
              <a:rPr lang="ru-RU" sz="3600" dirty="0"/>
              <a:t>Развитие речи неразрывно связано с развитием основных психических </a:t>
            </a:r>
            <a:r>
              <a:rPr lang="ru-RU" sz="3600" dirty="0" smtClean="0"/>
              <a:t>процессов.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Игры </a:t>
            </a:r>
            <a:r>
              <a:rPr lang="ru-RU" sz="3600" dirty="0"/>
              <a:t>«Чего не стало», «Что с чем поменялось местами» - на развитие памяти и внимания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0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540" y="1188243"/>
            <a:ext cx="3256220" cy="798212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Игра: </a:t>
            </a:r>
            <a:br>
              <a:rPr lang="ru-RU" sz="2000" i="1" dirty="0" smtClean="0">
                <a:solidFill>
                  <a:srgbClr val="FF0000"/>
                </a:solidFill>
              </a:rPr>
            </a:br>
            <a:r>
              <a:rPr lang="ru-RU" sz="2000" i="1" dirty="0" smtClean="0">
                <a:solidFill>
                  <a:srgbClr val="FF0000"/>
                </a:solidFill>
              </a:rPr>
              <a:t>«Пиши и произноси звук»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17436" y="1188244"/>
            <a:ext cx="3588787" cy="798211"/>
          </a:xfrm>
        </p:spPr>
        <p:txBody>
          <a:bodyPr/>
          <a:lstStyle/>
          <a:p>
            <a:pPr algn="ctr"/>
            <a:r>
              <a:rPr lang="ru-RU" i="1" dirty="0" smtClean="0"/>
              <a:t>Задание: </a:t>
            </a:r>
          </a:p>
          <a:p>
            <a:pPr algn="ctr"/>
            <a:r>
              <a:rPr lang="ru-RU" i="1" dirty="0" smtClean="0"/>
              <a:t>«Написать слово на слух»</a:t>
            </a:r>
            <a:endParaRPr lang="ru-RU" i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54" y="2112578"/>
            <a:ext cx="4083269" cy="4587765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7680791" y="1188243"/>
            <a:ext cx="4449232" cy="798212"/>
          </a:xfrm>
        </p:spPr>
        <p:txBody>
          <a:bodyPr/>
          <a:lstStyle/>
          <a:p>
            <a:pPr algn="ctr"/>
            <a:r>
              <a:rPr lang="ru-RU" i="1" dirty="0" smtClean="0"/>
              <a:t>Тема занятия: </a:t>
            </a:r>
          </a:p>
          <a:p>
            <a:pPr algn="ctr"/>
            <a:r>
              <a:rPr lang="ru-RU" i="1" dirty="0" smtClean="0"/>
              <a:t>«Составление рассказа по схеме»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90" y="2112579"/>
            <a:ext cx="4449233" cy="45877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" y="2112578"/>
            <a:ext cx="3373821" cy="45877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3543" y="63352"/>
            <a:ext cx="90765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70C0"/>
                </a:solidFill>
              </a:rPr>
              <a:t>Подготовка к школе</a:t>
            </a:r>
            <a:endParaRPr lang="ru-RU" sz="4000" b="1" dirty="0">
              <a:ln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Развитие пространственного воображения, мелкой моторики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Дошкольники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96" y="2505075"/>
            <a:ext cx="4449233" cy="3336925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Школьники после занятия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519096"/>
            <a:ext cx="4572000" cy="3322904"/>
          </a:xfr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08213" y="304800"/>
            <a:ext cx="9372600" cy="798786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Подготовка к обучению грамоте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02676" y="1184549"/>
            <a:ext cx="9711558" cy="53389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При работе над восприятием навыков звукового анализа и синтеза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691352" y="2505075"/>
            <a:ext cx="5722882" cy="3337560"/>
          </a:xfrm>
        </p:spPr>
        <p:txBody>
          <a:bodyPr>
            <a:normAutofit/>
          </a:bodyPr>
          <a:lstStyle/>
          <a:p>
            <a:r>
              <a:rPr lang="ru-RU" dirty="0" smtClean="0"/>
              <a:t>-Поймай звук</a:t>
            </a:r>
          </a:p>
          <a:p>
            <a:r>
              <a:rPr lang="ru-RU" dirty="0" smtClean="0"/>
              <a:t>-Найди место в слове</a:t>
            </a:r>
          </a:p>
          <a:p>
            <a:r>
              <a:rPr lang="ru-RU" dirty="0" smtClean="0"/>
              <a:t>Определи количество слогов</a:t>
            </a:r>
          </a:p>
          <a:p>
            <a:r>
              <a:rPr lang="ru-RU" dirty="0" smtClean="0"/>
              <a:t>Составь слово из звуков (на слух), из деревянных букв или на магнитной доске</a:t>
            </a:r>
          </a:p>
          <a:p>
            <a:r>
              <a:rPr lang="ru-RU" dirty="0" smtClean="0"/>
              <a:t>Напиши схему слова</a:t>
            </a:r>
          </a:p>
          <a:p>
            <a:r>
              <a:rPr lang="ru-RU" dirty="0" smtClean="0"/>
              <a:t>Придумай слова на заданный звук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5691352" y="1890220"/>
            <a:ext cx="5889461" cy="533892"/>
          </a:xfrm>
        </p:spPr>
        <p:txBody>
          <a:bodyPr/>
          <a:lstStyle/>
          <a:p>
            <a:r>
              <a:rPr lang="ru-RU" dirty="0"/>
              <a:t>используются следующие упражнения: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2" y="2128345"/>
            <a:ext cx="5281448" cy="3713655"/>
          </a:xfrm>
        </p:spPr>
      </p:pic>
    </p:spTree>
    <p:extLst>
      <p:ext uri="{BB962C8B-B14F-4D97-AF65-F5344CB8AC3E}">
        <p14:creationId xmlns:p14="http://schemas.microsoft.com/office/powerpoint/2010/main" val="22087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Работа проводится с привлечением не только слухового и зрительного анализаторов, но и кинестетического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Игра «Чудесный мешочек»</a:t>
            </a:r>
          </a:p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Игра: «Собери картинку по памяти»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2592" y="2170333"/>
            <a:ext cx="4433890" cy="4941448"/>
          </a:xfrm>
        </p:spPr>
      </p:pic>
    </p:spTree>
    <p:extLst>
      <p:ext uri="{BB962C8B-B14F-4D97-AF65-F5344CB8AC3E}">
        <p14:creationId xmlns:p14="http://schemas.microsoft.com/office/powerpoint/2010/main" val="7949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10" y="304800"/>
            <a:ext cx="11265503" cy="1200416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endParaRPr lang="ru-RU" sz="34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Font typeface="Wingdings"/>
              <a:buChar char="§"/>
            </a:pPr>
            <a:r>
              <a:rPr lang="ru-RU" sz="2000" b="0" i="0" dirty="0" smtClean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Первый маркер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Font typeface="Wingdings"/>
              <a:buChar char="§"/>
            </a:pPr>
            <a:r>
              <a:rPr lang="ru-RU" sz="2000" b="0" i="0" dirty="0" smtClean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Второй маркер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Font typeface="Wingdings"/>
              <a:buChar char="§"/>
            </a:pPr>
            <a:r>
              <a:rPr lang="ru-RU" sz="2000" b="0" i="0" dirty="0" smtClean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Третий маркер</a:t>
            </a:r>
            <a:endParaRPr lang="ru-RU" sz="2000" b="0" i="0" dirty="0">
              <a:solidFill>
                <a:srgbClr val="595959"/>
              </a:solidFill>
              <a:latin typeface="Euphemia"/>
              <a:ea typeface="+mn-ea"/>
              <a:cs typeface="+mn-cs"/>
            </a:endParaRPr>
          </a:p>
        </p:txBody>
      </p:sp>
      <p:graphicFrame>
        <p:nvGraphicFramePr>
          <p:cNvPr id="5" name="Объект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1653550"/>
              </p:ext>
            </p:extLst>
          </p:nvPr>
        </p:nvGraphicFramePr>
        <p:xfrm>
          <a:off x="7008813" y="1600200"/>
          <a:ext cx="4572000" cy="20799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24000"/>
                <a:gridCol w="1524000"/>
                <a:gridCol w="1524000"/>
              </a:tblGrid>
              <a:tr h="519979">
                <a:tc>
                  <a:txBody>
                    <a:bodyPr/>
                    <a:lstStyle/>
                    <a:p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Группа 1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Группа 2</a:t>
                      </a:r>
                      <a:endParaRPr lang="ru-RU" noProof="0" dirty="0"/>
                    </a:p>
                  </a:txBody>
                  <a:tcPr anchor="ctr"/>
                </a:tc>
              </a:tr>
              <a:tr h="519979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Класс 1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82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95</a:t>
                      </a:r>
                      <a:endParaRPr lang="ru-RU" noProof="0" dirty="0"/>
                    </a:p>
                  </a:txBody>
                  <a:tcPr anchor="ctr"/>
                </a:tc>
              </a:tr>
              <a:tr h="519979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Класс </a:t>
                      </a:r>
                      <a:r>
                        <a:rPr lang="ru-RU" baseline="0" noProof="0" dirty="0" smtClean="0"/>
                        <a:t>2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76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88</a:t>
                      </a:r>
                      <a:endParaRPr lang="ru-RU" noProof="0" dirty="0"/>
                    </a:p>
                  </a:txBody>
                  <a:tcPr anchor="ctr"/>
                </a:tc>
              </a:tr>
              <a:tr h="519979">
                <a:tc>
                  <a:txBody>
                    <a:bodyPr/>
                    <a:lstStyle/>
                    <a:p>
                      <a:r>
                        <a:rPr lang="ru-RU" noProof="0" dirty="0" smtClean="0"/>
                        <a:t>Класс 3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84</a:t>
                      </a:r>
                      <a:endParaRPr lang="ru-RU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/>
                        <a:t>90</a:t>
                      </a:r>
                      <a:endParaRPr lang="ru-RU" noProof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47" y="304800"/>
            <a:ext cx="11375866" cy="1200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Для развития мелкой моторики,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err="1" smtClean="0"/>
              <a:t>тактильности</a:t>
            </a:r>
            <a:r>
              <a:rPr lang="ru-RU" sz="3600" b="1" dirty="0" smtClean="0"/>
              <a:t> пальцев,</a:t>
            </a:r>
            <a:r>
              <a:rPr lang="ru-RU" sz="3600" b="1" dirty="0"/>
              <a:t>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используется </a:t>
            </a:r>
            <a:r>
              <a:rPr lang="ru-RU" sz="3600" b="1" dirty="0"/>
              <a:t>тренажер - </a:t>
            </a:r>
            <a:r>
              <a:rPr lang="ru-RU" sz="3600" b="1" dirty="0" smtClean="0"/>
              <a:t>ладошки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73" y="1512174"/>
            <a:ext cx="5257800" cy="543385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09" y="1600200"/>
            <a:ext cx="6096091" cy="5257800"/>
          </a:xfrm>
        </p:spPr>
      </p:pic>
    </p:spTree>
    <p:extLst>
      <p:ext uri="{BB962C8B-B14F-4D97-AF65-F5344CB8AC3E}">
        <p14:creationId xmlns:p14="http://schemas.microsoft.com/office/powerpoint/2010/main" val="38843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Rot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2" name="Текст 1"/>
          <p:cNvSpPr>
            <a:spLocks noGrp="1"/>
          </p:cNvSpPr>
          <p:nvPr>
            <p:ph type="subTitle" idx="1"/>
          </p:nvPr>
        </p:nvSpPr>
        <p:spPr>
          <a:xfrm>
            <a:off x="266700" y="304800"/>
            <a:ext cx="10020299" cy="1776248"/>
          </a:xfrm>
        </p:spPr>
        <p:txBody>
          <a:bodyPr>
            <a:normAutofit/>
          </a:bodyPr>
          <a:lstStyle/>
          <a:p>
            <a:r>
              <a:rPr lang="ru-RU" sz="2800" b="1" dirty="0"/>
              <a:t>Для активизации межполушарных связей, </a:t>
            </a:r>
            <a:r>
              <a:rPr lang="ru-RU" sz="2800" b="1" dirty="0" smtClean="0"/>
              <a:t>развития мозговой деятельности, стимуляции </a:t>
            </a:r>
            <a:r>
              <a:rPr lang="ru-RU" sz="2800" b="1" dirty="0"/>
              <a:t>речи </a:t>
            </a:r>
            <a:r>
              <a:rPr lang="ru-RU" sz="2800" b="1" dirty="0" smtClean="0"/>
              <a:t>и воображения используются </a:t>
            </a:r>
            <a:r>
              <a:rPr lang="ru-RU" sz="2800" b="1" dirty="0" err="1"/>
              <a:t>кинезиологические</a:t>
            </a:r>
            <a:r>
              <a:rPr lang="ru-RU" sz="2800" b="1" dirty="0"/>
              <a:t> упражнения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034"/>
            <a:ext cx="5580993" cy="4713889"/>
          </a:xfrm>
        </p:spPr>
      </p:pic>
    </p:spTree>
    <p:extLst>
      <p:ext uri="{BB962C8B-B14F-4D97-AF65-F5344CB8AC3E}">
        <p14:creationId xmlns:p14="http://schemas.microsoft.com/office/powerpoint/2010/main" val="26572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карточками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19352" y="1600200"/>
            <a:ext cx="3563007" cy="823912"/>
          </a:xfrm>
        </p:spPr>
        <p:txBody>
          <a:bodyPr/>
          <a:lstStyle/>
          <a:p>
            <a:r>
              <a:rPr lang="ru-RU" dirty="0" smtClean="0"/>
              <a:t>Игра: «Найди пару» </a:t>
            </a:r>
          </a:p>
          <a:p>
            <a:r>
              <a:rPr lang="ru-RU" dirty="0" smtClean="0"/>
              <a:t>Тема занятия: «Игрушки»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2505075"/>
            <a:ext cx="6306207" cy="4242566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Игра: «Найди место звука в слове»</a:t>
            </a:r>
          </a:p>
          <a:p>
            <a:r>
              <a:rPr lang="ru-RU" dirty="0" smtClean="0"/>
              <a:t>Тема занятия: «Птицы нашего края»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3" y="2505075"/>
            <a:ext cx="5296173" cy="4242566"/>
          </a:xfrm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11116" y="1817961"/>
            <a:ext cx="5066533" cy="6741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Задание: «Запиши под диктовку геометрические фигуры»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56745" y="399784"/>
            <a:ext cx="9869214" cy="1012164"/>
          </a:xfrm>
        </p:spPr>
        <p:txBody>
          <a:bodyPr/>
          <a:lstStyle/>
          <a:p>
            <a:pPr algn="ctr"/>
            <a:r>
              <a:rPr lang="ru-RU" sz="3200" b="1" i="1" dirty="0" smtClean="0"/>
              <a:t>Повторение пройденного материала</a:t>
            </a:r>
            <a:endParaRPr lang="ru-RU" sz="3200" b="1" i="1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2505075"/>
            <a:ext cx="6529644" cy="4069146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189186" y="1600200"/>
            <a:ext cx="6529643" cy="823912"/>
          </a:xfrm>
        </p:spPr>
        <p:txBody>
          <a:bodyPr/>
          <a:lstStyle/>
          <a:p>
            <a:r>
              <a:rPr lang="ru-RU" dirty="0" smtClean="0"/>
              <a:t>Задание: «Назови органы чувств»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72" y="2709863"/>
            <a:ext cx="4603531" cy="3864358"/>
          </a:xfrm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2208213" y="399784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7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855" y="1"/>
            <a:ext cx="10965959" cy="851337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Euphemia"/>
                <a:ea typeface="+mj-ea"/>
                <a:cs typeface="+mj-cs"/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  <a:latin typeface="Euphemia"/>
                <a:ea typeface="+mj-ea"/>
                <a:cs typeface="+mj-cs"/>
              </a:rPr>
              <a:t>Логопедические занятия всегда интересные, </a:t>
            </a:r>
            <a:br>
              <a:rPr lang="ru-RU" sz="3200" b="1" i="1" dirty="0" smtClean="0">
                <a:solidFill>
                  <a:srgbClr val="0070C0"/>
                </a:solidFill>
                <a:latin typeface="Euphemia"/>
                <a:ea typeface="+mj-ea"/>
                <a:cs typeface="+mj-cs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Euphemia"/>
                <a:ea typeface="+mj-ea"/>
                <a:cs typeface="+mj-cs"/>
              </a:rPr>
              <a:t>полезные и разнообразные </a:t>
            </a:r>
            <a:endParaRPr lang="ru-RU" sz="3200" b="1" i="1" dirty="0">
              <a:solidFill>
                <a:srgbClr val="0070C0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4105029"/>
            <a:ext cx="3857624" cy="914400"/>
          </a:xfrm>
        </p:spPr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2000" b="0" i="0" dirty="0" smtClean="0">
                <a:solidFill>
                  <a:srgbClr val="DF5327"/>
                </a:solidFill>
                <a:latin typeface="Euphemia"/>
                <a:ea typeface="+mn-ea"/>
                <a:cs typeface="+mn-cs"/>
              </a:rPr>
              <a:t>Подзаголовок</a:t>
            </a:r>
            <a:endParaRPr lang="ru-RU" sz="2000" b="0" i="0" dirty="0">
              <a:solidFill>
                <a:srgbClr val="DF5327"/>
              </a:solidFill>
              <a:latin typeface="Euphemi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25"/>
            <a:ext cx="5691351" cy="500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0" y="1571625"/>
            <a:ext cx="6358759" cy="50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6" name="Rectangle 6"/>
          <p:cNvSpPr>
            <a:spLocks noGrp="1" noRot="1" noChangeArrowheads="1"/>
          </p:cNvSpPr>
          <p:nvPr>
            <p:ph type="ctrTitle"/>
          </p:nvPr>
        </p:nvSpPr>
        <p:spPr>
          <a:xfrm>
            <a:off x="472965" y="1706616"/>
            <a:ext cx="4382814" cy="483213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* ВЫСОКУЮ </a:t>
            </a:r>
            <a:r>
              <a:rPr lang="ru-RU" sz="2400" b="1" i="1" dirty="0">
                <a:solidFill>
                  <a:srgbClr val="002060"/>
                </a:solidFill>
              </a:rPr>
              <a:t>АКТИВНОСТЬ </a:t>
            </a:r>
            <a:r>
              <a:rPr lang="ru-RU" sz="2400" b="1" i="1" dirty="0" smtClean="0">
                <a:solidFill>
                  <a:srgbClr val="002060"/>
                </a:solidFill>
              </a:rPr>
              <a:t>ДЕТЕЙ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*ПОЛНЫЙ </a:t>
            </a:r>
            <a:r>
              <a:rPr lang="ru-RU" sz="2400" b="1" i="1" dirty="0">
                <a:solidFill>
                  <a:srgbClr val="002060"/>
                </a:solidFill>
              </a:rPr>
              <a:t>КОНТРОЛЬ ЗА УСВОЕНИЕМ ЗНАНИЙ И НАВЫКОВ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*</a:t>
            </a:r>
            <a:r>
              <a:rPr lang="ru-RU" sz="2400" b="1" i="1" dirty="0" smtClean="0">
                <a:solidFill>
                  <a:srgbClr val="002060"/>
                </a:solidFill>
              </a:rPr>
              <a:t>ЭКОНОМНОЕ </a:t>
            </a:r>
            <a:r>
              <a:rPr lang="ru-RU" sz="2400" b="1" i="1" dirty="0">
                <a:solidFill>
                  <a:srgbClr val="002060"/>
                </a:solidFill>
              </a:rPr>
              <a:t>ИСПОЛЬЗОВАНИЕ УЧЕБНОГО </a:t>
            </a:r>
            <a:r>
              <a:rPr lang="ru-RU" sz="2400" b="1" i="1" dirty="0" smtClean="0">
                <a:solidFill>
                  <a:srgbClr val="002060"/>
                </a:solidFill>
              </a:rPr>
              <a:t>ВРЕМЕНИ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* ПОВЫШЕНИЕ ЭМОЦИОНАЛЬНОГО ТОНУСА ДЕТЕЙ И ПОЗНАВАТЕЛЬНОГОПОРОГА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6483" y="0"/>
            <a:ext cx="7920091" cy="21125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Наличие для каждого вида занятия </a:t>
            </a:r>
            <a:r>
              <a:rPr lang="ru-RU" sz="2800" b="1" dirty="0" smtClean="0"/>
              <a:t>наглядного, опорного </a:t>
            </a:r>
            <a:r>
              <a:rPr lang="ru-RU" sz="2800" b="1" dirty="0"/>
              <a:t>материала,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такого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algn="ctr"/>
            <a:r>
              <a:rPr lang="ru-RU" sz="2800" b="1" dirty="0"/>
              <a:t>к</a:t>
            </a:r>
            <a:r>
              <a:rPr lang="ru-RU" sz="2800" b="1" dirty="0" smtClean="0"/>
              <a:t>ак картинки</a:t>
            </a:r>
            <a:r>
              <a:rPr lang="ru-RU" sz="2800" b="1" dirty="0"/>
              <a:t>, фишки, </a:t>
            </a:r>
            <a:r>
              <a:rPr lang="ru-RU" sz="2800" b="1" dirty="0" smtClean="0"/>
              <a:t>схемы</a:t>
            </a:r>
            <a:r>
              <a:rPr lang="ru-RU" sz="2800" b="1" dirty="0"/>
              <a:t>, символы  позволяет обеспечить: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2" y="2112578"/>
            <a:ext cx="6479627" cy="4556235"/>
          </a:xfrm>
        </p:spPr>
      </p:pic>
    </p:spTree>
    <p:extLst>
      <p:ext uri="{BB962C8B-B14F-4D97-AF65-F5344CB8AC3E}">
        <p14:creationId xmlns:p14="http://schemas.microsoft.com/office/powerpoint/2010/main" val="42102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67559" y="304800"/>
            <a:ext cx="11013254" cy="1823548"/>
          </a:xfrm>
        </p:spPr>
        <p:txBody>
          <a:bodyPr/>
          <a:lstStyle/>
          <a:p>
            <a:r>
              <a:rPr lang="ru-RU" dirty="0"/>
              <a:t>«Грамматическое домино» Цель: развитие умения согласовывать существительное с числительным.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9118" y="2053743"/>
            <a:ext cx="4537089" cy="4686300"/>
          </a:xfrm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scene3d>
            <a:camera prst="orthographicFront">
              <a:rot lat="0" lon="16199975" rev="0"/>
            </a:camera>
            <a:lightRig rig="threePt" dir="t"/>
          </a:scene3d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" y="2660986"/>
            <a:ext cx="5150069" cy="40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079" y="304800"/>
            <a:ext cx="11360734" cy="1200416"/>
          </a:xfrm>
        </p:spPr>
        <p:txBody>
          <a:bodyPr/>
          <a:lstStyle/>
          <a:p>
            <a:pPr algn="ctr"/>
            <a:r>
              <a:rPr lang="ru-RU" dirty="0" smtClean="0"/>
              <a:t>Лето.</a:t>
            </a:r>
            <a:br>
              <a:rPr lang="ru-RU" dirty="0" smtClean="0"/>
            </a:br>
            <a:r>
              <a:rPr lang="ru-RU" dirty="0" smtClean="0"/>
              <a:t> Логопедическая работа с детьми на улице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20079" y="1600200"/>
            <a:ext cx="6560134" cy="823912"/>
          </a:xfrm>
        </p:spPr>
        <p:txBody>
          <a:bodyPr/>
          <a:lstStyle/>
          <a:p>
            <a:r>
              <a:rPr lang="ru-RU" dirty="0" smtClean="0"/>
              <a:t>Задание: </a:t>
            </a:r>
          </a:p>
          <a:p>
            <a:r>
              <a:rPr lang="ru-RU" dirty="0" smtClean="0"/>
              <a:t>«Нарисуй зеркальное отражение»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9" y="2519097"/>
            <a:ext cx="5518569" cy="4095414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Игра: «Скажи наоборот»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5" y="2519096"/>
            <a:ext cx="4194668" cy="4357251"/>
          </a:xfrm>
        </p:spPr>
      </p:pic>
    </p:spTree>
    <p:extLst>
      <p:ext uri="{BB962C8B-B14F-4D97-AF65-F5344CB8AC3E}">
        <p14:creationId xmlns:p14="http://schemas.microsoft.com/office/powerpoint/2010/main" val="38578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18841" y="0"/>
            <a:ext cx="6999890" cy="729319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Учимся и творим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756656" y="261563"/>
            <a:ext cx="3156092" cy="2124567"/>
          </a:xfrm>
        </p:spPr>
        <p:txBody>
          <a:bodyPr/>
          <a:lstStyle/>
          <a:p>
            <a:r>
              <a:rPr lang="ru-RU" sz="2400" b="1" i="1" dirty="0" smtClean="0"/>
              <a:t>« Наше </a:t>
            </a:r>
            <a:r>
              <a:rPr lang="ru-RU" sz="2400" b="1" i="1" dirty="0"/>
              <a:t>с</a:t>
            </a:r>
            <a:r>
              <a:rPr lang="ru-RU" sz="2400" b="1" i="1" dirty="0" smtClean="0"/>
              <a:t>олнышко»</a:t>
            </a:r>
          </a:p>
          <a:p>
            <a:pPr algn="ctr"/>
            <a:r>
              <a:rPr lang="ru-RU" sz="2400" dirty="0" smtClean="0"/>
              <a:t>Задание:</a:t>
            </a:r>
          </a:p>
          <a:p>
            <a:pPr algn="ctr"/>
            <a:r>
              <a:rPr lang="ru-RU" dirty="0" smtClean="0"/>
              <a:t>Обведи, вырежи, наклей, дорисуй, разукрась.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6"/>
            <a:ext cx="4733551" cy="3036679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935853" y="729319"/>
            <a:ext cx="3644960" cy="594529"/>
          </a:xfrm>
        </p:spPr>
        <p:txBody>
          <a:bodyPr/>
          <a:lstStyle/>
          <a:p>
            <a:pPr algn="ctr"/>
            <a:r>
              <a:rPr lang="ru-RU" b="1" i="1" dirty="0" smtClean="0"/>
              <a:t>«</a:t>
            </a:r>
            <a:r>
              <a:rPr lang="ru-RU" sz="2400" b="1" i="1" dirty="0" smtClean="0"/>
              <a:t>Листопад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5030" y="1944671"/>
            <a:ext cx="5534153" cy="429250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993"/>
            <a:ext cx="4315612" cy="3563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2" y="2772834"/>
            <a:ext cx="3597136" cy="40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6484" y="304800"/>
            <a:ext cx="11344329" cy="798786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Подгрупповые занятия в подготовительной группе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09905" y="1139305"/>
            <a:ext cx="4887310" cy="823912"/>
          </a:xfrm>
        </p:spPr>
        <p:txBody>
          <a:bodyPr/>
          <a:lstStyle/>
          <a:p>
            <a:r>
              <a:rPr lang="ru-RU" dirty="0" smtClean="0"/>
              <a:t>Игра: «Найди гласный звук»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844567"/>
            <a:ext cx="5975131" cy="4761185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866923" y="1139305"/>
            <a:ext cx="4572000" cy="823912"/>
          </a:xfrm>
        </p:spPr>
        <p:txBody>
          <a:bodyPr/>
          <a:lstStyle/>
          <a:p>
            <a:pPr algn="ctr"/>
            <a:r>
              <a:rPr lang="ru-RU" dirty="0" smtClean="0"/>
              <a:t>После занятия </a:t>
            </a:r>
          </a:p>
          <a:p>
            <a:pPr algn="ctr"/>
            <a:r>
              <a:rPr lang="ru-RU" dirty="0" smtClean="0"/>
              <a:t>можно и порисовать!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1844567"/>
            <a:ext cx="5722883" cy="4761185"/>
          </a:xfrm>
        </p:spPr>
      </p:pic>
    </p:spTree>
    <p:extLst>
      <p:ext uri="{BB962C8B-B14F-4D97-AF65-F5344CB8AC3E}">
        <p14:creationId xmlns:p14="http://schemas.microsoft.com/office/powerpoint/2010/main" val="5382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376518"/>
            <a:ext cx="10935354" cy="1694330"/>
          </a:xfrm>
        </p:spPr>
        <p:txBody>
          <a:bodyPr>
            <a:normAutofit fontScale="90000"/>
          </a:bodyPr>
          <a:lstStyle/>
          <a:p>
            <a:pPr indent="206375" algn="ctr" eaLnBrk="0" hangingPunct="0">
              <a:tabLst>
                <a:tab pos="612775" algn="l"/>
              </a:tabLst>
              <a:defRPr/>
            </a:pP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>Содержание </a:t>
            </a:r>
            <a:r>
              <a:rPr lang="ru-RU" sz="2700" dirty="0">
                <a:solidFill>
                  <a:srgbClr val="000000"/>
                </a:solidFill>
                <a:cs typeface="Times New Roman" pitchFamily="18" charset="0"/>
              </a:rPr>
              <a:t>логопедических </a:t>
            </a: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>занятий определяется</a:t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7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700" b="1" i="1" dirty="0">
                <a:solidFill>
                  <a:srgbClr val="000000"/>
                </a:solidFill>
                <a:cs typeface="Times New Roman" pitchFamily="18" charset="0"/>
              </a:rPr>
              <a:t>задачами коррекционного </a:t>
            </a:r>
            <a:r>
              <a:rPr lang="ru-RU" sz="2700" b="1" i="1" dirty="0" smtClean="0">
                <a:solidFill>
                  <a:srgbClr val="000000"/>
                </a:solidFill>
                <a:cs typeface="Times New Roman" pitchFamily="18" charset="0"/>
              </a:rPr>
              <a:t>обучения детей</a:t>
            </a:r>
            <a:r>
              <a:rPr lang="ru-RU" sz="2700" b="1" i="1" dirty="0">
                <a:solidFill>
                  <a:srgbClr val="000000"/>
                </a:solidFill>
                <a:cs typeface="Times New Roman" pitchFamily="18" charset="0"/>
              </a:rPr>
              <a:t>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4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graphicFrame>
        <p:nvGraphicFramePr>
          <p:cNvPr id="15" name="Объект 14" descr="Восходящий процесс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833026"/>
              </p:ext>
            </p:extLst>
          </p:nvPr>
        </p:nvGraphicFramePr>
        <p:xfrm>
          <a:off x="282388" y="1196788"/>
          <a:ext cx="11298425" cy="451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18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41889" y="304800"/>
            <a:ext cx="11438924" cy="70905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Будни и праздники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0" y="1013856"/>
            <a:ext cx="6780213" cy="79616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 Осенний праздник в старшей группе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" y="1810016"/>
            <a:ext cx="6164317" cy="5047984"/>
          </a:xfrm>
        </p:spPr>
      </p:pic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6894513" y="1013856"/>
            <a:ext cx="4572000" cy="58634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Закрепление лексической темы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6" y="1810016"/>
            <a:ext cx="5885794" cy="504798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 flipV="1">
            <a:off x="6894513" y="-97221"/>
            <a:ext cx="4572000" cy="80404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6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3421" y="1"/>
            <a:ext cx="11407392" cy="59909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Коллективная работа для осенней выставки 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3421" y="425669"/>
            <a:ext cx="5896303" cy="1998443"/>
          </a:xfrm>
        </p:spPr>
        <p:txBody>
          <a:bodyPr/>
          <a:lstStyle/>
          <a:p>
            <a:r>
              <a:rPr lang="ru-RU" dirty="0" smtClean="0"/>
              <a:t>Картина создавалась постепенно, </a:t>
            </a:r>
          </a:p>
          <a:p>
            <a:r>
              <a:rPr lang="ru-RU" dirty="0" smtClean="0"/>
              <a:t>детьми из разных групп. </a:t>
            </a:r>
          </a:p>
          <a:p>
            <a:r>
              <a:rPr lang="ru-RU" dirty="0" smtClean="0"/>
              <a:t>Каждый сам себе находил работу. </a:t>
            </a:r>
          </a:p>
          <a:p>
            <a:r>
              <a:rPr lang="ru-RU" dirty="0" smtClean="0"/>
              <a:t>Сначала сделали рамку из сухих листьев. </a:t>
            </a:r>
          </a:p>
          <a:p>
            <a:r>
              <a:rPr lang="ru-RU" dirty="0" smtClean="0"/>
              <a:t>Затем, глядя на мешочки с крупами </a:t>
            </a:r>
          </a:p>
          <a:p>
            <a:r>
              <a:rPr lang="ru-RU" dirty="0" smtClean="0"/>
              <a:t>придумывали рисунок. 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298"/>
            <a:ext cx="5943600" cy="424470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327227" y="599091"/>
            <a:ext cx="5253586" cy="1825021"/>
          </a:xfrm>
        </p:spPr>
        <p:txBody>
          <a:bodyPr/>
          <a:lstStyle/>
          <a:p>
            <a:r>
              <a:rPr lang="ru-RU" dirty="0" smtClean="0"/>
              <a:t>Казалось, работа была завершена. Пришли дети, которые в группе лепили лебедей. Тут же сделали озеро из фольги для нашего белого лебедя. Работу так и назвали: «Скоро в путь».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7" y="2694261"/>
            <a:ext cx="5864773" cy="4163739"/>
          </a:xfrm>
        </p:spPr>
      </p:pic>
    </p:spTree>
    <p:extLst>
      <p:ext uri="{BB962C8B-B14F-4D97-AF65-F5344CB8AC3E}">
        <p14:creationId xmlns:p14="http://schemas.microsoft.com/office/powerpoint/2010/main" val="42145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4497" y="304800"/>
            <a:ext cx="11076316" cy="1200416"/>
          </a:xfrm>
        </p:spPr>
        <p:txBody>
          <a:bodyPr/>
          <a:lstStyle/>
          <a:p>
            <a:r>
              <a:rPr lang="ru-RU" i="1" dirty="0" smtClean="0">
                <a:solidFill>
                  <a:srgbClr val="00B050"/>
                </a:solidFill>
              </a:rPr>
              <a:t>Подготовка к встрече Нового 2014 года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220665" y="1600200"/>
            <a:ext cx="3484232" cy="823912"/>
          </a:xfrm>
        </p:spPr>
        <p:txBody>
          <a:bodyPr/>
          <a:lstStyle/>
          <a:p>
            <a:r>
              <a:rPr lang="ru-RU" dirty="0" smtClean="0"/>
              <a:t>Коллективная работа для новогодней выставки</a:t>
            </a:r>
            <a:endParaRPr lang="ru-RU" dirty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179"/>
            <a:ext cx="3531476" cy="3852541"/>
          </a:xfrm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319752" y="1600200"/>
            <a:ext cx="7261061" cy="823912"/>
          </a:xfrm>
        </p:spPr>
        <p:txBody>
          <a:bodyPr/>
          <a:lstStyle/>
          <a:p>
            <a:r>
              <a:rPr lang="ru-RU" dirty="0" smtClean="0"/>
              <a:t>Роспись игрушек из фанеры для новогодней елки</a:t>
            </a:r>
            <a:endParaRPr lang="ru-RU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2" y="3521075"/>
            <a:ext cx="3625303" cy="3336925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2424112"/>
            <a:ext cx="5185815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0230" y="-1"/>
            <a:ext cx="9372600" cy="10040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Работа в школьном </a:t>
            </a:r>
            <a:r>
              <a:rPr lang="ru-RU" b="1" i="1" dirty="0" err="1" smtClean="0">
                <a:solidFill>
                  <a:srgbClr val="0070C0"/>
                </a:solidFill>
              </a:rPr>
              <a:t>логопункте</a:t>
            </a:r>
            <a:r>
              <a:rPr lang="ru-RU" b="1" i="1" dirty="0" smtClean="0">
                <a:solidFill>
                  <a:srgbClr val="0070C0"/>
                </a:solidFill>
              </a:rPr>
              <a:t>.</a:t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туб.санаторий</a:t>
            </a:r>
            <a:r>
              <a:rPr lang="ru-RU" sz="2800" i="1" dirty="0" smtClean="0">
                <a:solidFill>
                  <a:srgbClr val="0070C0"/>
                </a:solidFill>
              </a:rPr>
              <a:t> № 17</a:t>
            </a:r>
            <a:endParaRPr lang="ru-RU" sz="2800" i="1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20716" y="1188244"/>
            <a:ext cx="3894083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Задание: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«Составь предложение»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157"/>
            <a:ext cx="4461641" cy="4845844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877047" y="1188244"/>
            <a:ext cx="2418966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Самостоятельная работа у доски.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6452" y="2897686"/>
            <a:ext cx="4456675" cy="305404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39" y="2012156"/>
            <a:ext cx="4308448" cy="4845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7939" y="726579"/>
            <a:ext cx="3993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FF0000"/>
                </a:solidFill>
              </a:rPr>
              <a:t>Задание:</a:t>
            </a:r>
          </a:p>
          <a:p>
            <a:pPr algn="ctr"/>
            <a:r>
              <a:rPr lang="ru-RU" sz="2100" dirty="0" smtClean="0">
                <a:solidFill>
                  <a:srgbClr val="FF0000"/>
                </a:solidFill>
              </a:rPr>
              <a:t>«Назови первый и последний звук. Дай характеристику звуку»</a:t>
            </a:r>
            <a:endParaRPr lang="ru-RU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" y="2159876"/>
            <a:ext cx="4130566" cy="221456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" y="4493172"/>
            <a:ext cx="4130566" cy="2333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27" y="583324"/>
            <a:ext cx="3773213" cy="36733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01" y="4074893"/>
            <a:ext cx="3925339" cy="24835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51009" y="-109174"/>
            <a:ext cx="4274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Профилактика и коррекция нарушений устной и письменной речи у школьников </a:t>
            </a:r>
            <a:endParaRPr lang="ru-RU" sz="2800" b="1" i="1" dirty="0" smtClean="0"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44" y="4074893"/>
            <a:ext cx="3773213" cy="24835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01" y="583324"/>
            <a:ext cx="3925340" cy="3491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2621" y="0"/>
            <a:ext cx="657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F0"/>
                </a:solidFill>
              </a:rPr>
              <a:t>Индивидуальные и подгрупповые занятия</a:t>
            </a:r>
            <a:endParaRPr lang="ru-RU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6577" y="-504497"/>
            <a:ext cx="10765767" cy="175309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B0F0"/>
                </a:solidFill>
              </a:rPr>
              <a:t>Задачи  работы логопеда в санатории со школьниками:</a:t>
            </a:r>
            <a:br>
              <a:rPr lang="ru-RU" sz="3100" b="1" i="1" dirty="0" smtClean="0">
                <a:solidFill>
                  <a:srgbClr val="00B0F0"/>
                </a:solidFill>
              </a:rPr>
            </a:br>
            <a:r>
              <a:rPr lang="ru-RU" sz="3100" b="1" i="1" dirty="0" smtClean="0">
                <a:solidFill>
                  <a:srgbClr val="00B0F0"/>
                </a:solidFill>
              </a:rPr>
              <a:t>Выявление </a:t>
            </a:r>
            <a:r>
              <a:rPr lang="ru-RU" sz="3100" b="1" i="1" dirty="0">
                <a:solidFill>
                  <a:srgbClr val="00B0F0"/>
                </a:solidFill>
              </a:rPr>
              <a:t>нарушений устной и письменной речи учащихся.</a:t>
            </a:r>
            <a:r>
              <a:rPr lang="ru-RU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1" y="1406250"/>
            <a:ext cx="4950372" cy="659033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Тема занятия: </a:t>
            </a:r>
            <a:endParaRPr lang="ru-RU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«</a:t>
            </a:r>
            <a:r>
              <a:rPr lang="ru-RU" sz="2400" b="1" i="1" dirty="0">
                <a:solidFill>
                  <a:srgbClr val="0070C0"/>
                </a:solidFill>
              </a:rPr>
              <a:t>Дифференциация букв </a:t>
            </a:r>
            <a:r>
              <a:rPr lang="ru-RU" sz="2400" b="1" i="1" dirty="0" smtClean="0">
                <a:solidFill>
                  <a:srgbClr val="0070C0"/>
                </a:solidFill>
              </a:rPr>
              <a:t>А- Я</a:t>
            </a:r>
            <a:r>
              <a:rPr lang="ru-RU" sz="2400" b="1" i="1" dirty="0">
                <a:solidFill>
                  <a:srgbClr val="0070C0"/>
                </a:solidFill>
              </a:rPr>
              <a:t>»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2222938"/>
            <a:ext cx="5502166" cy="4477408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691353" y="1406249"/>
            <a:ext cx="6400800" cy="659033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Что мы делаем и чем занимаемся?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15686" y="2222938"/>
            <a:ext cx="4572000" cy="4288221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 smtClean="0">
                <a:solidFill>
                  <a:srgbClr val="FF0000"/>
                </a:solidFill>
              </a:rPr>
              <a:t>Закрепляем пройденный </a:t>
            </a:r>
            <a:r>
              <a:rPr lang="ru-RU" sz="9600" i="1" dirty="0">
                <a:solidFill>
                  <a:srgbClr val="FF0000"/>
                </a:solidFill>
              </a:rPr>
              <a:t>на уроке </a:t>
            </a:r>
            <a:r>
              <a:rPr lang="ru-RU" sz="9600" i="1" dirty="0" smtClean="0">
                <a:solidFill>
                  <a:srgbClr val="FF0000"/>
                </a:solidFill>
              </a:rPr>
              <a:t>материал.</a:t>
            </a:r>
            <a:endParaRPr lang="ru-RU" sz="96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>
                <a:solidFill>
                  <a:srgbClr val="FF0000"/>
                </a:solidFill>
              </a:rPr>
              <a:t>Вспоминаем парные согласные.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>
                <a:solidFill>
                  <a:srgbClr val="FF0000"/>
                </a:solidFill>
              </a:rPr>
              <a:t>Пишем под </a:t>
            </a:r>
            <a:r>
              <a:rPr lang="ru-RU" sz="9600" i="1" dirty="0" smtClean="0">
                <a:solidFill>
                  <a:srgbClr val="FF0000"/>
                </a:solidFill>
              </a:rPr>
              <a:t>диктовку.</a:t>
            </a:r>
            <a:endParaRPr lang="ru-RU" sz="96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>
                <a:solidFill>
                  <a:srgbClr val="FF0000"/>
                </a:solidFill>
              </a:rPr>
              <a:t>Разбираем слова и</a:t>
            </a:r>
          </a:p>
          <a:p>
            <a:pPr marL="45720" indent="0">
              <a:buNone/>
            </a:pPr>
            <a:r>
              <a:rPr lang="ru-RU" sz="9600" i="1" dirty="0">
                <a:solidFill>
                  <a:srgbClr val="FF0000"/>
                </a:solidFill>
              </a:rPr>
              <a:t>  предложения по составу.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>
                <a:solidFill>
                  <a:srgbClr val="FF0000"/>
                </a:solidFill>
              </a:rPr>
              <a:t>Автоматизируем поставленные звуки.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9600" i="1" dirty="0">
                <a:solidFill>
                  <a:srgbClr val="FF0000"/>
                </a:solidFill>
              </a:rPr>
              <a:t>Изучаем слоговую структуру </a:t>
            </a:r>
            <a:r>
              <a:rPr lang="ru-RU" sz="9600" i="1" dirty="0" smtClean="0">
                <a:solidFill>
                  <a:srgbClr val="FF0000"/>
                </a:solidFill>
              </a:rPr>
              <a:t>слова.</a:t>
            </a:r>
            <a:r>
              <a:rPr lang="ru-RU" i="1" dirty="0" smtClean="0">
                <a:solidFill>
                  <a:srgbClr val="00B050"/>
                </a:solidFill>
              </a:rPr>
              <a:t>.</a:t>
            </a:r>
            <a:endParaRPr lang="ru-RU" i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76236"/>
              </p:ext>
            </p:extLst>
          </p:nvPr>
        </p:nvGraphicFramePr>
        <p:xfrm>
          <a:off x="78829" y="692696"/>
          <a:ext cx="236483" cy="5818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3648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0" marB="9525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6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3945" y="304800"/>
            <a:ext cx="10366868" cy="120041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Проведение открытого урока в первом классе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>Тема: «Дифференциация звуков «С»- «З»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0359" y="1600200"/>
            <a:ext cx="3909848" cy="823912"/>
          </a:xfrm>
        </p:spPr>
        <p:txBody>
          <a:bodyPr/>
          <a:lstStyle/>
          <a:p>
            <a:r>
              <a:rPr lang="ru-RU" dirty="0" smtClean="0"/>
              <a:t>Игра: «Один-много»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7866993" y="1600200"/>
            <a:ext cx="3713820" cy="823912"/>
          </a:xfrm>
        </p:spPr>
        <p:txBody>
          <a:bodyPr/>
          <a:lstStyle/>
          <a:p>
            <a:r>
              <a:rPr lang="ru-RU" dirty="0" smtClean="0"/>
              <a:t>Физкультминутка под музыку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2270235"/>
            <a:ext cx="4445875" cy="444587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93" y="2660988"/>
            <a:ext cx="4299333" cy="405512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11" y="1863138"/>
            <a:ext cx="3436882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68166"/>
          </a:xfrm>
        </p:spPr>
        <p:txBody>
          <a:bodyPr>
            <a:normAutofit fontScale="90000"/>
          </a:bodyPr>
          <a:lstStyle/>
          <a:p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1560786" y="0"/>
            <a:ext cx="10020027" cy="1119352"/>
          </a:xfrm>
        </p:spPr>
        <p:txBody>
          <a:bodyPr/>
          <a:lstStyle/>
          <a:p>
            <a:pPr algn="ctr"/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1119352"/>
            <a:ext cx="4572000" cy="456674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66" y="3610301"/>
            <a:ext cx="3352800" cy="3095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62" y="190500"/>
            <a:ext cx="5818625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2652713" cy="4838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62" y="3358054"/>
            <a:ext cx="5818624" cy="3347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421" y="331076"/>
            <a:ext cx="5644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</a:rPr>
              <a:t>Развиваем мышление и 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>пространственное воображение.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>Создаем, на свой вкус, объемные фигуры 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>из вырезанных кругов разного диаметра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450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206"/>
            <a:ext cx="3817225" cy="433890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83324" y="304800"/>
            <a:ext cx="11608676" cy="76725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Наш филиал - санаторий №34 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sz="2400" i="1" dirty="0" smtClean="0">
                <a:solidFill>
                  <a:srgbClr val="0070C0"/>
                </a:solidFill>
              </a:rPr>
              <a:t>город Одинцово 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38" y="2377206"/>
            <a:ext cx="3845472" cy="43389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24" y="2333240"/>
            <a:ext cx="4026776" cy="43828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3779" y="1333910"/>
            <a:ext cx="313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Задание: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«Звукобуквенный анализ»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Подготовительная группа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6943" y="1359902"/>
            <a:ext cx="4005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Игра: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   «Догадайся, про кого я говорю»</a:t>
            </a:r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662698" y="1240982"/>
            <a:ext cx="4529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Задание: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«Обведи и напиши самостоятельно»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Старшая группа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140" y="0"/>
            <a:ext cx="7395883" cy="3052481"/>
          </a:xfrm>
        </p:spPr>
        <p:txBody>
          <a:bodyPr>
            <a:normAutofit fontScale="90000"/>
          </a:bodyPr>
          <a:lstStyle/>
          <a:p>
            <a:pPr indent="206375" algn="ctr" eaLnBrk="0" hangingPunct="0">
              <a:tabLst>
                <a:tab pos="612775" algn="l"/>
              </a:tabLst>
              <a:defRPr/>
            </a:pPr>
            <a:r>
              <a:rPr lang="ru-RU" sz="3100" u="sng" dirty="0" smtClean="0">
                <a:solidFill>
                  <a:srgbClr val="000000"/>
                </a:solidFill>
                <a:cs typeface="Times New Roman" pitchFamily="18" charset="0"/>
              </a:rPr>
              <a:t> Виды подгрупповых логопедических </a:t>
            </a:r>
            <a:r>
              <a:rPr lang="ru-RU" sz="3100" u="sng" dirty="0">
                <a:solidFill>
                  <a:srgbClr val="000000"/>
                </a:solidFill>
                <a:cs typeface="Times New Roman" pitchFamily="18" charset="0"/>
              </a:rPr>
              <a:t>занятий</a:t>
            </a:r>
            <a:r>
              <a:rPr lang="ru-RU" sz="31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31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31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3100" dirty="0" smtClean="0">
                <a:solidFill>
                  <a:srgbClr val="000000"/>
                </a:solidFill>
                <a:cs typeface="Times New Roman" pitchFamily="18" charset="0"/>
              </a:rPr>
              <a:t>по </a:t>
            </a:r>
            <a:r>
              <a:rPr lang="ru-RU" sz="3100" dirty="0">
                <a:solidFill>
                  <a:srgbClr val="000000"/>
                </a:solidFill>
                <a:cs typeface="Times New Roman" pitchFamily="18" charset="0"/>
              </a:rPr>
              <a:t>формированию: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cs typeface="Times New Roman" pitchFamily="18" charset="0"/>
              </a:rPr>
            </a:br>
            <a:endParaRPr lang="ru-RU" sz="3400" b="0" i="0" dirty="0">
              <a:solidFill>
                <a:srgbClr val="595959"/>
              </a:solidFill>
              <a:latin typeface="Euphemia"/>
              <a:ea typeface="+mj-ea"/>
              <a:cs typeface="+mj-cs"/>
            </a:endParaRPr>
          </a:p>
        </p:txBody>
      </p:sp>
      <p:graphicFrame>
        <p:nvGraphicFramePr>
          <p:cNvPr id="15" name="Объект 14" descr="Восходящий процесс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34128"/>
              </p:ext>
            </p:extLst>
          </p:nvPr>
        </p:nvGraphicFramePr>
        <p:xfrm>
          <a:off x="527329" y="1062316"/>
          <a:ext cx="11373317" cy="398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1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6288" y="304800"/>
            <a:ext cx="11114525" cy="258029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56" y="1215498"/>
            <a:ext cx="3771900" cy="315449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906"/>
            <a:ext cx="4267200" cy="38830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2885090"/>
            <a:ext cx="3541712" cy="3972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01858"/>
            <a:ext cx="3953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Игра: 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«Скажи наоборот»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6399" y="2101858"/>
            <a:ext cx="385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Задание: 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>«</a:t>
            </a:r>
            <a:r>
              <a:rPr lang="ru-RU" sz="2000" i="1" dirty="0" smtClean="0">
                <a:solidFill>
                  <a:srgbClr val="0070C0"/>
                </a:solidFill>
              </a:rPr>
              <a:t>Расскажи про </a:t>
            </a:r>
            <a:r>
              <a:rPr lang="ru-RU" sz="2000" i="1" dirty="0" smtClean="0">
                <a:solidFill>
                  <a:srgbClr val="0070C0"/>
                </a:solidFill>
              </a:rPr>
              <a:t>звук «С»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3262" y="4459804"/>
            <a:ext cx="4383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Развиваем внимание, слух, ориентацию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 в пространстве.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 Задание: «Математический диктант»</a:t>
            </a:r>
          </a:p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 Рисуем по клеточкам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74269"/>
            <a:ext cx="11885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Логопедические кабинеты оборудованы в соответствии с требованиями </a:t>
            </a:r>
            <a:endParaRPr lang="ru-RU" sz="2000" i="1" dirty="0" smtClean="0">
              <a:solidFill>
                <a:srgbClr val="FF0000"/>
              </a:solidFill>
              <a:latin typeface="inheri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эффективности </a:t>
            </a:r>
            <a:r>
              <a:rPr lang="ru-RU" sz="2000" i="1" dirty="0">
                <a:solidFill>
                  <a:srgbClr val="FF0000"/>
                </a:solidFill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коррекционной работы.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141890" y="928688"/>
            <a:ext cx="846608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/>
              <a:t>Устранение </a:t>
            </a:r>
            <a:r>
              <a:rPr lang="ru-RU" sz="2800" b="1" dirty="0" smtClean="0"/>
              <a:t>общего недоразвития речи </a:t>
            </a:r>
            <a:r>
              <a:rPr lang="ru-RU" sz="2800" b="1" dirty="0"/>
              <a:t>– </a:t>
            </a: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процесс </a:t>
            </a:r>
            <a:r>
              <a:rPr lang="ru-RU" sz="2800" b="1" dirty="0"/>
              <a:t>трудный и долгий, включающий коррекционную  </a:t>
            </a:r>
            <a:r>
              <a:rPr lang="ru-RU" sz="2800" b="1" dirty="0" smtClean="0"/>
              <a:t>деятельность</a:t>
            </a:r>
          </a:p>
          <a:p>
            <a:pPr algn="ctr">
              <a:defRPr/>
            </a:pPr>
            <a:r>
              <a:rPr lang="ru-RU" sz="2800" b="1" dirty="0" smtClean="0"/>
              <a:t> </a:t>
            </a:r>
            <a:r>
              <a:rPr lang="ru-RU" sz="2800" b="1" dirty="0"/>
              <a:t>различных </a:t>
            </a:r>
            <a:r>
              <a:rPr lang="ru-RU" sz="2800" b="1" dirty="0" smtClean="0"/>
              <a:t>специалистов: </a:t>
            </a:r>
          </a:p>
          <a:p>
            <a:pPr algn="ctr">
              <a:defRPr/>
            </a:pPr>
            <a:r>
              <a:rPr lang="ru-RU" sz="2800" b="1" dirty="0" smtClean="0"/>
              <a:t>(</a:t>
            </a:r>
            <a:r>
              <a:rPr lang="ru-RU" sz="2800" b="1" dirty="0"/>
              <a:t>воспитателей, учителей-логопедов, </a:t>
            </a: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педагогов-психологов</a:t>
            </a:r>
            <a:r>
              <a:rPr lang="ru-RU" sz="2800" b="1" dirty="0"/>
              <a:t>) </a:t>
            </a: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при </a:t>
            </a:r>
            <a:r>
              <a:rPr lang="ru-RU" sz="2800" b="1" dirty="0"/>
              <a:t>обязательном участии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15081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65213" y="220716"/>
            <a:ext cx="7091361" cy="107205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Предмет – логопедия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8372" y="1529255"/>
            <a:ext cx="8329995" cy="560238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/>
              <a:t> </a:t>
            </a:r>
            <a:r>
              <a:rPr lang="ru-RU" sz="1800" dirty="0" smtClean="0"/>
              <a:t>                                                                                  </a:t>
            </a:r>
            <a:endParaRPr lang="ru-RU" sz="1800" dirty="0"/>
          </a:p>
          <a:p>
            <a:pPr algn="ctr">
              <a:lnSpc>
                <a:spcPct val="80000"/>
              </a:lnSpc>
            </a:pPr>
            <a:r>
              <a:rPr lang="ru-RU" sz="1800" dirty="0" smtClean="0"/>
              <a:t>Санаторные </a:t>
            </a:r>
            <a:r>
              <a:rPr lang="ru-RU" sz="1800" dirty="0"/>
              <a:t>г</a:t>
            </a:r>
            <a:r>
              <a:rPr lang="ru-RU" sz="1800" dirty="0" smtClean="0"/>
              <a:t>руппы- подготовительная, старшая, средняя.</a:t>
            </a:r>
            <a:endParaRPr lang="ru-RU" sz="1800" dirty="0"/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         Количество часов </a:t>
            </a:r>
            <a:r>
              <a:rPr lang="ru-RU" sz="1800" dirty="0" smtClean="0"/>
              <a:t>за заезд – 216 </a:t>
            </a:r>
            <a:r>
              <a:rPr lang="ru-RU" sz="1800" dirty="0"/>
              <a:t>часов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         Программа – Филичева Т.Б.,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                               </a:t>
            </a:r>
            <a:r>
              <a:rPr lang="ru-RU" sz="1800" dirty="0" smtClean="0"/>
              <a:t>Чиркина </a:t>
            </a:r>
            <a:r>
              <a:rPr lang="ru-RU" sz="1800" dirty="0"/>
              <a:t>Г.В.                               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</a:t>
            </a:r>
            <a:endParaRPr lang="ru-RU" sz="1800" dirty="0" smtClean="0"/>
          </a:p>
          <a:p>
            <a:pPr algn="ctr">
              <a:lnSpc>
                <a:spcPct val="80000"/>
              </a:lnSpc>
            </a:pPr>
            <a:r>
              <a:rPr lang="ru-RU" sz="1800" dirty="0" smtClean="0"/>
              <a:t>  </a:t>
            </a:r>
            <a:r>
              <a:rPr lang="ru-RU" sz="1800" dirty="0"/>
              <a:t>«Программа коррекционного обучения 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</a:t>
            </a:r>
            <a:endParaRPr lang="ru-RU" sz="1800" dirty="0" smtClean="0"/>
          </a:p>
          <a:p>
            <a:pPr algn="ctr">
              <a:lnSpc>
                <a:spcPct val="80000"/>
              </a:lnSpc>
            </a:pPr>
            <a:r>
              <a:rPr lang="ru-RU" sz="1800" dirty="0" smtClean="0"/>
              <a:t> </a:t>
            </a:r>
            <a:r>
              <a:rPr lang="ru-RU" sz="1800" dirty="0"/>
              <a:t>и воспитания  детей 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  </a:t>
            </a:r>
            <a:endParaRPr lang="ru-RU" sz="1800" dirty="0" smtClean="0"/>
          </a:p>
          <a:p>
            <a:pPr algn="ctr">
              <a:lnSpc>
                <a:spcPct val="80000"/>
              </a:lnSpc>
            </a:pPr>
            <a:r>
              <a:rPr lang="ru-RU" sz="1800" dirty="0" smtClean="0"/>
              <a:t>   </a:t>
            </a:r>
            <a:r>
              <a:rPr lang="ru-RU" sz="1800" dirty="0"/>
              <a:t>с общим недоразвитием речи 6-го года жизни» </a:t>
            </a:r>
          </a:p>
          <a:p>
            <a:pPr algn="ctr">
              <a:lnSpc>
                <a:spcPct val="80000"/>
              </a:lnSpc>
            </a:pPr>
            <a:r>
              <a:rPr lang="ru-RU" sz="1800" dirty="0"/>
              <a:t>                                                                                               М.,1989.</a:t>
            </a:r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61" y="94593"/>
            <a:ext cx="11170910" cy="4661338"/>
          </a:xfrm>
        </p:spPr>
        <p:txBody>
          <a:bodyPr>
            <a:normAutofit fontScale="90000"/>
          </a:bodyPr>
          <a:lstStyle/>
          <a:p>
            <a:r>
              <a:rPr lang="ru-RU" dirty="0"/>
              <a:t>Логопедическое воздействие проводится одновременно над всеми компонентами речевой системы, коммуникативной направленности, в тесной связи с образовательной программой. Логопедическое воздействие, строится на основе психофизических и индивидуальных особенностях учащихся. Методы и приемы заключаются в развитии </a:t>
            </a:r>
            <a:r>
              <a:rPr lang="ru-RU" dirty="0" smtClean="0"/>
              <a:t>у </a:t>
            </a:r>
            <a:r>
              <a:rPr lang="ru-RU" dirty="0"/>
              <a:t>ребенка </a:t>
            </a:r>
            <a:r>
              <a:rPr lang="ru-RU" dirty="0"/>
              <a:t>механизмов </a:t>
            </a:r>
            <a:r>
              <a:rPr lang="ru-RU" dirty="0" smtClean="0"/>
              <a:t>по </a:t>
            </a:r>
            <a:r>
              <a:rPr lang="ru-RU" dirty="0"/>
              <a:t>обработке акустико- артикуляционных сигналов о фонемах и оптико- пространственных </a:t>
            </a:r>
            <a:r>
              <a:rPr lang="ru-RU" dirty="0" smtClean="0"/>
              <a:t>представлениях.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3"/>
          <p:cNvSpPr>
            <a:spLocks noChangeArrowheads="1"/>
          </p:cNvSpPr>
          <p:nvPr/>
        </p:nvSpPr>
        <p:spPr bwMode="auto">
          <a:xfrm>
            <a:off x="1809720" y="1071546"/>
            <a:ext cx="550072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Спасибо </a:t>
            </a:r>
          </a:p>
          <a:p>
            <a:pPr algn="ctr">
              <a:defRPr/>
            </a:pPr>
            <a:r>
              <a:rPr lang="ru-RU" sz="7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за </a:t>
            </a:r>
          </a:p>
          <a:p>
            <a:pPr algn="ctr">
              <a:defRPr/>
            </a:pPr>
            <a:r>
              <a:rPr lang="ru-RU" sz="7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внимание !</a:t>
            </a:r>
            <a:endParaRPr lang="ru-RU" sz="7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87" y="304799"/>
            <a:ext cx="9033642" cy="7667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187" y="5707117"/>
            <a:ext cx="7967387" cy="112404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ЖЕЛАЮ УДАЧИ!</a:t>
            </a:r>
            <a:endParaRPr lang="ru-RU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5400"/>
              <a:t>ЖЕЛАЮ  </a:t>
            </a:r>
            <a:br>
              <a:rPr lang="ru-RU" sz="5400"/>
            </a:br>
            <a:r>
              <a:rPr lang="ru-RU" sz="5400"/>
              <a:t> УДАЧИ!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28699" y="313397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3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5400"/>
              <a:t>ЖЕЛАЮ  </a:t>
            </a:r>
            <a:br>
              <a:rPr lang="ru-RU" sz="5400"/>
            </a:br>
            <a:r>
              <a:rPr lang="ru-RU" sz="5400"/>
              <a:t> УДАЧИ!</a:t>
            </a:r>
          </a:p>
        </p:txBody>
      </p:sp>
    </p:spTree>
    <p:extLst>
      <p:ext uri="{BB962C8B-B14F-4D97-AF65-F5344CB8AC3E}">
        <p14:creationId xmlns:p14="http://schemas.microsoft.com/office/powerpoint/2010/main" val="1600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881188" y="285751"/>
            <a:ext cx="8501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/>
              <a:t>Логопедическое воздействие при ОНР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9744" y="914401"/>
            <a:ext cx="4563258" cy="989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1</a:t>
            </a:r>
            <a:r>
              <a:rPr lang="ru-RU" b="1" dirty="0"/>
              <a:t> этап – </a:t>
            </a:r>
            <a:r>
              <a:rPr lang="ru-RU" b="1" dirty="0" smtClean="0"/>
              <a:t>«</a:t>
            </a:r>
            <a:r>
              <a:rPr lang="ru-RU" b="1" dirty="0"/>
              <a:t>Однословное предложение»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81750" y="914402"/>
            <a:ext cx="3331876" cy="9893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2</a:t>
            </a:r>
            <a:r>
              <a:rPr lang="ru-RU" sz="2800" b="1" dirty="0"/>
              <a:t> </a:t>
            </a:r>
            <a:r>
              <a:rPr lang="ru-RU" b="1" dirty="0"/>
              <a:t>этап – </a:t>
            </a:r>
          </a:p>
          <a:p>
            <a:pPr algn="ctr">
              <a:defRPr/>
            </a:pPr>
            <a:r>
              <a:rPr lang="ru-RU" b="1" dirty="0"/>
              <a:t>«Первые формы слов»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9744" y="2252004"/>
            <a:ext cx="4563257" cy="11057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3</a:t>
            </a:r>
            <a:r>
              <a:rPr lang="ru-RU" b="1" dirty="0"/>
              <a:t> этап – «Двусоставное предложение»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96192" y="2515769"/>
            <a:ext cx="2638813" cy="10029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4</a:t>
            </a:r>
            <a:r>
              <a:rPr lang="ru-RU" b="1" dirty="0"/>
              <a:t> этап – </a:t>
            </a:r>
          </a:p>
          <a:p>
            <a:pPr algn="ctr">
              <a:defRPr/>
            </a:pPr>
            <a:r>
              <a:rPr lang="ru-RU" b="1" dirty="0"/>
              <a:t>«Предложения из нескольких слов»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9744" y="4857750"/>
            <a:ext cx="6580683" cy="10529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5</a:t>
            </a:r>
            <a:r>
              <a:rPr lang="ru-RU" b="1" dirty="0"/>
              <a:t> этап – «Расширение объема предложения</a:t>
            </a:r>
          </a:p>
          <a:p>
            <a:pPr algn="ctr">
              <a:defRPr/>
            </a:pPr>
            <a:r>
              <a:rPr lang="ru-RU" b="1" dirty="0"/>
              <a:t>или </a:t>
            </a:r>
          </a:p>
          <a:p>
            <a:pPr algn="ctr">
              <a:defRPr/>
            </a:pPr>
            <a:r>
              <a:rPr lang="ru-RU" b="1" dirty="0"/>
              <a:t>Сложное предложение»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077464" y="1051886"/>
            <a:ext cx="1000132" cy="35719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549756">
            <a:off x="4969362" y="1979685"/>
            <a:ext cx="1391505" cy="37325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077464" y="2952123"/>
            <a:ext cx="1108388" cy="42862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8751594">
            <a:off x="5159584" y="4051813"/>
            <a:ext cx="1216025" cy="39528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8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1250" y="164892"/>
            <a:ext cx="7429500" cy="10495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1 этап –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Этап </a:t>
            </a:r>
            <a:r>
              <a:rPr lang="ru-RU" sz="2000" b="1" dirty="0">
                <a:solidFill>
                  <a:schemeClr val="tx1"/>
                </a:solidFill>
              </a:rPr>
              <a:t>однословного предложения</a:t>
            </a:r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>
            <a:off x="5045167" y="1446082"/>
            <a:ext cx="1714500" cy="1424065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79742" y="1933732"/>
            <a:ext cx="4857359" cy="4751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Развитие самостоятельной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Стимуляция речевой потребности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Называние близких людей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Выражение просьб (НА, ДАЙ, ИДИ)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Выражение состояний </a:t>
            </a:r>
            <a:r>
              <a:rPr lang="ru-RU" sz="1600" dirty="0" smtClean="0">
                <a:solidFill>
                  <a:schemeClr val="tx1"/>
                </a:solidFill>
              </a:rPr>
              <a:t>междометиями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 игровой </a:t>
            </a:r>
            <a:r>
              <a:rPr lang="ru-RU" sz="1600" dirty="0" smtClean="0">
                <a:solidFill>
                  <a:schemeClr val="tx1"/>
                </a:solidFill>
              </a:rPr>
              <a:t>ситуации: </a:t>
            </a:r>
            <a:r>
              <a:rPr lang="ru-RU" sz="1600" dirty="0">
                <a:solidFill>
                  <a:schemeClr val="tx1"/>
                </a:solidFill>
              </a:rPr>
              <a:t>(ОЙ! АХ! ТШШ!)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Звукоподражание животным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Подзывы </a:t>
            </a:r>
            <a:r>
              <a:rPr lang="ru-RU" sz="1600" dirty="0" smtClean="0">
                <a:solidFill>
                  <a:schemeClr val="tx1"/>
                </a:solidFill>
              </a:rPr>
              <a:t>животных: </a:t>
            </a:r>
            <a:r>
              <a:rPr lang="ru-RU" sz="1600" dirty="0">
                <a:solidFill>
                  <a:schemeClr val="tx1"/>
                </a:solidFill>
              </a:rPr>
              <a:t>(КИС, НО!)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Введение звукоподражаний в двустишия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Подражание музыкальным игрушкам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Подражание бытовым шумам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Формирование </a:t>
            </a:r>
            <a:r>
              <a:rPr lang="ru-RU" sz="1600" dirty="0" smtClean="0">
                <a:solidFill>
                  <a:schemeClr val="tx1"/>
                </a:solidFill>
              </a:rPr>
              <a:t>фраз: 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(</a:t>
            </a:r>
            <a:r>
              <a:rPr lang="ru-RU" sz="1600" dirty="0">
                <a:solidFill>
                  <a:schemeClr val="tx1"/>
                </a:solidFill>
              </a:rPr>
              <a:t>ДАЙ ПИТЬ, МАМА, НА, ИДЕМ ГУЛЯТЬ и т.д.)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3216" y="1933731"/>
            <a:ext cx="3571875" cy="4751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Понимание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Запоминание игрушек, частей тела, одежды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Понимание словосочетаний, подкрепленных действиями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Оречевление бытовых ситуаций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Понимание вопросов КТО? ЧТО?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Понимание и выполнение инструкций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0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1250" y="500064"/>
            <a:ext cx="7429500" cy="714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2 </a:t>
            </a:r>
            <a:r>
              <a:rPr lang="ru-RU" sz="2000" b="1" dirty="0" smtClean="0">
                <a:solidFill>
                  <a:schemeClr val="tx1"/>
                </a:solidFill>
              </a:rPr>
              <a:t>этап -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Этап первых форм слова</a:t>
            </a: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>
            <a:off x="4779053" y="1280955"/>
            <a:ext cx="1714500" cy="928688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10859" y="2000249"/>
            <a:ext cx="5681272" cy="4643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Развитие самостоятельной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Уточнение артикуляции гласных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Называние знакомых предметов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Наращивание слогов к концу </a:t>
            </a:r>
            <a:r>
              <a:rPr lang="ru-RU" sz="1600" dirty="0" smtClean="0">
                <a:solidFill>
                  <a:schemeClr val="tx1"/>
                </a:solidFill>
              </a:rPr>
              <a:t>слова: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(</a:t>
            </a:r>
            <a:r>
              <a:rPr lang="ru-RU" sz="1600" dirty="0">
                <a:solidFill>
                  <a:schemeClr val="tx1"/>
                </a:solidFill>
              </a:rPr>
              <a:t>РУ - … КА, НОЖ - … КА)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Двусоставное предложение со </a:t>
            </a:r>
            <a:r>
              <a:rPr lang="ru-RU" sz="1600" dirty="0" smtClean="0">
                <a:solidFill>
                  <a:schemeClr val="tx1"/>
                </a:solidFill>
              </a:rPr>
              <a:t>словами: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ТУТ</a:t>
            </a:r>
            <a:r>
              <a:rPr lang="ru-RU" sz="1600" dirty="0">
                <a:solidFill>
                  <a:schemeClr val="tx1"/>
                </a:solidFill>
              </a:rPr>
              <a:t>, ЭТО, ВОТ, ЗДЕСЬ, ТАМ и др.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Употребление повелительного </a:t>
            </a:r>
            <a:r>
              <a:rPr lang="ru-RU" sz="1600" dirty="0" smtClean="0">
                <a:solidFill>
                  <a:schemeClr val="tx1"/>
                </a:solidFill>
              </a:rPr>
              <a:t>наклонения глагола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Употребление </a:t>
            </a:r>
            <a:r>
              <a:rPr lang="ru-RU" sz="1600" dirty="0" smtClean="0">
                <a:solidFill>
                  <a:schemeClr val="tx1"/>
                </a:solidFill>
              </a:rPr>
              <a:t>фразы:               «</a:t>
            </a:r>
            <a:r>
              <a:rPr lang="ru-RU" sz="1600" dirty="0">
                <a:solidFill>
                  <a:schemeClr val="tx1"/>
                </a:solidFill>
              </a:rPr>
              <a:t>повелительный глагол + обращение»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Употребление фразы «обращение + повелительный </a:t>
            </a:r>
            <a:r>
              <a:rPr lang="ru-RU" sz="1600" dirty="0" smtClean="0">
                <a:solidFill>
                  <a:schemeClr val="tx1"/>
                </a:solidFill>
              </a:rPr>
              <a:t>         глагол </a:t>
            </a:r>
            <a:r>
              <a:rPr lang="ru-RU" sz="1600" dirty="0">
                <a:solidFill>
                  <a:schemeClr val="tx1"/>
                </a:solidFill>
              </a:rPr>
              <a:t>+ существительное в В.п.»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Употребление </a:t>
            </a:r>
            <a:r>
              <a:rPr lang="ru-RU" sz="1600" dirty="0" smtClean="0">
                <a:solidFill>
                  <a:schemeClr val="tx1"/>
                </a:solidFill>
              </a:rPr>
              <a:t>фразы: 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«</a:t>
            </a:r>
            <a:r>
              <a:rPr lang="ru-RU" sz="1600" dirty="0">
                <a:solidFill>
                  <a:schemeClr val="tx1"/>
                </a:solidFill>
              </a:rPr>
              <a:t>инфинитив + ХОЧУ, НАДО, МОЖНО и др.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912" y="2000249"/>
            <a:ext cx="4871804" cy="4643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Понимание речи: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Различение количества предметов (ОДИН - МНОГО)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Различение величины предметов (БОЛЬШОЙ – МАЛЕНЬКИЙ)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Различение вкуса (СЛАДКИЙ – КИСЛЫЙ)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Пространственное расположение (ЗДЕСЬ – ТАМ)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Различение единственного и множественного числа (ДОМ – ДОМА)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 Различение частицы НЕ (БЕРИ – НЕ БЕРИ)</a:t>
            </a:r>
          </a:p>
          <a:p>
            <a:pPr>
              <a:buFont typeface="Arial" pitchFamily="34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8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81250" y="214314"/>
            <a:ext cx="7429500" cy="714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3 этап </a:t>
            </a:r>
            <a:r>
              <a:rPr lang="ru-RU" sz="2000" b="1" dirty="0" smtClean="0">
                <a:solidFill>
                  <a:schemeClr val="tx1"/>
                </a:solidFill>
              </a:rPr>
              <a:t>–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Этап двусоставного предложения</a:t>
            </a:r>
          </a:p>
        </p:txBody>
      </p:sp>
      <p:sp>
        <p:nvSpPr>
          <p:cNvPr id="8" name="Тройная стрелка влево/вправо/вверх 7"/>
          <p:cNvSpPr/>
          <p:nvPr/>
        </p:nvSpPr>
        <p:spPr>
          <a:xfrm>
            <a:off x="5834835" y="938424"/>
            <a:ext cx="1361621" cy="928687"/>
          </a:xfrm>
          <a:prstGeom prst="leftRigh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24626" y="1857376"/>
            <a:ext cx="5392554" cy="47148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Развитие самостоятельной речи:</a:t>
            </a:r>
            <a:endParaRPr lang="ru-RU" sz="14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Составление предложений «существительное + глагол + прямое дополнение»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 Составление предложений «существительное + глагол + прямое дополнение, не совпадающее в В. п. и И. п.»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Ответы на вопрос ЧТО ДЕЛАЕТ?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Подбор названий предметов к названиям действий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Употребление возвратной формы глаголов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Заучивание двустиший и четверостиший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Формирование слоговой структуры слова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Формирование звукопроизношения:</a:t>
            </a:r>
          </a:p>
          <a:p>
            <a:pPr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</a:rPr>
              <a:t>развитие слухового восприятия</a:t>
            </a:r>
          </a:p>
          <a:p>
            <a:pPr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</a:rPr>
              <a:t> расширение объема слуховой памяти</a:t>
            </a:r>
          </a:p>
          <a:p>
            <a:pPr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</a:rPr>
              <a:t> формирование артикуляционных укладов согласных звуков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1143001"/>
            <a:ext cx="5810251" cy="5572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Понимание речи: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слов, имеющих сходство в предметной ситуации (РИСУЕТ – ПИШЕТ)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слов-антонимов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Понимание и различение возвратных глаголов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мн. и ед. числа существительных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рода глаголов прошедшего времени (ЖЕНЯ УПАЛ – ЖЕНЯ УПАЛА)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объекта и субъекта действий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Понимание взаимоотношений действующих лиц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Пространственные отношения предметов (НА, В, ПОД, ОКОЛО, ИЗ, ЗА)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Обобщение предметов по их назначению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ед. и мн. числа существительных в П.п.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Понимание прилагательных-антонимов (ШИРОКИЙ – УЗКИЙ)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Различение пространственных наречий (ВНИЗУ, ВВЕРХУ, ДАЛЕКО, БЛИЗКО)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342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Макет презентации с играющимися детьми (рисованное широкоэкранное изображение)</Template>
  <TotalTime>0</TotalTime>
  <Words>1880</Words>
  <Application>Microsoft Office PowerPoint</Application>
  <PresentationFormat>Широкоэкранный</PresentationFormat>
  <Paragraphs>347</Paragraphs>
  <Slides>56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Calibri</vt:lpstr>
      <vt:lpstr>Euphemia</vt:lpstr>
      <vt:lpstr>Impact</vt:lpstr>
      <vt:lpstr>inherit</vt:lpstr>
      <vt:lpstr>Times New Roman</vt:lpstr>
      <vt:lpstr>Wingdings</vt:lpstr>
      <vt:lpstr>Children Happy 16x9</vt:lpstr>
      <vt:lpstr>Коррекционно-воспитательная  работа по преодолению  общего недоразвития речи  у детей  в санаторных условиях </vt:lpstr>
      <vt:lpstr>Цель работы логопеда в санатории:</vt:lpstr>
      <vt:lpstr>Презентация PowerPoint</vt:lpstr>
      <vt:lpstr>            Содержание логопедических занятий определяется   задачами коррекционного обучения детей:  . </vt:lpstr>
      <vt:lpstr> Виды подгрупповых логопедических занятий   по формированию: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детей с нарушениями речи ведущая деятельность – ИГРА. Логопед вызывает интерес к занятиям введением игровых моментов, широким использованием наглядных интересных пособий, предлагая практические действия с предметами. </vt:lpstr>
      <vt:lpstr>Макет заголовка раздела</vt:lpstr>
      <vt:lpstr>Презентация PowerPoint</vt:lpstr>
      <vt:lpstr>Артикуляционная зарядка. Постановка звука «С» Упражнение «Мостик»</vt:lpstr>
      <vt:lpstr>Презентация PowerPoint</vt:lpstr>
      <vt:lpstr>      Взаимодействие между  логопедом и воспитанниками</vt:lpstr>
      <vt:lpstr>Макет рисунка с подписью</vt:lpstr>
      <vt:lpstr>Приоритетное направление-</vt:lpstr>
      <vt:lpstr>Автоматизация звука</vt:lpstr>
      <vt:lpstr>Формирование лексико- грамматических категорий</vt:lpstr>
      <vt:lpstr>Развитие диалогической речи</vt:lpstr>
      <vt:lpstr>На занятиях систематично используются динамические паузы, связанные с темой занятия,   развивающие  мелкую моторику. </vt:lpstr>
      <vt:lpstr>Развитие речевого дыхания</vt:lpstr>
      <vt:lpstr>Развитие речи неразрывно связано с развитием основных психических процессов. Игры «Чего не стало», «Что с чем поменялось местами» - на развитие памяти и внимания</vt:lpstr>
      <vt:lpstr>Игра:  «Пиши и произноси звук»</vt:lpstr>
      <vt:lpstr>Развитие пространственного воображения, мелкой моторики</vt:lpstr>
      <vt:lpstr>Подготовка к обучению грамоте</vt:lpstr>
      <vt:lpstr>     Работа проводится с привлечением не только слухового и зрительного анализаторов, но и кинестетического</vt:lpstr>
      <vt:lpstr>Для развития мелкой моторики,  тактильности пальцев,  используется тренажер - ладошки</vt:lpstr>
      <vt:lpstr>   </vt:lpstr>
      <vt:lpstr>Работа с карточками</vt:lpstr>
      <vt:lpstr>Задание: «Запиши под диктовку геометрические фигуры»</vt:lpstr>
      <vt:lpstr> Логопедические занятия всегда интересные,  полезные и разнообразные </vt:lpstr>
      <vt:lpstr>  * ВЫСОКУЮ АКТИВНОСТЬ ДЕТЕЙ *ПОЛНЫЙ КОНТРОЛЬ ЗА УСВОЕНИЕМ ЗНАНИЙ И НАВЫКОВ  *ЭКОНОМНОЕ ИСПОЛЬЗОВАНИЕ УЧЕБНОГО ВРЕМЕНИ  * ПОВЫШЕНИЕ ЭМОЦИОНАЛЬНОГО ТОНУСА ДЕТЕЙ И ПОЗНАВАТЕЛЬНОГОПОРОГА</vt:lpstr>
      <vt:lpstr>«Грамматическое домино» Цель: развитие умения согласовывать существительное с числительным.</vt:lpstr>
      <vt:lpstr>Лето.  Логопедическая работа с детьми на улице</vt:lpstr>
      <vt:lpstr>Учимся и творим</vt:lpstr>
      <vt:lpstr>Подгрупповые занятия в подготовительной группе</vt:lpstr>
      <vt:lpstr>Будни и праздники</vt:lpstr>
      <vt:lpstr>Коллективная работа для осенней выставки </vt:lpstr>
      <vt:lpstr>Подготовка к встрече Нового 2014 года</vt:lpstr>
      <vt:lpstr>Работа в школьном логопункте.  туб.санаторий № 17</vt:lpstr>
      <vt:lpstr>Презентация PowerPoint</vt:lpstr>
      <vt:lpstr>Задачи  работы логопеда в санатории со школьниками: Выявление нарушений устной и письменной речи учащихся. </vt:lpstr>
      <vt:lpstr>Проведение открытого урока в первом классе Тема: «Дифференциация звуков «С»- «З»</vt:lpstr>
      <vt:lpstr>Презентация PowerPoint</vt:lpstr>
      <vt:lpstr>Презентация PowerPoint</vt:lpstr>
      <vt:lpstr>Наш филиал - санаторий №34  город Одинцово </vt:lpstr>
      <vt:lpstr> </vt:lpstr>
      <vt:lpstr>Презентация PowerPoint</vt:lpstr>
      <vt:lpstr>Предмет – логопедия </vt:lpstr>
      <vt:lpstr>Логопедическое воздействие проводится одновременно над всеми компонентами речевой системы, коммуникативной направленности, в тесной связи с образовательной программой. Логопедическое воздействие, строится на основе психофизических и индивидуальных особенностях учащихся. Методы и приемы заключаются в развитии у ребенка механизмов по обработке акустико- артикуляционных сигналов о фонемах и оптико- пространственных представлениях.</vt:lpstr>
      <vt:lpstr>Презентация PowerPoint</vt:lpstr>
      <vt:lpstr>        ЖЕЛАЮ    УДАЧИ!</vt:lpstr>
      <vt:lpstr>        ЖЕЛАЮ    УДАЧИ!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2015-02-18T09:21:30Z</dcterms:created>
  <dcterms:modified xsi:type="dcterms:W3CDTF">2015-02-19T12:55:15Z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