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1" r:id="rId3"/>
    <p:sldId id="263" r:id="rId4"/>
    <p:sldId id="264" r:id="rId5"/>
    <p:sldId id="262" r:id="rId6"/>
    <p:sldId id="265" r:id="rId7"/>
    <p:sldId id="259" r:id="rId8"/>
    <p:sldId id="258" r:id="rId9"/>
    <p:sldId id="257" r:id="rId10"/>
    <p:sldId id="271" r:id="rId11"/>
    <p:sldId id="270" r:id="rId12"/>
    <p:sldId id="269" r:id="rId13"/>
    <p:sldId id="268" r:id="rId14"/>
    <p:sldId id="267" r:id="rId15"/>
    <p:sldId id="266" r:id="rId16"/>
    <p:sldId id="272" r:id="rId17"/>
    <p:sldId id="276" r:id="rId18"/>
    <p:sldId id="275" r:id="rId19"/>
    <p:sldId id="274" r:id="rId20"/>
    <p:sldId id="279" r:id="rId21"/>
    <p:sldId id="281" r:id="rId22"/>
    <p:sldId id="280" r:id="rId23"/>
    <p:sldId id="277" r:id="rId24"/>
    <p:sldId id="273" r:id="rId25"/>
    <p:sldId id="283" r:id="rId26"/>
    <p:sldId id="287" r:id="rId27"/>
    <p:sldId id="282" r:id="rId28"/>
    <p:sldId id="284" r:id="rId29"/>
    <p:sldId id="286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652D6-FC8C-4E6A-B105-1C50C59A0BD6}" type="datetimeFigureOut">
              <a:rPr lang="en-US" smtClean="0"/>
              <a:t>1/8/2014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42243-BC79-4106-B4AF-38A1AAA2F1D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6A76-76E3-4E2B-9F93-4CC14A3C4CD5}" type="datetimeFigureOut">
              <a:rPr lang="en-US" smtClean="0"/>
              <a:t>1/8/2014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C844B-5F45-4886-B9AA-2764DB114F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6A76-76E3-4E2B-9F93-4CC14A3C4CD5}" type="datetimeFigureOut">
              <a:rPr lang="en-US" smtClean="0"/>
              <a:t>1/8/2014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C844B-5F45-4886-B9AA-2764DB114F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6A76-76E3-4E2B-9F93-4CC14A3C4CD5}" type="datetimeFigureOut">
              <a:rPr lang="en-US" smtClean="0"/>
              <a:t>1/8/2014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C844B-5F45-4886-B9AA-2764DB114F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6A76-76E3-4E2B-9F93-4CC14A3C4CD5}" type="datetimeFigureOut">
              <a:rPr lang="en-US" smtClean="0"/>
              <a:t>1/8/2014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C844B-5F45-4886-B9AA-2764DB114F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6A76-76E3-4E2B-9F93-4CC14A3C4CD5}" type="datetimeFigureOut">
              <a:rPr lang="en-US" smtClean="0"/>
              <a:t>1/8/2014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C844B-5F45-4886-B9AA-2764DB114F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6A76-76E3-4E2B-9F93-4CC14A3C4CD5}" type="datetimeFigureOut">
              <a:rPr lang="en-US" smtClean="0"/>
              <a:t>1/8/2014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C844B-5F45-4886-B9AA-2764DB114F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6A76-76E3-4E2B-9F93-4CC14A3C4CD5}" type="datetimeFigureOut">
              <a:rPr lang="en-US" smtClean="0"/>
              <a:t>1/8/2014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C844B-5F45-4886-B9AA-2764DB114F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6A76-76E3-4E2B-9F93-4CC14A3C4CD5}" type="datetimeFigureOut">
              <a:rPr lang="en-US" smtClean="0"/>
              <a:t>1/8/2014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C844B-5F45-4886-B9AA-2764DB114F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6A76-76E3-4E2B-9F93-4CC14A3C4CD5}" type="datetimeFigureOut">
              <a:rPr lang="en-US" smtClean="0"/>
              <a:t>1/8/2014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C844B-5F45-4886-B9AA-2764DB114F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6A76-76E3-4E2B-9F93-4CC14A3C4CD5}" type="datetimeFigureOut">
              <a:rPr lang="en-US" smtClean="0"/>
              <a:t>1/8/2014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C844B-5F45-4886-B9AA-2764DB114F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6A76-76E3-4E2B-9F93-4CC14A3C4CD5}" type="datetimeFigureOut">
              <a:rPr lang="en-US" smtClean="0"/>
              <a:t>1/8/2014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C844B-5F45-4886-B9AA-2764DB114F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46A76-76E3-4E2B-9F93-4CC14A3C4CD5}" type="datetimeFigureOut">
              <a:rPr lang="en-US" smtClean="0"/>
              <a:t>1/8/2014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C844B-5F45-4886-B9AA-2764DB114F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 descr="1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357290" y="1357298"/>
            <a:ext cx="650085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Мотивация учебной деятельности учащихся и обеспечение условий для её развития на уроках русского языка и литературы</a:t>
            </a:r>
          </a:p>
          <a:p>
            <a:pPr algn="r"/>
            <a:endParaRPr lang="ru-RU" dirty="0" smtClean="0"/>
          </a:p>
          <a:p>
            <a:pPr algn="r"/>
            <a:r>
              <a:rPr lang="ru-RU" dirty="0" smtClean="0"/>
              <a:t>Белякова Оксана Анатольевна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>
            <a:normAutofit/>
          </a:bodyPr>
          <a:lstStyle/>
          <a:p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Покажите шуйцу. 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/>
          <a:lstStyle/>
          <a:p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Пращур – это…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динозавр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название болезни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отец прапрадеда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6130"/>
          </a:xfrm>
        </p:spPr>
        <p:txBody>
          <a:bodyPr/>
          <a:lstStyle/>
          <a:p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Какого цвета бывают ланиты?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красного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зеленого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синего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>
            <a:normAutofit/>
          </a:bodyPr>
          <a:lstStyle/>
          <a:p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Сколько раз в году крестьяне орали?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один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два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сто 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6130"/>
          </a:xfrm>
        </p:spPr>
        <p:txBody>
          <a:bodyPr>
            <a:normAutofit/>
          </a:bodyPr>
          <a:lstStyle/>
          <a:p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Можно ли верить </a:t>
            </a:r>
            <a:r>
              <a:rPr lang="ru-RU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забобонам</a:t>
            </a: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Да Б) Нет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6130"/>
          </a:xfrm>
        </p:spPr>
        <p:txBody>
          <a:bodyPr>
            <a:normAutofit/>
          </a:bodyPr>
          <a:lstStyle/>
          <a:p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время брани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живот 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можно…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набить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отрастить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потерять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92"/>
          </a:xfrm>
        </p:spPr>
        <p:txBody>
          <a:bodyPr>
            <a:normAutofit/>
          </a:bodyPr>
          <a:lstStyle/>
          <a:p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Сколько у вас рамён?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два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три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десять 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>
            <a:norm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Откуда взялось выражение "зарыть талант в землю"?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ru-RU" sz="2800" dirty="0"/>
              <a:t>Первоначально талантом называлась самая крупная весовая и денежно-счётная единица в Древней Греции, Вавилоне, Персии и других областях Малой Азии. Из евангельской притчи о человеке, который получил деньги и закопал их, побоявшись вложить в дело, произошло выражение "зарыть талант в землю". В современном русском языке это выражение приобрело переносный оттенок в связи с новым значением слова талант и употребляется, когда человек не заботится о развитии своих способностей.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>
            <a:no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телесериалы называют "мыльными операми"?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ru-RU" sz="3200" dirty="0"/>
              <a:t>В 1930-х годах на американском</a:t>
            </a:r>
            <a:r>
              <a:rPr lang="en-US" sz="3200" dirty="0"/>
              <a:t> </a:t>
            </a:r>
            <a:r>
              <a:rPr lang="ru-RU" sz="3200" dirty="0" smtClean="0"/>
              <a:t>радио появились </a:t>
            </a:r>
            <a:r>
              <a:rPr lang="ru-RU" sz="3200" dirty="0"/>
              <a:t>многосерийные программы с незатейливыми слезоточивыми сюжетами. Их спонсорами выступали производители мыла и других моющих средств, так как основной аудиторией этих программ были домохозяйки. Поэтому за</a:t>
            </a:r>
            <a:r>
              <a:rPr lang="en-US" sz="3200" dirty="0"/>
              <a:t> </a:t>
            </a:r>
            <a:r>
              <a:rPr lang="ru-RU" sz="3200" dirty="0"/>
              <a:t>радио-, а впоследствии и телесериалами закрепилось выражение "мыльная опера".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Откуда произошло слово тютелька?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Тютелька это уменьшительное от диалектного </a:t>
            </a:r>
            <a:r>
              <a:rPr lang="ru-RU" dirty="0" err="1"/>
              <a:t>тютя</a:t>
            </a:r>
            <a:r>
              <a:rPr lang="ru-RU" dirty="0"/>
              <a:t> ("удар, попадание") название точного попадания топором в одно и то же место при столярной работе. Сегодня для обозначения высокой точности употребляется выражение "тютелька в тютельку".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 descr="1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28860" y="571480"/>
            <a:ext cx="60722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«Мотивация гораздо больше, чем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способности,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определяет поведение, действия человека». Дж.Равен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174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071810"/>
            <a:ext cx="4714908" cy="353618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Откуда взялись выражения "зарубить на носу" и "остаться с носом"?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ru-RU" sz="3200" dirty="0"/>
              <a:t>Раньше носом помимо части лица называли бирку, которую носили при себе и на которой ставили зарубки для учёта работы, долгов и т.п. Благодаря этому возникло выражение "зарубить на носу". В другом значении носом называлась взятка, подношение. Выражение "остаться с носом" значило уйти с непринятым подношением, не договорившись.</a:t>
            </a:r>
            <a:endParaRPr lang="en-US" sz="3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-1214470"/>
            <a:ext cx="8229600" cy="7000924"/>
          </a:xfrm>
        </p:spPr>
        <p:txBody>
          <a:bodyPr/>
          <a:lstStyle/>
          <a:p>
            <a:pPr algn="l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Инсценировка сказки «Двенадцать месяцев»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1</a:t>
            </a:r>
            <a:r>
              <a:rPr lang="ru-RU" sz="2800" dirty="0"/>
              <a:t>) режиссер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ru-RU" sz="2800" dirty="0"/>
              <a:t>2) актеры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ru-RU" sz="2800" dirty="0"/>
              <a:t>3) звукооператор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ru-RU" sz="2800" dirty="0"/>
              <a:t>4) художники по костюмам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ru-RU" sz="2800" dirty="0"/>
              <a:t>5) гримеры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Рисунок 2" descr="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11521">
            <a:off x="6290548" y="321527"/>
            <a:ext cx="2357454" cy="3451435"/>
          </a:xfrm>
          <a:prstGeom prst="rect">
            <a:avLst/>
          </a:prstGeom>
        </p:spPr>
      </p:pic>
      <p:pic>
        <p:nvPicPr>
          <p:cNvPr id="5" name="Рисунок 4" descr="693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648368">
            <a:off x="5271906" y="2538002"/>
            <a:ext cx="2314575" cy="3810000"/>
          </a:xfrm>
          <a:prstGeom prst="rect">
            <a:avLst/>
          </a:prstGeom>
        </p:spPr>
      </p:pic>
      <p:pic>
        <p:nvPicPr>
          <p:cNvPr id="7" name="Рисунок 6" descr="7104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87447">
            <a:off x="2318162" y="3677904"/>
            <a:ext cx="2458030" cy="317700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6130"/>
          </a:xfrm>
        </p:spPr>
        <p:txBody>
          <a:bodyPr>
            <a:normAutofit/>
          </a:bodyPr>
          <a:lstStyle/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Нестандарное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задание «Вымышленный язык»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 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Глокая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куздра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штеко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будланула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бокра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курдячит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бокренка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Л.В.Щерба 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Autofit/>
          </a:bodyPr>
          <a:lstStyle/>
          <a:p>
            <a:r>
              <a:rPr lang="ru-RU" sz="4000" b="1" dirty="0" err="1"/>
              <a:t>Синквейн</a:t>
            </a:r>
            <a:r>
              <a:rPr lang="ru-RU" sz="4000" b="1" dirty="0"/>
              <a:t> </a:t>
            </a:r>
            <a:r>
              <a:rPr lang="ru-RU" sz="4000" dirty="0"/>
              <a:t>(от фр. </a:t>
            </a:r>
            <a:r>
              <a:rPr lang="ru-RU" sz="4000" i="1" dirty="0" err="1"/>
              <a:t>cinquains</a:t>
            </a:r>
            <a:r>
              <a:rPr lang="ru-RU" sz="4000" dirty="0"/>
              <a:t>, англ. </a:t>
            </a:r>
            <a:r>
              <a:rPr lang="ru-RU" sz="4000" i="1" dirty="0" err="1"/>
              <a:t>cinquain</a:t>
            </a:r>
            <a:r>
              <a:rPr lang="ru-RU" sz="4000" dirty="0"/>
              <a:t>) </a:t>
            </a:r>
            <a:r>
              <a:rPr lang="ru-RU" sz="2800" dirty="0"/>
              <a:t>—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err="1" smtClean="0"/>
              <a:t>пятистрочная</a:t>
            </a:r>
            <a:r>
              <a:rPr lang="ru-RU" sz="2800" dirty="0" smtClean="0"/>
              <a:t> </a:t>
            </a:r>
            <a:r>
              <a:rPr lang="ru-RU" sz="2800" dirty="0"/>
              <a:t>стихотворная форма, возникшая в США в начале XX века под влиянием японской поэзии. В дальнейшем стала использоваться в дидактических целях как эффективный метод развития образной речи, который позволяет быстро получить результат.</a:t>
            </a:r>
            <a:br>
              <a:rPr lang="ru-RU" sz="2800" dirty="0"/>
            </a:br>
            <a:r>
              <a:rPr lang="ru-RU" sz="2800" dirty="0"/>
              <a:t>Многие методисты считают </a:t>
            </a:r>
            <a:r>
              <a:rPr lang="ru-RU" sz="2800" dirty="0" err="1"/>
              <a:t>синквейн</a:t>
            </a:r>
            <a:r>
              <a:rPr lang="ru-RU" sz="2800" dirty="0"/>
              <a:t> хорошим инструментом для </a:t>
            </a:r>
            <a:r>
              <a:rPr lang="ru-RU" sz="2800" dirty="0" err="1"/>
              <a:t>синтезирования</a:t>
            </a:r>
            <a:r>
              <a:rPr lang="ru-RU" sz="2800" dirty="0"/>
              <a:t> сложной информации, оценки понятийного и словарного багажа учащихся.</a:t>
            </a:r>
            <a:br>
              <a:rPr lang="ru-RU" sz="2800" dirty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lh4.googleusercontent.com/mUo3hwTNlEK1WyEuhRXvD_GJ8-HuF0R2M4EXJeBzTJmRbeWriCP96TBgRma6Tp7XcXl4WUhJiOYJFjyV-16MEOe4R5g1w3nuVSNacVLh4AjMgeMzlkY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14290"/>
            <a:ext cx="5214974" cy="651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5500726"/>
          </a:xfrm>
        </p:spPr>
        <p:txBody>
          <a:bodyPr>
            <a:noAutofit/>
          </a:bodyPr>
          <a:lstStyle/>
          <a:p>
            <a:pPr algn="l"/>
            <a:r>
              <a:rPr lang="ru-RU" sz="3200" b="1" dirty="0"/>
              <a:t>Учитель.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Суетливый, крикливый. </a:t>
            </a:r>
            <a:br>
              <a:rPr lang="ru-RU" sz="3200" dirty="0"/>
            </a:br>
            <a:r>
              <a:rPr lang="ru-RU" sz="3200" dirty="0"/>
              <a:t>Объясняет, объясняет и ждет.</a:t>
            </a:r>
            <a:br>
              <a:rPr lang="ru-RU" sz="3200" dirty="0"/>
            </a:br>
            <a:r>
              <a:rPr lang="ru-RU" sz="3200" dirty="0"/>
              <a:t>Когда окончится эта пытка?</a:t>
            </a:r>
            <a:br>
              <a:rPr lang="ru-RU" sz="3200" dirty="0"/>
            </a:br>
            <a:r>
              <a:rPr lang="ru-RU" sz="3200" dirty="0"/>
              <a:t>Бедолага!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ru-RU" sz="3200" b="1" dirty="0"/>
              <a:t> 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ru-RU" sz="3200" b="1" dirty="0"/>
              <a:t>Учитель.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Душевный, открытый. </a:t>
            </a:r>
            <a:br>
              <a:rPr lang="ru-RU" sz="3200" dirty="0"/>
            </a:br>
            <a:r>
              <a:rPr lang="ru-RU" sz="3200" dirty="0"/>
              <a:t>Любящий, ищущий, думающий.</a:t>
            </a:r>
            <a:br>
              <a:rPr lang="ru-RU" sz="3200" dirty="0"/>
            </a:br>
            <a:r>
              <a:rPr lang="ru-RU" sz="3200" dirty="0"/>
              <a:t>Много идей - мало времени.</a:t>
            </a:r>
            <a:br>
              <a:rPr lang="ru-RU" sz="3200" dirty="0"/>
            </a:br>
            <a:r>
              <a:rPr lang="ru-RU" sz="3200" dirty="0"/>
              <a:t>Призвание.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3" name="Рисунок 2" descr="082948_72_56441129_6965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83248" y="1428736"/>
            <a:ext cx="3460752" cy="282397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71802" y="285728"/>
            <a:ext cx="6615130" cy="572613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/>
              <a:t>Обломов.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Ленивый, душевный.</a:t>
            </a:r>
            <a:br>
              <a:rPr lang="ru-RU" sz="3200" dirty="0"/>
            </a:br>
            <a:r>
              <a:rPr lang="ru-RU" sz="3200" dirty="0"/>
              <a:t>Лежит, скучает, бездельничает.</a:t>
            </a:r>
            <a:br>
              <a:rPr lang="ru-RU" sz="3200" dirty="0"/>
            </a:br>
            <a:r>
              <a:rPr lang="ru-RU" sz="3200" dirty="0"/>
              <a:t>Его погубила обломовщина.</a:t>
            </a:r>
            <a:br>
              <a:rPr lang="ru-RU" sz="3200" dirty="0"/>
            </a:br>
            <a:r>
              <a:rPr lang="ru-RU" sz="3200" dirty="0"/>
              <a:t>Лишний человек</a:t>
            </a:r>
            <a:r>
              <a:rPr lang="ru-RU" sz="3200" dirty="0" smtClean="0"/>
              <a:t>.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Гагарин.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советский </a:t>
            </a:r>
            <a:r>
              <a:rPr lang="ru-RU" sz="3200" dirty="0" smtClean="0"/>
              <a:t>знаменитый.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полетел прославился </a:t>
            </a:r>
            <a:r>
              <a:rPr lang="ru-RU" sz="3200" dirty="0" smtClean="0"/>
              <a:t>погиб.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первый человек, полетевший в космос</a:t>
            </a:r>
            <a:br>
              <a:rPr lang="ru-RU" sz="3200" dirty="0"/>
            </a:br>
            <a:r>
              <a:rPr lang="ru-RU" sz="3200" dirty="0" smtClean="0"/>
              <a:t>герой.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3" name="Рисунок 2" descr="1634891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71678"/>
            <a:ext cx="3025610" cy="185738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613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/>
              <a:t>Прямые.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Пересекающиеся, параллельные.</a:t>
            </a:r>
            <a:br>
              <a:rPr lang="ru-RU" sz="2800" dirty="0"/>
            </a:br>
            <a:r>
              <a:rPr lang="ru-RU" sz="2800" dirty="0"/>
              <a:t>Строим, проектируем, совмещаем.</a:t>
            </a:r>
            <a:br>
              <a:rPr lang="ru-RU" sz="2800" dirty="0"/>
            </a:br>
            <a:r>
              <a:rPr lang="ru-RU" sz="2800" dirty="0"/>
              <a:t>Все прямые не имеют ни начала, ни конца.</a:t>
            </a:r>
            <a:br>
              <a:rPr lang="ru-RU" sz="2800" dirty="0"/>
            </a:br>
            <a:r>
              <a:rPr lang="ru-RU" sz="2800" dirty="0"/>
              <a:t>Это </a:t>
            </a:r>
            <a:r>
              <a:rPr lang="ru-RU" sz="2800" dirty="0" smtClean="0"/>
              <a:t>бесконечность!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>Единое Государство.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Обезличенное, бездуховное.</a:t>
            </a:r>
            <a:br>
              <a:rPr lang="ru-RU" sz="2800" dirty="0"/>
            </a:br>
            <a:r>
              <a:rPr lang="ru-RU" sz="2800" dirty="0"/>
              <a:t>Давит, губит, душит.</a:t>
            </a:r>
            <a:br>
              <a:rPr lang="ru-RU" sz="2800" dirty="0"/>
            </a:br>
            <a:r>
              <a:rPr lang="ru-RU" sz="2800" dirty="0"/>
              <a:t>Нет счастья там, где нет свободы.</a:t>
            </a:r>
            <a:br>
              <a:rPr lang="ru-RU" sz="2800" dirty="0"/>
            </a:br>
            <a:r>
              <a:rPr lang="ru-RU" sz="2800" dirty="0"/>
              <a:t>Тоталитаризм.</a:t>
            </a:r>
            <a:endParaRPr lang="en-US" sz="2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6130"/>
          </a:xfrm>
        </p:spPr>
        <p:txBody>
          <a:bodyPr/>
          <a:lstStyle/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Синквейн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Образный, точный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Обобщает, развивает, обучает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“Сила речи состоит в умении выразить многое в немногих словах”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Творчество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6130"/>
          </a:xfrm>
        </p:spPr>
        <p:txBody>
          <a:bodyPr/>
          <a:lstStyle/>
          <a:p>
            <a:pPr algn="r"/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“Не мыслям надобно учить, а мыслить”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И.Кант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Рисунок 4" descr="55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571744"/>
            <a:ext cx="4026585" cy="40265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636907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 МОТИВАЦИИ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2 пути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 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> 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ЗАСТАВИТЬ              ЗАИНТЕРЕСОВАТЬ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>   </a:t>
            </a:r>
            <a:r>
              <a:rPr lang="ru-RU" sz="1800" b="1" dirty="0" smtClean="0"/>
              <a:t>Методы стимулирования долга        Методы формирования и развития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b="1" dirty="0" smtClean="0"/>
              <a:t>   и ответственности                                познавательной деятельности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2000" b="1" dirty="0" smtClean="0"/>
              <a:t> 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b="1" dirty="0" smtClean="0"/>
              <a:t>Приёмы: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1. Разъяснение общественной и               1. Эмоциональное стимулирование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личной значимости обучения            2. Показ практической и личной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2. Поощрение и наказание                            значимости изучаемого материала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                                                                               3. Использование игр, нестандартных                     заданий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3. Предъявление посильных                     4. Оказание помощи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учебных требований</a:t>
            </a:r>
            <a:endParaRPr lang="en-US" sz="20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3464711" y="1750207"/>
            <a:ext cx="71438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6200000" flipH="1">
            <a:off x="4750595" y="1821645"/>
            <a:ext cx="785818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en-US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0d234f7380843d8bf3b17319307bfd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1928802"/>
            <a:ext cx="609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5786" y="142852"/>
            <a:ext cx="8229600" cy="4368808"/>
          </a:xfrm>
        </p:spPr>
        <p:txBody>
          <a:bodyPr>
            <a:normAutofit fontScale="90000"/>
          </a:bodyPr>
          <a:lstStyle/>
          <a:p>
            <a:pPr algn="l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 СОСТАВЛЯЮЩИЕ МОТИВАЦИИ УЧАЩИХСЯ: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3100" b="1" dirty="0" smtClean="0"/>
              <a:t>1)</a:t>
            </a:r>
            <a:r>
              <a:rPr lang="ru-RU" sz="3200" b="1" dirty="0" smtClean="0"/>
              <a:t>ощущение </a:t>
            </a:r>
            <a:r>
              <a:rPr lang="ru-RU" sz="3200" b="1" dirty="0"/>
              <a:t>самостоятельности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процесса </a:t>
            </a:r>
            <a:r>
              <a:rPr lang="ru-RU" sz="3200" b="1" dirty="0"/>
              <a:t>поиска знаний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2) ощущение </a:t>
            </a:r>
            <a:r>
              <a:rPr lang="ru-RU" sz="3200" b="1" dirty="0"/>
              <a:t>свободы </a:t>
            </a:r>
            <a:r>
              <a:rPr lang="ru-RU" sz="3200" b="1" dirty="0" smtClean="0"/>
              <a:t>выбора</a:t>
            </a:r>
            <a:br>
              <a:rPr lang="ru-RU" sz="3200" b="1" dirty="0" smtClean="0"/>
            </a:br>
            <a:r>
              <a:rPr lang="ru-RU" sz="3200" b="1" dirty="0" smtClean="0"/>
              <a:t> 3)ощущение </a:t>
            </a:r>
            <a:r>
              <a:rPr lang="ru-RU" sz="3200" b="1" dirty="0"/>
              <a:t>успешности 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  <p:pic>
        <p:nvPicPr>
          <p:cNvPr id="3" name="Рисунок 2" descr="doshkol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3643314"/>
            <a:ext cx="4500594" cy="30003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</a:t>
            </a:r>
            <a:r>
              <a:rPr lang="ru-RU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понт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свойство характера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море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 извержение вулкана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>
            <a:normAutofit/>
          </a:bodyPr>
          <a:lstStyle/>
          <a:p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Можно ли сшить платье из аксамита?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92"/>
          </a:xfrm>
        </p:spPr>
        <p:txBody>
          <a:bodyPr>
            <a:normAutofit/>
          </a:bodyPr>
          <a:lstStyle/>
          <a:p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Сколько у желны ног?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4 ноги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2 ноги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6 ног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>
            <a:normAutofit/>
          </a:bodyPr>
          <a:lstStyle/>
          <a:p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Покажите на себе потылицу. 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/>
          <a:lstStyle/>
          <a:p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Клобук носят на…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на голове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на ноге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кармане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173</Words>
  <Application>Microsoft Office PowerPoint</Application>
  <PresentationFormat>Экран (4:3)</PresentationFormat>
  <Paragraphs>35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МЕТОДЫ МОТИВАЦИИ 2 пути           ЗАСТАВИТЬ              ЗАИНТЕРЕСОВАТЬ    Методы стимулирования долга        Методы формирования и развития    и ответственности                                познавательной деятельности   Приёмы: 1. Разъяснение общественной и               1. Эмоциональное стимулирование личной значимости обучения            2. Показ практической и личной 2. Поощрение и наказание                            значимости изучаемого материала                                                                                3. Использование игр, нестандартных                     заданий 3. Предъявление посильных                     4. Оказание помощи учебных требований</vt:lpstr>
      <vt:lpstr>ТРИ СОСТАВЛЯЮЩИЕ МОТИВАЦИИ УЧАЩИХСЯ:   1)ощущение самостоятельности  процесса поиска знаний  2) ощущение свободы выбора  3)ощущение успешности  </vt:lpstr>
      <vt:lpstr>Что такое понт?  А) свойство характера  Б) море  В) извержение вулкана</vt:lpstr>
      <vt:lpstr>Можно ли сшить платье из аксамита? </vt:lpstr>
      <vt:lpstr>Сколько у желны ног? А) 4 ноги  Б) 2 ноги  В) 6 ног </vt:lpstr>
      <vt:lpstr>Покажите на себе потылицу. </vt:lpstr>
      <vt:lpstr>Клобук носят на… А) на голове  Б) на ноге  В) в кармане </vt:lpstr>
      <vt:lpstr>Покажите шуйцу. </vt:lpstr>
      <vt:lpstr>Пращур – это… А) динозавр  Б) название болезни  В) отец прапрадеда </vt:lpstr>
      <vt:lpstr>Какого цвета бывают ланиты? А) красного  Б) зеленого  В) синего </vt:lpstr>
      <vt:lpstr>Сколько раз в году крестьяне орали? А) один  Б) два  В) сто </vt:lpstr>
      <vt:lpstr>Можно ли верить забобонам? А) Да Б) Нет</vt:lpstr>
      <vt:lpstr>Во время брани живот можно… А) набить  Б) отрастить  В) потерять</vt:lpstr>
      <vt:lpstr>Сколько у вас рамён? А) два  Б) три  В) десять </vt:lpstr>
      <vt:lpstr>Откуда взялось выражение "зарыть талант в землю"? Первоначально талантом называлась самая крупная весовая и денежно-счётная единица в Древней Греции, Вавилоне, Персии и других областях Малой Азии. Из евангельской притчи о человеке, который получил деньги и закопал их, побоявшись вложить в дело, произошло выражение "зарыть талант в землю". В современном русском языке это выражение приобрело переносный оттенок в связи с новым значением слова талант и употребляется, когда человек не заботится о развитии своих способностей.</vt:lpstr>
      <vt:lpstr>Почему телесериалы называют "мыльными операми"? В 1930-х годах на американском радио появились многосерийные программы с незатейливыми слезоточивыми сюжетами. Их спонсорами выступали производители мыла и других моющих средств, так как основной аудиторией этих программ были домохозяйки. Поэтому за радио-, а впоследствии и телесериалами закрепилось выражение "мыльная опера". </vt:lpstr>
      <vt:lpstr>Откуда произошло слово тютелька? Тютелька это уменьшительное от диалектного тютя ("удар, попадание") название точного попадания топором в одно и то же место при столярной работе. Сегодня для обозначения высокой точности употребляется выражение "тютелька в тютельку". </vt:lpstr>
      <vt:lpstr>Откуда взялись выражения "зарубить на носу" и "остаться с носом"? Раньше носом помимо части лица называли бирку, которую носили при себе и на которой ставили зарубки для учёта работы, долгов и т.п. Благодаря этому возникло выражение "зарубить на носу". В другом значении носом называлась взятка, подношение. Выражение "остаться с носом" значило уйти с непринятым подношением, не договорившись.</vt:lpstr>
      <vt:lpstr>Инсценировка сказки «Двенадцать месяцев» 1) режиссер 2) актеры 3) звукооператор 4) художники по костюмам 5) гримеры </vt:lpstr>
      <vt:lpstr>Нестандарное задание «Вымышленный язык»    Глокая куздра штеко будланула бокра и курдячит бокренка.  ( Л.В.Щерба ) </vt:lpstr>
      <vt:lpstr>Синквейн (от фр. cinquains, англ. cinquain) —   пятистрочная стихотворная форма, возникшая в США в начале XX века под влиянием японской поэзии. В дальнейшем стала использоваться в дидактических целях как эффективный метод развития образной речи, который позволяет быстро получить результат. Многие методисты считают синквейн хорошим инструментом для синтезирования сложной информации, оценки понятийного и словарного багажа учащихся.  </vt:lpstr>
      <vt:lpstr>Слайд 24</vt:lpstr>
      <vt:lpstr>Учитель. Суетливый, крикливый.  Объясняет, объясняет и ждет. Когда окончится эта пытка? Бедолага!   Учитель. Душевный, открытый.  Любящий, ищущий, думающий. Много идей - мало времени. Призвание. </vt:lpstr>
      <vt:lpstr>Обломов. Ленивый, душевный. Лежит, скучает, бездельничает. Его погубила обломовщина. Лишний человек.  Гагарин. советский знаменитый. полетел прославился погиб. первый человек, полетевший в космос герой. </vt:lpstr>
      <vt:lpstr>Прямые. Пересекающиеся, параллельные. Строим, проектируем, совмещаем. Все прямые не имеют ни начала, ни конца. Это бесконечность!  Единое Государство. Обезличенное, бездуховное. Давит, губит, душит. Нет счастья там, где нет свободы. Тоталитаризм.</vt:lpstr>
      <vt:lpstr>Синквейн Образный, точный Обобщает, развивает, обучает “Сила речи состоит в умении выразить многое в немногих словах” Творчество</vt:lpstr>
      <vt:lpstr>“Не мыслям надобно учить, а мыслить” И.Кант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18</cp:revision>
  <dcterms:created xsi:type="dcterms:W3CDTF">2014-01-08T16:10:52Z</dcterms:created>
  <dcterms:modified xsi:type="dcterms:W3CDTF">2014-01-08T17:32:51Z</dcterms:modified>
</cp:coreProperties>
</file>