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3" r:id="rId17"/>
    <p:sldId id="274" r:id="rId18"/>
    <p:sldId id="276" r:id="rId19"/>
    <p:sldId id="277" r:id="rId20"/>
    <p:sldId id="278" r:id="rId21"/>
    <p:sldId id="279"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C0FB2D0C-0646-426B-996A-42864019E416}" type="datetimeFigureOut">
              <a:rPr lang="ru-RU" smtClean="0"/>
              <a:pPr/>
              <a:t>14.10.2017</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F07FE09D-8A65-4952-8147-B61E2817CF8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0FB2D0C-0646-426B-996A-42864019E416}" type="datetimeFigureOut">
              <a:rPr lang="ru-RU" smtClean="0"/>
              <a:pPr/>
              <a:t>14.10.2017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F07FE09D-8A65-4952-8147-B61E2817CF8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0FB2D0C-0646-426B-996A-42864019E416}" type="datetimeFigureOut">
              <a:rPr lang="ru-RU" smtClean="0"/>
              <a:pPr/>
              <a:t>14.10.2017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F07FE09D-8A65-4952-8147-B61E2817CF8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0FB2D0C-0646-426B-996A-42864019E416}" type="datetimeFigureOut">
              <a:rPr lang="ru-RU" smtClean="0"/>
              <a:pPr/>
              <a:t>14.10.2017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F07FE09D-8A65-4952-8147-B61E2817CF8C}"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C0FB2D0C-0646-426B-996A-42864019E416}" type="datetimeFigureOut">
              <a:rPr lang="ru-RU" smtClean="0"/>
              <a:pPr/>
              <a:t>14.10.2017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F07FE09D-8A65-4952-8147-B61E2817CF8C}"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0FB2D0C-0646-426B-996A-42864019E416}" type="datetimeFigureOut">
              <a:rPr lang="ru-RU" smtClean="0"/>
              <a:pPr/>
              <a:t>14.10.2017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F07FE09D-8A65-4952-8147-B61E2817CF8C}"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C0FB2D0C-0646-426B-996A-42864019E416}" type="datetimeFigureOut">
              <a:rPr lang="ru-RU" smtClean="0"/>
              <a:pPr/>
              <a:t>14.10.2017</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F07FE09D-8A65-4952-8147-B61E2817CF8C}"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C0FB2D0C-0646-426B-996A-42864019E416}" type="datetimeFigureOut">
              <a:rPr lang="ru-RU" smtClean="0"/>
              <a:pPr/>
              <a:t>14.10.2017</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F07FE09D-8A65-4952-8147-B61E2817CF8C}"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C0FB2D0C-0646-426B-996A-42864019E416}" type="datetimeFigureOut">
              <a:rPr lang="ru-RU" smtClean="0"/>
              <a:pPr/>
              <a:t>14.10.2017</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F07FE09D-8A65-4952-8147-B61E2817CF8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C0FB2D0C-0646-426B-996A-42864019E416}" type="datetimeFigureOut">
              <a:rPr lang="ru-RU" smtClean="0"/>
              <a:pPr/>
              <a:t>14.10.2017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F07FE09D-8A65-4952-8147-B61E2817CF8C}"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C0FB2D0C-0646-426B-996A-42864019E416}" type="datetimeFigureOut">
              <a:rPr lang="ru-RU" smtClean="0"/>
              <a:pPr/>
              <a:t>14.10.2017</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F07FE09D-8A65-4952-8147-B61E2817CF8C}"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0FB2D0C-0646-426B-996A-42864019E416}" type="datetimeFigureOut">
              <a:rPr lang="ru-RU" smtClean="0"/>
              <a:pPr/>
              <a:t>14.10.2017</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07FE09D-8A65-4952-8147-B61E2817CF8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571481"/>
            <a:ext cx="7772400" cy="3010882"/>
          </a:xfrm>
        </p:spPr>
        <p:txBody>
          <a:bodyPr>
            <a:normAutofit fontScale="90000"/>
          </a:bodyPr>
          <a:lstStyle/>
          <a:p>
            <a:pPr algn="ctr"/>
            <a:r>
              <a:rPr lang="en-US" dirty="0" smtClean="0">
                <a:solidFill>
                  <a:schemeClr val="tx1"/>
                </a:solidFill>
                <a:latin typeface="Times New Roman" pitchFamily="18" charset="0"/>
                <a:cs typeface="Times New Roman" pitchFamily="18" charset="0"/>
              </a:rPr>
              <a:t>Symbols of the United Kingdom of Great Britain and Northern Ireland</a:t>
            </a:r>
            <a:br>
              <a:rPr lang="en-US" dirty="0" smtClean="0">
                <a:solidFill>
                  <a:schemeClr val="tx1"/>
                </a:solidFill>
                <a:latin typeface="Times New Roman" pitchFamily="18" charset="0"/>
                <a:cs typeface="Times New Roman" pitchFamily="18" charset="0"/>
              </a:rPr>
            </a:br>
            <a:endParaRPr lang="ru-RU" dirty="0">
              <a:solidFill>
                <a:schemeClr val="tx1"/>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115616" y="3429000"/>
            <a:ext cx="7772400" cy="1889095"/>
          </a:xfrm>
        </p:spPr>
        <p:txBody>
          <a:bodyPr>
            <a:normAutofit/>
          </a:bodyPr>
          <a:lstStyle/>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a:r>
              <a:rPr lang="en-US" dirty="0" smtClean="0">
                <a:solidFill>
                  <a:schemeClr val="tx1"/>
                </a:solidFill>
                <a:latin typeface="Times New Roman" pitchFamily="18" charset="0"/>
                <a:cs typeface="Times New Roman" pitchFamily="18" charset="0"/>
              </a:rPr>
              <a:t>National flag of Scotland </a:t>
            </a:r>
            <a:br>
              <a:rPr lang="en-US" dirty="0" smtClean="0">
                <a:solidFill>
                  <a:schemeClr val="tx1"/>
                </a:solidFill>
                <a:latin typeface="Times New Roman" pitchFamily="18" charset="0"/>
                <a:cs typeface="Times New Roman" pitchFamily="18" charset="0"/>
              </a:rPr>
            </a:br>
            <a:r>
              <a:rPr lang="en-US" dirty="0" smtClean="0">
                <a:solidFill>
                  <a:schemeClr val="tx1"/>
                </a:solidFill>
                <a:latin typeface="Times New Roman" pitchFamily="18" charset="0"/>
                <a:cs typeface="Times New Roman" pitchFamily="18" charset="0"/>
              </a:rPr>
              <a:t>(Saint Andrew’s cross)</a:t>
            </a:r>
            <a:endParaRPr lang="ru-RU" dirty="0"/>
          </a:p>
        </p:txBody>
      </p:sp>
      <p:pic>
        <p:nvPicPr>
          <p:cNvPr id="1026" name="Picture 2" descr="File:Flag of Scotland.svg"/>
          <p:cNvPicPr>
            <a:picLocks noChangeAspect="1" noChangeArrowheads="1"/>
          </p:cNvPicPr>
          <p:nvPr/>
        </p:nvPicPr>
        <p:blipFill>
          <a:blip r:embed="rId2" cstate="print"/>
          <a:srcRect/>
          <a:stretch>
            <a:fillRect/>
          </a:stretch>
        </p:blipFill>
        <p:spPr bwMode="auto">
          <a:xfrm>
            <a:off x="714348" y="1714488"/>
            <a:ext cx="7953431" cy="477205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42844" y="1481328"/>
            <a:ext cx="5149236" cy="5019506"/>
          </a:xfrm>
        </p:spPr>
        <p:txBody>
          <a:bodyPr/>
          <a:lstStyle/>
          <a:p>
            <a:pPr>
              <a:buNone/>
            </a:pPr>
            <a:r>
              <a:rPr lang="en-US" b="1" dirty="0" smtClean="0">
                <a:latin typeface="Times New Roman" pitchFamily="18" charset="0"/>
                <a:cs typeface="Times New Roman" pitchFamily="18" charset="0"/>
              </a:rPr>
              <a:t>Saint Andrew</a:t>
            </a:r>
            <a:r>
              <a:rPr lang="en-US" dirty="0" smtClean="0">
                <a:latin typeface="Times New Roman" pitchFamily="18" charset="0"/>
                <a:cs typeface="Times New Roman" pitchFamily="18" charset="0"/>
              </a:rPr>
              <a:t> ( from the early 1st century—mid to late 1st century AD),  is a Christian apostle and the brother of Saint Peter. He was a fisherman. Later he was the founder and the first Bishop of  the Church of Byzantium.</a:t>
            </a:r>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a:xfrm>
            <a:off x="457200" y="274638"/>
            <a:ext cx="7715200" cy="1143000"/>
          </a:xfrm>
        </p:spPr>
        <p:txBody>
          <a:bodyPr>
            <a:normAutofit fontScale="90000"/>
          </a:bodyPr>
          <a:lstStyle/>
          <a:p>
            <a:pPr algn="ctr"/>
            <a:r>
              <a:rPr lang="en-US" dirty="0" smtClean="0">
                <a:solidFill>
                  <a:schemeClr val="tx1"/>
                </a:solidFill>
                <a:latin typeface="Times New Roman" pitchFamily="18" charset="0"/>
                <a:cs typeface="Times New Roman" pitchFamily="18" charset="0"/>
              </a:rPr>
              <a:t>Patron Saint</a:t>
            </a:r>
            <a:br>
              <a:rPr lang="en-US" dirty="0" smtClean="0">
                <a:solidFill>
                  <a:schemeClr val="tx1"/>
                </a:solidFill>
                <a:latin typeface="Times New Roman" pitchFamily="18" charset="0"/>
                <a:cs typeface="Times New Roman" pitchFamily="18" charset="0"/>
              </a:rPr>
            </a:br>
            <a:r>
              <a:rPr lang="en-US" dirty="0" smtClean="0">
                <a:solidFill>
                  <a:schemeClr val="tx1"/>
                </a:solidFill>
                <a:latin typeface="Times New Roman" pitchFamily="18" charset="0"/>
                <a:cs typeface="Times New Roman" pitchFamily="18" charset="0"/>
              </a:rPr>
              <a:t>Saint Andrew</a:t>
            </a:r>
            <a:endParaRPr lang="ru-RU" dirty="0"/>
          </a:p>
        </p:txBody>
      </p:sp>
      <p:pic>
        <p:nvPicPr>
          <p:cNvPr id="24578" name="Picture 2" descr="File:St Neot Cornwall 018.JPG"/>
          <p:cNvPicPr>
            <a:picLocks noChangeAspect="1" noChangeArrowheads="1"/>
          </p:cNvPicPr>
          <p:nvPr/>
        </p:nvPicPr>
        <p:blipFill>
          <a:blip r:embed="rId2" cstate="print"/>
          <a:srcRect/>
          <a:stretch>
            <a:fillRect/>
          </a:stretch>
        </p:blipFill>
        <p:spPr bwMode="auto">
          <a:xfrm>
            <a:off x="5724128" y="885508"/>
            <a:ext cx="3312368" cy="59588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707904" y="1268760"/>
            <a:ext cx="5205263" cy="4453956"/>
          </a:xfrm>
        </p:spPr>
        <p:txBody>
          <a:bodyPr>
            <a:noAutofit/>
          </a:bodyPr>
          <a:lstStyle/>
          <a:p>
            <a:pPr marL="109728" indent="0">
              <a:buNone/>
            </a:pPr>
            <a:r>
              <a:rPr lang="en-US" dirty="0" smtClean="0">
                <a:latin typeface="Times New Roman" pitchFamily="18" charset="0"/>
                <a:cs typeface="Times New Roman" pitchFamily="18" charset="0"/>
              </a:rPr>
              <a:t>According to the legend  </a:t>
            </a:r>
            <a:r>
              <a:rPr lang="en-US" dirty="0">
                <a:latin typeface="Times New Roman" pitchFamily="18" charset="0"/>
                <a:cs typeface="Times New Roman" pitchFamily="18" charset="0"/>
              </a:rPr>
              <a:t>a sleeping party of Scots warriors were saved from ambush by an invading Norse army when one of the attackers trod on a thistle with his bare feet. His cries raised the alarm, the roused Scots duly defeated the invaders, and the thistle was adopted as the symbol of Scotland. Unfortunately, there is no historical evidence for this, but Scots, like other nations, love a good story.</a:t>
            </a:r>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a:xfrm>
            <a:off x="457200" y="274638"/>
            <a:ext cx="7643192" cy="1143000"/>
          </a:xfrm>
        </p:spPr>
        <p:txBody>
          <a:bodyPr>
            <a:normAutofit fontScale="90000"/>
          </a:bodyPr>
          <a:lstStyle/>
          <a:p>
            <a:pPr algn="ctr"/>
            <a:r>
              <a:rPr lang="en-US" dirty="0" smtClean="0">
                <a:solidFill>
                  <a:schemeClr val="tx1"/>
                </a:solidFill>
                <a:latin typeface="Times New Roman" pitchFamily="18" charset="0"/>
                <a:cs typeface="Times New Roman" pitchFamily="18" charset="0"/>
              </a:rPr>
              <a:t>National flower of Scotland </a:t>
            </a:r>
            <a:br>
              <a:rPr lang="en-US" dirty="0" smtClean="0">
                <a:solidFill>
                  <a:schemeClr val="tx1"/>
                </a:solidFill>
                <a:latin typeface="Times New Roman" pitchFamily="18" charset="0"/>
                <a:cs typeface="Times New Roman" pitchFamily="18" charset="0"/>
              </a:rPr>
            </a:br>
            <a:r>
              <a:rPr lang="en-US" dirty="0" smtClean="0">
                <a:solidFill>
                  <a:schemeClr val="tx1"/>
                </a:solidFill>
                <a:latin typeface="Times New Roman" pitchFamily="18" charset="0"/>
                <a:cs typeface="Times New Roman" pitchFamily="18" charset="0"/>
              </a:rPr>
              <a:t>Thistle</a:t>
            </a:r>
            <a:endParaRPr lang="ru-RU" dirty="0"/>
          </a:p>
        </p:txBody>
      </p:sp>
      <p:pic>
        <p:nvPicPr>
          <p:cNvPr id="25602" name="Picture 2" descr="File:Scottish Thistle (Heraldry).svg"/>
          <p:cNvPicPr>
            <a:picLocks noChangeAspect="1" noChangeArrowheads="1"/>
          </p:cNvPicPr>
          <p:nvPr/>
        </p:nvPicPr>
        <p:blipFill>
          <a:blip r:embed="rId2" cstate="print"/>
          <a:srcRect/>
          <a:stretch>
            <a:fillRect/>
          </a:stretch>
        </p:blipFill>
        <p:spPr bwMode="auto">
          <a:xfrm>
            <a:off x="179512" y="1531873"/>
            <a:ext cx="3960440" cy="409859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148064" y="1052736"/>
            <a:ext cx="3744416" cy="5616624"/>
          </a:xfrm>
        </p:spPr>
        <p:txBody>
          <a:bodyPr>
            <a:normAutofit fontScale="85000" lnSpcReduction="10000"/>
          </a:bodyPr>
          <a:lstStyle/>
          <a:p>
            <a:pPr marL="109728" indent="0">
              <a:buNone/>
            </a:pPr>
            <a:r>
              <a:rPr lang="en-US" sz="3200" dirty="0" smtClean="0">
                <a:latin typeface="Times New Roman" pitchFamily="18" charset="0"/>
                <a:cs typeface="Times New Roman" pitchFamily="18" charset="0"/>
              </a:rPr>
              <a:t>the </a:t>
            </a:r>
            <a:r>
              <a:rPr lang="en-US" sz="3200" dirty="0">
                <a:latin typeface="Times New Roman" pitchFamily="18" charset="0"/>
                <a:cs typeface="Times New Roman" pitchFamily="18" charset="0"/>
              </a:rPr>
              <a:t>Unicorn </a:t>
            </a:r>
            <a:r>
              <a:rPr lang="en-US" sz="3200" dirty="0" smtClean="0">
                <a:latin typeface="Times New Roman" pitchFamily="18" charset="0"/>
                <a:cs typeface="Times New Roman" pitchFamily="18" charset="0"/>
              </a:rPr>
              <a:t>is the mythical </a:t>
            </a:r>
            <a:r>
              <a:rPr lang="en-US" sz="3200" dirty="0" smtClean="0">
                <a:latin typeface="Times New Roman" pitchFamily="18" charset="0"/>
                <a:cs typeface="Times New Roman" pitchFamily="18" charset="0"/>
              </a:rPr>
              <a:t>creature, </a:t>
            </a:r>
            <a:r>
              <a:rPr lang="en-US" sz="3200" dirty="0" smtClean="0">
                <a:latin typeface="Times New Roman" pitchFamily="18" charset="0"/>
                <a:cs typeface="Times New Roman" pitchFamily="18" charset="0"/>
              </a:rPr>
              <a:t>it is also a </a:t>
            </a:r>
            <a:r>
              <a:rPr lang="en-US" sz="3200" dirty="0">
                <a:latin typeface="Times New Roman" pitchFamily="18" charset="0"/>
                <a:cs typeface="Times New Roman" pitchFamily="18" charset="0"/>
              </a:rPr>
              <a:t>popular Scottish </a:t>
            </a:r>
            <a:r>
              <a:rPr lang="en-US" sz="3200" dirty="0" smtClean="0">
                <a:latin typeface="Times New Roman" pitchFamily="18" charset="0"/>
                <a:cs typeface="Times New Roman" pitchFamily="18" charset="0"/>
              </a:rPr>
              <a:t>symbol</a:t>
            </a:r>
            <a:r>
              <a:rPr lang="en-US" sz="3200" dirty="0">
                <a:latin typeface="Times New Roman" pitchFamily="18" charset="0"/>
                <a:cs typeface="Times New Roman" pitchFamily="18" charset="0"/>
              </a:rPr>
              <a:t>, Unicorns </a:t>
            </a:r>
            <a:r>
              <a:rPr lang="en-US" sz="3200" dirty="0" smtClean="0">
                <a:latin typeface="Times New Roman" pitchFamily="18" charset="0"/>
                <a:cs typeface="Times New Roman" pitchFamily="18" charset="0"/>
              </a:rPr>
              <a:t>are </a:t>
            </a:r>
            <a:r>
              <a:rPr lang="en-US" sz="3200" dirty="0">
                <a:latin typeface="Times New Roman" pitchFamily="18" charset="0"/>
                <a:cs typeface="Times New Roman" pitchFamily="18" charset="0"/>
              </a:rPr>
              <a:t>associated with Royalty </a:t>
            </a:r>
            <a:r>
              <a:rPr lang="en-US" sz="3200" dirty="0" smtClean="0">
                <a:latin typeface="Times New Roman" pitchFamily="18" charset="0"/>
                <a:cs typeface="Times New Roman" pitchFamily="18" charset="0"/>
              </a:rPr>
              <a:t>since </a:t>
            </a:r>
            <a:r>
              <a:rPr lang="en-US" sz="3200" dirty="0">
                <a:latin typeface="Times New Roman" pitchFamily="18" charset="0"/>
                <a:cs typeface="Times New Roman" pitchFamily="18" charset="0"/>
              </a:rPr>
              <a:t>at least the time of the Romans. </a:t>
            </a:r>
            <a:r>
              <a:rPr lang="en-US" sz="3200" dirty="0" smtClean="0">
                <a:latin typeface="Times New Roman" pitchFamily="18" charset="0"/>
                <a:cs typeface="Times New Roman" pitchFamily="18" charset="0"/>
              </a:rPr>
              <a:t>It symbolizes </a:t>
            </a:r>
            <a:r>
              <a:rPr lang="en-US" sz="3200" dirty="0">
                <a:latin typeface="Times New Roman" pitchFamily="18" charset="0"/>
                <a:cs typeface="Times New Roman" pitchFamily="18" charset="0"/>
              </a:rPr>
              <a:t>innocence and purity, healing powers, joy and even life itself. </a:t>
            </a:r>
            <a:r>
              <a:rPr lang="en-US" sz="2900" dirty="0">
                <a:latin typeface="Times New Roman" pitchFamily="18" charset="0"/>
                <a:cs typeface="Times New Roman" pitchFamily="18" charset="0"/>
              </a:rPr>
              <a:t/>
            </a:r>
            <a:br>
              <a:rPr lang="en-US" sz="2900" dirty="0">
                <a:latin typeface="Times New Roman" pitchFamily="18" charset="0"/>
                <a:cs typeface="Times New Roman" pitchFamily="18" charset="0"/>
              </a:rPr>
            </a:br>
            <a:endParaRPr lang="en-US" sz="2900" dirty="0">
              <a:latin typeface="Times New Roman" pitchFamily="18" charset="0"/>
              <a:cs typeface="Times New Roman" pitchFamily="18" charset="0"/>
            </a:endParaRPr>
          </a:p>
          <a:p>
            <a:pPr marL="109728" indent="0">
              <a:buNone/>
            </a:pPr>
            <a:r>
              <a:rPr lang="en-US" dirty="0"/>
              <a:t/>
            </a:r>
            <a:br>
              <a:rPr lang="en-US" dirty="0"/>
            </a:br>
            <a:endParaRPr lang="en-US" dirty="0"/>
          </a:p>
          <a:p>
            <a:pPr marL="109728" indent="0">
              <a:buNone/>
            </a:pPr>
            <a:endParaRPr lang="ru-RU" dirty="0"/>
          </a:p>
        </p:txBody>
      </p:sp>
      <p:sp>
        <p:nvSpPr>
          <p:cNvPr id="3" name="Заголовок 2"/>
          <p:cNvSpPr>
            <a:spLocks noGrp="1"/>
          </p:cNvSpPr>
          <p:nvPr>
            <p:ph type="title"/>
          </p:nvPr>
        </p:nvSpPr>
        <p:spPr>
          <a:xfrm>
            <a:off x="457200" y="274638"/>
            <a:ext cx="7715200" cy="1143000"/>
          </a:xfrm>
        </p:spPr>
        <p:txBody>
          <a:bodyPr>
            <a:normAutofit fontScale="90000"/>
          </a:bodyPr>
          <a:lstStyle/>
          <a:p>
            <a:pPr algn="ctr"/>
            <a:r>
              <a:rPr lang="en-US" dirty="0">
                <a:solidFill>
                  <a:schemeClr val="tx1"/>
                </a:solidFill>
                <a:latin typeface="Times New Roman" pitchFamily="18" charset="0"/>
                <a:cs typeface="Times New Roman" pitchFamily="18" charset="0"/>
              </a:rPr>
              <a:t>National animal of </a:t>
            </a:r>
            <a:r>
              <a:rPr lang="en-US" dirty="0" smtClean="0">
                <a:solidFill>
                  <a:schemeClr val="tx1"/>
                </a:solidFill>
                <a:latin typeface="Times New Roman" pitchFamily="18" charset="0"/>
                <a:cs typeface="Times New Roman" pitchFamily="18" charset="0"/>
              </a:rPr>
              <a:t>Scotland</a:t>
            </a:r>
            <a:br>
              <a:rPr lang="en-US" dirty="0" smtClean="0">
                <a:solidFill>
                  <a:schemeClr val="tx1"/>
                </a:solidFill>
                <a:latin typeface="Times New Roman" pitchFamily="18" charset="0"/>
                <a:cs typeface="Times New Roman" pitchFamily="18" charset="0"/>
              </a:rPr>
            </a:br>
            <a:r>
              <a:rPr lang="en-US" dirty="0" smtClean="0">
                <a:solidFill>
                  <a:schemeClr val="tx1"/>
                </a:solidFill>
                <a:latin typeface="Times New Roman" pitchFamily="18" charset="0"/>
                <a:cs typeface="Times New Roman" pitchFamily="18" charset="0"/>
              </a:rPr>
              <a:t>Unicorn</a:t>
            </a:r>
            <a:endParaRPr lang="ru-RU" dirty="0"/>
          </a:p>
        </p:txBody>
      </p:sp>
      <p:pic>
        <p:nvPicPr>
          <p:cNvPr id="1026" name="Picture 2" descr="File:HamptonCourtUnicor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346" y="1412776"/>
            <a:ext cx="4979554" cy="54570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35187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4" y="1556792"/>
            <a:ext cx="3744416" cy="5044016"/>
          </a:xfrm>
        </p:spPr>
        <p:txBody>
          <a:bodyPr/>
          <a:lstStyle/>
          <a:p>
            <a:pPr marL="109728" indent="0">
              <a:buNone/>
            </a:pPr>
            <a:r>
              <a:rPr lang="en-US" dirty="0" smtClean="0">
                <a:latin typeface="Times New Roman" pitchFamily="18" charset="0"/>
                <a:cs typeface="Times New Roman" pitchFamily="18" charset="0"/>
              </a:rPr>
              <a:t>The Royal Coat </a:t>
            </a:r>
            <a:r>
              <a:rPr lang="en-US" dirty="0">
                <a:latin typeface="Times New Roman" pitchFamily="18" charset="0"/>
                <a:cs typeface="Times New Roman" pitchFamily="18" charset="0"/>
              </a:rPr>
              <a:t>of </a:t>
            </a:r>
            <a:r>
              <a:rPr lang="en-US" dirty="0" smtClean="0">
                <a:latin typeface="Times New Roman" pitchFamily="18" charset="0"/>
                <a:cs typeface="Times New Roman" pitchFamily="18" charset="0"/>
              </a:rPr>
              <a:t>Arms </a:t>
            </a:r>
            <a:r>
              <a:rPr lang="en-US" dirty="0">
                <a:latin typeface="Times New Roman" pitchFamily="18" charset="0"/>
                <a:cs typeface="Times New Roman" pitchFamily="18" charset="0"/>
              </a:rPr>
              <a:t>of Scotland </a:t>
            </a:r>
            <a:r>
              <a:rPr lang="en-US" dirty="0" smtClean="0">
                <a:latin typeface="Times New Roman" pitchFamily="18" charset="0"/>
                <a:cs typeface="Times New Roman" pitchFamily="18" charset="0"/>
              </a:rPr>
              <a:t>was </a:t>
            </a:r>
            <a:r>
              <a:rPr lang="en-US" dirty="0">
                <a:latin typeface="Times New Roman" pitchFamily="18" charset="0"/>
                <a:cs typeface="Times New Roman" pitchFamily="18" charset="0"/>
              </a:rPr>
              <a:t>the </a:t>
            </a:r>
            <a:r>
              <a:rPr lang="en-US" dirty="0" smtClean="0">
                <a:latin typeface="Times New Roman" pitchFamily="18" charset="0"/>
                <a:cs typeface="Times New Roman" pitchFamily="18" charset="0"/>
              </a:rPr>
              <a:t>official coat of arms of the monarchs of Scotland, </a:t>
            </a:r>
            <a:r>
              <a:rPr lang="en-US" dirty="0">
                <a:latin typeface="Times New Roman" pitchFamily="18" charset="0"/>
                <a:cs typeface="Times New Roman" pitchFamily="18" charset="0"/>
              </a:rPr>
              <a:t>and was used as the official coat of arms of the </a:t>
            </a:r>
            <a:r>
              <a:rPr lang="en-US" dirty="0" smtClean="0">
                <a:latin typeface="Times New Roman" pitchFamily="18" charset="0"/>
                <a:cs typeface="Times New Roman" pitchFamily="18" charset="0"/>
              </a:rPr>
              <a:t>Kingdom of Scotland until 1707</a:t>
            </a:r>
            <a:r>
              <a:rPr lang="en-US" dirty="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pPr algn="ctr"/>
            <a:r>
              <a:rPr lang="en-US" dirty="0">
                <a:solidFill>
                  <a:schemeClr val="tx1"/>
                </a:solidFill>
                <a:latin typeface="Times New Roman" pitchFamily="18" charset="0"/>
                <a:cs typeface="Times New Roman" pitchFamily="18" charset="0"/>
              </a:rPr>
              <a:t>Coats of Arms of </a:t>
            </a:r>
            <a:r>
              <a:rPr lang="en-US" dirty="0" smtClean="0">
                <a:solidFill>
                  <a:schemeClr val="tx1"/>
                </a:solidFill>
                <a:latin typeface="Times New Roman" pitchFamily="18" charset="0"/>
                <a:cs typeface="Times New Roman" pitchFamily="18" charset="0"/>
              </a:rPr>
              <a:t>Scotland</a:t>
            </a:r>
            <a:endParaRPr lang="ru-RU" dirty="0"/>
          </a:p>
        </p:txBody>
      </p:sp>
      <p:pic>
        <p:nvPicPr>
          <p:cNvPr id="2052" name="Picture 4" descr="File:Royal Coat of Arms of the Kingdom of Scotland.sv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67499" y="1268760"/>
            <a:ext cx="5472608" cy="52960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43951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a:r>
              <a:rPr lang="en-US" dirty="0">
                <a:solidFill>
                  <a:schemeClr val="tx1"/>
                </a:solidFill>
                <a:latin typeface="Times New Roman" pitchFamily="18" charset="0"/>
                <a:cs typeface="Times New Roman" pitchFamily="18" charset="0"/>
              </a:rPr>
              <a:t>National flag of </a:t>
            </a:r>
            <a:r>
              <a:rPr lang="en-US" dirty="0" smtClean="0">
                <a:solidFill>
                  <a:schemeClr val="tx1"/>
                </a:solidFill>
                <a:latin typeface="Times New Roman" pitchFamily="18" charset="0"/>
                <a:cs typeface="Times New Roman" pitchFamily="18" charset="0"/>
              </a:rPr>
              <a:t>Wales </a:t>
            </a:r>
            <a:br>
              <a:rPr lang="en-US" dirty="0" smtClean="0">
                <a:solidFill>
                  <a:schemeClr val="tx1"/>
                </a:solidFill>
                <a:latin typeface="Times New Roman" pitchFamily="18" charset="0"/>
                <a:cs typeface="Times New Roman" pitchFamily="18" charset="0"/>
              </a:rPr>
            </a:br>
            <a:r>
              <a:rPr lang="en-US" dirty="0" smtClean="0">
                <a:solidFill>
                  <a:schemeClr val="tx1"/>
                </a:solidFill>
                <a:latin typeface="Times New Roman" pitchFamily="18" charset="0"/>
                <a:cs typeface="Times New Roman" pitchFamily="18" charset="0"/>
              </a:rPr>
              <a:t>(The Red Dragon)</a:t>
            </a:r>
            <a:endParaRPr lang="ru-RU" dirty="0"/>
          </a:p>
        </p:txBody>
      </p:sp>
      <p:pic>
        <p:nvPicPr>
          <p:cNvPr id="3074" name="Picture 2" descr="File:Flag of Wales 2.sv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1844824"/>
            <a:ext cx="7860027" cy="47160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35238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779912" y="1196752"/>
            <a:ext cx="4928524" cy="5400600"/>
          </a:xfrm>
        </p:spPr>
        <p:txBody>
          <a:bodyPr>
            <a:noAutofit/>
          </a:bodyPr>
          <a:lstStyle/>
          <a:p>
            <a:pPr marL="109728" indent="0">
              <a:buNone/>
            </a:pPr>
            <a:r>
              <a:rPr lang="en-US" sz="2500" dirty="0" smtClean="0">
                <a:latin typeface="Times New Roman" pitchFamily="18" charset="0"/>
                <a:cs typeface="Times New Roman" pitchFamily="18" charset="0"/>
              </a:rPr>
              <a:t>The daffodil </a:t>
            </a:r>
            <a:r>
              <a:rPr lang="en-US" sz="2500" dirty="0">
                <a:latin typeface="Times New Roman" pitchFamily="18" charset="0"/>
                <a:cs typeface="Times New Roman" pitchFamily="18" charset="0"/>
              </a:rPr>
              <a:t>is the </a:t>
            </a:r>
            <a:r>
              <a:rPr lang="en-US" sz="2500" dirty="0" smtClean="0">
                <a:latin typeface="Times New Roman" pitchFamily="18" charset="0"/>
                <a:cs typeface="Times New Roman" pitchFamily="18" charset="0"/>
              </a:rPr>
              <a:t>national flowers  </a:t>
            </a:r>
            <a:r>
              <a:rPr lang="en-US" sz="2500" dirty="0">
                <a:latin typeface="Times New Roman" pitchFamily="18" charset="0"/>
                <a:cs typeface="Times New Roman" pitchFamily="18" charset="0"/>
              </a:rPr>
              <a:t>of Wales, </a:t>
            </a:r>
            <a:r>
              <a:rPr lang="en-US" sz="2500" dirty="0" smtClean="0">
                <a:latin typeface="Times New Roman" pitchFamily="18" charset="0"/>
                <a:cs typeface="Times New Roman" pitchFamily="18" charset="0"/>
              </a:rPr>
              <a:t>people wear on </a:t>
            </a:r>
            <a:r>
              <a:rPr lang="en-US" sz="2500" dirty="0" smtClean="0">
                <a:latin typeface="Times New Roman" pitchFamily="18" charset="0"/>
                <a:cs typeface="Times New Roman" pitchFamily="18" charset="0"/>
              </a:rPr>
              <a:t>St  David' s Day each </a:t>
            </a:r>
            <a:r>
              <a:rPr lang="en-US" sz="2500" dirty="0">
                <a:latin typeface="Times New Roman" pitchFamily="18" charset="0"/>
                <a:cs typeface="Times New Roman" pitchFamily="18" charset="0"/>
              </a:rPr>
              <a:t>1 March</a:t>
            </a:r>
            <a:r>
              <a:rPr lang="en-US" sz="2500" dirty="0" smtClean="0">
                <a:latin typeface="Times New Roman" pitchFamily="18" charset="0"/>
                <a:cs typeface="Times New Roman" pitchFamily="18" charset="0"/>
              </a:rPr>
              <a:t>.</a:t>
            </a:r>
            <a:r>
              <a:rPr lang="en-US" sz="2500" dirty="0">
                <a:latin typeface="Times New Roman" pitchFamily="18" charset="0"/>
                <a:cs typeface="Times New Roman" pitchFamily="18" charset="0"/>
              </a:rPr>
              <a:t> </a:t>
            </a:r>
            <a:endParaRPr lang="en-US" sz="2500" dirty="0" smtClean="0">
              <a:latin typeface="Times New Roman" pitchFamily="18" charset="0"/>
              <a:cs typeface="Times New Roman" pitchFamily="18" charset="0"/>
            </a:endParaRPr>
          </a:p>
          <a:p>
            <a:pPr marL="109728" indent="0">
              <a:buNone/>
            </a:pPr>
            <a:r>
              <a:rPr lang="en-US" sz="2500" dirty="0" smtClean="0">
                <a:latin typeface="Times New Roman" pitchFamily="18" charset="0"/>
                <a:cs typeface="Times New Roman" pitchFamily="18" charset="0"/>
              </a:rPr>
              <a:t>The </a:t>
            </a:r>
            <a:r>
              <a:rPr lang="en-US" sz="2500" dirty="0">
                <a:latin typeface="Times New Roman" pitchFamily="18" charset="0"/>
                <a:cs typeface="Times New Roman" pitchFamily="18" charset="0"/>
              </a:rPr>
              <a:t>vegetable called</a:t>
            </a:r>
            <a:r>
              <a:rPr lang="en-US" sz="2500" b="1" dirty="0">
                <a:latin typeface="Times New Roman" pitchFamily="18" charset="0"/>
                <a:cs typeface="Times New Roman" pitchFamily="18" charset="0"/>
              </a:rPr>
              <a:t> </a:t>
            </a:r>
            <a:r>
              <a:rPr lang="en-US" sz="2500" dirty="0">
                <a:latin typeface="Times New Roman" pitchFamily="18" charset="0"/>
                <a:cs typeface="Times New Roman" pitchFamily="18" charset="0"/>
              </a:rPr>
              <a:t>leek is also considered to be a traditional emblem of Wales. </a:t>
            </a:r>
            <a:r>
              <a:rPr lang="en-US" sz="2500" dirty="0" smtClean="0">
                <a:latin typeface="Times New Roman" pitchFamily="18" charset="0"/>
                <a:cs typeface="Times New Roman" pitchFamily="18" charset="0"/>
              </a:rPr>
              <a:t>One </a:t>
            </a:r>
            <a:r>
              <a:rPr lang="en-US" sz="2500" dirty="0">
                <a:latin typeface="Times New Roman" pitchFamily="18" charset="0"/>
                <a:cs typeface="Times New Roman" pitchFamily="18" charset="0"/>
              </a:rPr>
              <a:t>is that St David advised the Welsh, on the eve of battle with the Saxons, to wear leeks in their caps to distinguish friend from foe. </a:t>
            </a:r>
            <a:endParaRPr lang="ru-RU" sz="2500" dirty="0">
              <a:latin typeface="Times New Roman" pitchFamily="18" charset="0"/>
              <a:cs typeface="Times New Roman" pitchFamily="18" charset="0"/>
            </a:endParaRPr>
          </a:p>
        </p:txBody>
      </p:sp>
      <p:sp>
        <p:nvSpPr>
          <p:cNvPr id="3" name="Заголовок 2"/>
          <p:cNvSpPr>
            <a:spLocks noGrp="1"/>
          </p:cNvSpPr>
          <p:nvPr>
            <p:ph type="title"/>
          </p:nvPr>
        </p:nvSpPr>
        <p:spPr>
          <a:xfrm>
            <a:off x="457200" y="0"/>
            <a:ext cx="8229600" cy="1196752"/>
          </a:xfrm>
        </p:spPr>
        <p:txBody>
          <a:bodyPr>
            <a:normAutofit fontScale="90000"/>
          </a:bodyPr>
          <a:lstStyle/>
          <a:p>
            <a:pPr algn="ctr"/>
            <a:r>
              <a:rPr lang="en-US" dirty="0">
                <a:solidFill>
                  <a:schemeClr val="tx1"/>
                </a:solidFill>
                <a:latin typeface="Times New Roman" pitchFamily="18" charset="0"/>
                <a:cs typeface="Times New Roman" pitchFamily="18" charset="0"/>
              </a:rPr>
              <a:t>National </a:t>
            </a:r>
            <a:r>
              <a:rPr lang="en-US" dirty="0" smtClean="0">
                <a:solidFill>
                  <a:schemeClr val="tx1"/>
                </a:solidFill>
                <a:latin typeface="Times New Roman" pitchFamily="18" charset="0"/>
                <a:cs typeface="Times New Roman" pitchFamily="18" charset="0"/>
              </a:rPr>
              <a:t>flowers </a:t>
            </a:r>
            <a:r>
              <a:rPr lang="en-US" dirty="0">
                <a:solidFill>
                  <a:schemeClr val="tx1"/>
                </a:solidFill>
                <a:latin typeface="Times New Roman" pitchFamily="18" charset="0"/>
                <a:cs typeface="Times New Roman" pitchFamily="18" charset="0"/>
              </a:rPr>
              <a:t>of </a:t>
            </a:r>
            <a:r>
              <a:rPr lang="en-US" dirty="0" smtClean="0">
                <a:solidFill>
                  <a:schemeClr val="tx1"/>
                </a:solidFill>
                <a:latin typeface="Times New Roman" pitchFamily="18" charset="0"/>
                <a:cs typeface="Times New Roman" pitchFamily="18" charset="0"/>
              </a:rPr>
              <a:t>Wales</a:t>
            </a:r>
            <a:br>
              <a:rPr lang="en-US" dirty="0" smtClean="0">
                <a:solidFill>
                  <a:schemeClr val="tx1"/>
                </a:solidFill>
                <a:latin typeface="Times New Roman" pitchFamily="18" charset="0"/>
                <a:cs typeface="Times New Roman" pitchFamily="18" charset="0"/>
              </a:rPr>
            </a:br>
            <a:r>
              <a:rPr lang="en-US" dirty="0" smtClean="0">
                <a:solidFill>
                  <a:schemeClr val="tx1"/>
                </a:solidFill>
                <a:latin typeface="Times New Roman" pitchFamily="18" charset="0"/>
                <a:cs typeface="Times New Roman" pitchFamily="18" charset="0"/>
              </a:rPr>
              <a:t>Daffodil and Leek</a:t>
            </a:r>
            <a:endParaRPr lang="ru-RU" dirty="0"/>
          </a:p>
        </p:txBody>
      </p:sp>
      <p:pic>
        <p:nvPicPr>
          <p:cNvPr id="5122" name="Picture 2" descr="File:Daffodills (Narcissus) - 2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6442" y="1270311"/>
            <a:ext cx="3284946" cy="2574077"/>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File:Leek Badge of Wales.sv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3717032"/>
            <a:ext cx="2019300" cy="3048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77594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64088" y="1124744"/>
            <a:ext cx="3672408" cy="5607805"/>
          </a:xfrm>
        </p:spPr>
        <p:txBody>
          <a:bodyPr>
            <a:normAutofit/>
          </a:bodyPr>
          <a:lstStyle/>
          <a:p>
            <a:pPr marL="109728" indent="0">
              <a:buNone/>
            </a:pPr>
            <a:r>
              <a:rPr lang="en-US" dirty="0" smtClean="0">
                <a:latin typeface="Times New Roman" pitchFamily="18" charset="0"/>
                <a:cs typeface="Times New Roman" pitchFamily="18" charset="0"/>
              </a:rPr>
              <a:t>The Red Dragon </a:t>
            </a:r>
            <a:r>
              <a:rPr lang="en-US" dirty="0">
                <a:latin typeface="Times New Roman" pitchFamily="18" charset="0"/>
                <a:cs typeface="Times New Roman" pitchFamily="18" charset="0"/>
              </a:rPr>
              <a:t>is </a:t>
            </a:r>
            <a:r>
              <a:rPr lang="en-US" dirty="0" smtClean="0">
                <a:latin typeface="Times New Roman" pitchFamily="18" charset="0"/>
                <a:cs typeface="Times New Roman" pitchFamily="18" charset="0"/>
              </a:rPr>
              <a:t>a </a:t>
            </a:r>
            <a:r>
              <a:rPr lang="en-US" dirty="0">
                <a:latin typeface="Times New Roman" pitchFamily="18" charset="0"/>
                <a:cs typeface="Times New Roman" pitchFamily="18" charset="0"/>
              </a:rPr>
              <a:t>popular Welsh symbol. </a:t>
            </a:r>
            <a:r>
              <a:rPr lang="en-US" dirty="0" smtClean="0">
                <a:latin typeface="Times New Roman" pitchFamily="18" charset="0"/>
                <a:cs typeface="Times New Roman" pitchFamily="18" charset="0"/>
              </a:rPr>
              <a:t>This </a:t>
            </a:r>
            <a:r>
              <a:rPr lang="en-US" dirty="0">
                <a:latin typeface="Times New Roman" pitchFamily="18" charset="0"/>
                <a:cs typeface="Times New Roman" pitchFamily="18" charset="0"/>
              </a:rPr>
              <a:t>myth </a:t>
            </a:r>
            <a:r>
              <a:rPr lang="en-US" dirty="0" smtClean="0">
                <a:latin typeface="Times New Roman" pitchFamily="18" charset="0"/>
                <a:cs typeface="Times New Roman" pitchFamily="18" charset="0"/>
              </a:rPr>
              <a:t>of Red Dragon is </a:t>
            </a:r>
            <a:r>
              <a:rPr lang="en-US" dirty="0" smtClean="0">
                <a:latin typeface="Times New Roman" pitchFamily="18" charset="0"/>
                <a:cs typeface="Times New Roman" pitchFamily="18" charset="0"/>
              </a:rPr>
              <a:t>connected with a </a:t>
            </a:r>
            <a:r>
              <a:rPr lang="en-US" dirty="0">
                <a:latin typeface="Times New Roman" pitchFamily="18" charset="0"/>
                <a:cs typeface="Times New Roman" pitchFamily="18" charset="0"/>
              </a:rPr>
              <a:t>Red (The Native Britons) and a White (The Saxon Invaders) dragon battling, with the red dragon being victorious. </a:t>
            </a:r>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a:xfrm>
            <a:off x="467544" y="116632"/>
            <a:ext cx="8229600" cy="922114"/>
          </a:xfrm>
        </p:spPr>
        <p:txBody>
          <a:bodyPr>
            <a:normAutofit fontScale="90000"/>
          </a:bodyPr>
          <a:lstStyle/>
          <a:p>
            <a:pPr algn="ctr"/>
            <a:r>
              <a:rPr lang="en-US" dirty="0">
                <a:solidFill>
                  <a:schemeClr val="tx1"/>
                </a:solidFill>
                <a:latin typeface="Times New Roman" pitchFamily="18" charset="0"/>
                <a:cs typeface="Times New Roman" pitchFamily="18" charset="0"/>
              </a:rPr>
              <a:t>National animal of Scotland</a:t>
            </a:r>
            <a:br>
              <a:rPr lang="en-US" dirty="0">
                <a:solidFill>
                  <a:schemeClr val="tx1"/>
                </a:solidFill>
                <a:latin typeface="Times New Roman" pitchFamily="18" charset="0"/>
                <a:cs typeface="Times New Roman" pitchFamily="18" charset="0"/>
              </a:rPr>
            </a:br>
            <a:r>
              <a:rPr lang="en-US" dirty="0" smtClean="0">
                <a:solidFill>
                  <a:schemeClr val="tx1"/>
                </a:solidFill>
                <a:latin typeface="Times New Roman" pitchFamily="18" charset="0"/>
                <a:cs typeface="Times New Roman" pitchFamily="18" charset="0"/>
              </a:rPr>
              <a:t>Red Dragon</a:t>
            </a:r>
            <a:endParaRPr lang="ru-RU" dirty="0"/>
          </a:p>
        </p:txBody>
      </p:sp>
      <p:pic>
        <p:nvPicPr>
          <p:cNvPr id="6146" name="Picture 2" descr="File:Welsh Dragon Memorial Mametz Woo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67" y="1124744"/>
            <a:ext cx="5140497" cy="56078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77716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marL="109728" indent="0" algn="ctr">
              <a:buNone/>
            </a:pPr>
            <a:r>
              <a:rPr lang="en-US" sz="3200" dirty="0">
                <a:latin typeface="Times New Roman" pitchFamily="18" charset="0"/>
                <a:cs typeface="Times New Roman" pitchFamily="18" charset="0"/>
              </a:rPr>
              <a:t>There is </a:t>
            </a:r>
            <a:r>
              <a:rPr lang="en-US" sz="3200" b="1" dirty="0">
                <a:latin typeface="Times New Roman" pitchFamily="18" charset="0"/>
                <a:cs typeface="Times New Roman" pitchFamily="18" charset="0"/>
              </a:rPr>
              <a:t>no official</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National flag of Northern Ireland or </a:t>
            </a:r>
            <a:r>
              <a:rPr lang="en-US" sz="3200" dirty="0">
                <a:latin typeface="Times New Roman" pitchFamily="18" charset="0"/>
                <a:cs typeface="Times New Roman" pitchFamily="18" charset="0"/>
              </a:rPr>
              <a:t>any unofficial flag universally supported in Northern Ireland. </a:t>
            </a:r>
            <a:endParaRPr lang="ru-RU" sz="3200" dirty="0">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a:bodyPr>
          <a:lstStyle/>
          <a:p>
            <a:r>
              <a:rPr lang="en-US" dirty="0">
                <a:solidFill>
                  <a:schemeClr val="tx1"/>
                </a:solidFill>
                <a:latin typeface="Times New Roman" pitchFamily="18" charset="0"/>
                <a:cs typeface="Times New Roman" pitchFamily="18" charset="0"/>
              </a:rPr>
              <a:t>National flag of </a:t>
            </a:r>
            <a:r>
              <a:rPr lang="en-US" dirty="0" smtClean="0">
                <a:solidFill>
                  <a:schemeClr val="tx1"/>
                </a:solidFill>
                <a:latin typeface="Times New Roman" pitchFamily="18" charset="0"/>
                <a:cs typeface="Times New Roman" pitchFamily="18" charset="0"/>
              </a:rPr>
              <a:t>Northern Ireland</a:t>
            </a:r>
            <a:endParaRPr lang="ru-RU" dirty="0"/>
          </a:p>
        </p:txBody>
      </p:sp>
    </p:spTree>
    <p:extLst>
      <p:ext uri="{BB962C8B-B14F-4D97-AF65-F5344CB8AC3E}">
        <p14:creationId xmlns:p14="http://schemas.microsoft.com/office/powerpoint/2010/main" xmlns="" val="2608375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1196752"/>
            <a:ext cx="5050904" cy="5472608"/>
          </a:xfrm>
        </p:spPr>
        <p:txBody>
          <a:bodyPr>
            <a:normAutofit/>
          </a:bodyPr>
          <a:lstStyle/>
          <a:p>
            <a:pPr marL="109728" indent="0">
              <a:buNone/>
            </a:pPr>
            <a:r>
              <a:rPr lang="en-US" dirty="0" smtClean="0">
                <a:latin typeface="Times New Roman" pitchFamily="18" charset="0"/>
                <a:cs typeface="Times New Roman" pitchFamily="18" charset="0"/>
              </a:rPr>
              <a:t>When </a:t>
            </a:r>
            <a:r>
              <a:rPr lang="en-US" dirty="0">
                <a:latin typeface="Times New Roman" pitchFamily="18" charset="0"/>
                <a:cs typeface="Times New Roman" pitchFamily="18" charset="0"/>
              </a:rPr>
              <a:t>he was about 16, he was captured from his home by Irish raiders and taken as </a:t>
            </a:r>
            <a:r>
              <a:rPr lang="en-US" dirty="0" smtClean="0">
                <a:latin typeface="Times New Roman" pitchFamily="18" charset="0"/>
                <a:cs typeface="Times New Roman" pitchFamily="18" charset="0"/>
              </a:rPr>
              <a:t>a slave </a:t>
            </a:r>
            <a:r>
              <a:rPr lang="en-US" dirty="0">
                <a:latin typeface="Times New Roman" pitchFamily="18" charset="0"/>
                <a:cs typeface="Times New Roman" pitchFamily="18" charset="0"/>
              </a:rPr>
              <a:t>to Ireland, where he lived for six years before escaping and returning to his family. After entering </a:t>
            </a:r>
            <a:r>
              <a:rPr lang="en-US" dirty="0" smtClean="0">
                <a:latin typeface="Times New Roman" pitchFamily="18" charset="0"/>
                <a:cs typeface="Times New Roman" pitchFamily="18" charset="0"/>
              </a:rPr>
              <a:t>the Church, </a:t>
            </a:r>
            <a:r>
              <a:rPr lang="en-US" dirty="0">
                <a:latin typeface="Times New Roman" pitchFamily="18" charset="0"/>
                <a:cs typeface="Times New Roman" pitchFamily="18" charset="0"/>
              </a:rPr>
              <a:t>he returned to Ireland as </a:t>
            </a:r>
            <a:r>
              <a:rPr lang="en-US" dirty="0" smtClean="0">
                <a:latin typeface="Times New Roman" pitchFamily="18" charset="0"/>
                <a:cs typeface="Times New Roman" pitchFamily="18" charset="0"/>
              </a:rPr>
              <a:t>a bishop, </a:t>
            </a:r>
            <a:r>
              <a:rPr lang="en-US" dirty="0">
                <a:latin typeface="Times New Roman" pitchFamily="18" charset="0"/>
                <a:cs typeface="Times New Roman" pitchFamily="18" charset="0"/>
              </a:rPr>
              <a:t>but little is known about the places where he worked. </a:t>
            </a:r>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a:xfrm>
            <a:off x="457200" y="116632"/>
            <a:ext cx="8229600" cy="1080120"/>
          </a:xfrm>
        </p:spPr>
        <p:txBody>
          <a:bodyPr>
            <a:normAutofit fontScale="90000"/>
          </a:bodyPr>
          <a:lstStyle/>
          <a:p>
            <a:pPr algn="ctr"/>
            <a:r>
              <a:rPr lang="en-US" dirty="0">
                <a:solidFill>
                  <a:schemeClr val="tx1"/>
                </a:solidFill>
                <a:latin typeface="Times New Roman" pitchFamily="18" charset="0"/>
                <a:cs typeface="Times New Roman" pitchFamily="18" charset="0"/>
              </a:rPr>
              <a:t>Patron Saint</a:t>
            </a:r>
            <a:br>
              <a:rPr lang="en-US" dirty="0">
                <a:solidFill>
                  <a:schemeClr val="tx1"/>
                </a:solidFill>
                <a:latin typeface="Times New Roman" pitchFamily="18" charset="0"/>
                <a:cs typeface="Times New Roman" pitchFamily="18" charset="0"/>
              </a:rPr>
            </a:br>
            <a:r>
              <a:rPr lang="en-US" dirty="0" err="1">
                <a:solidFill>
                  <a:schemeClr val="tx1"/>
                </a:solidFill>
                <a:latin typeface="Times New Roman" pitchFamily="18" charset="0"/>
                <a:cs typeface="Times New Roman" pitchFamily="18" charset="0"/>
              </a:rPr>
              <a:t>Saint</a:t>
            </a:r>
            <a:r>
              <a:rPr lang="en-US" dirty="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Patrick</a:t>
            </a:r>
            <a:endParaRPr lang="ru-RU" dirty="0"/>
          </a:p>
        </p:txBody>
      </p:sp>
      <p:pic>
        <p:nvPicPr>
          <p:cNvPr id="8194" name="Picture 2" descr="File:Saint Patrick (window).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40881" y="1556792"/>
            <a:ext cx="3409382" cy="527705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66751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42844" y="1481328"/>
            <a:ext cx="8543956" cy="5019506"/>
          </a:xfrm>
        </p:spPr>
        <p:txBody>
          <a:bodyPr/>
          <a:lstStyle/>
          <a:p>
            <a:pPr algn="ctr">
              <a:buNone/>
            </a:pPr>
            <a:r>
              <a:rPr lang="en-US" sz="2800" dirty="0" smtClean="0">
                <a:latin typeface="Times New Roman" pitchFamily="18" charset="0"/>
                <a:cs typeface="Times New Roman" pitchFamily="18" charset="0"/>
              </a:rPr>
              <a:t>Flag of the UK is called Union flag or “Union Jack”</a:t>
            </a:r>
          </a:p>
          <a:p>
            <a:pPr>
              <a:buNone/>
            </a:pPr>
            <a:endParaRPr lang="ru-RU" dirty="0"/>
          </a:p>
        </p:txBody>
      </p:sp>
      <p:sp>
        <p:nvSpPr>
          <p:cNvPr id="3" name="Заголовок 2"/>
          <p:cNvSpPr>
            <a:spLocks noGrp="1"/>
          </p:cNvSpPr>
          <p:nvPr>
            <p:ph type="title"/>
          </p:nvPr>
        </p:nvSpPr>
        <p:spPr/>
        <p:txBody>
          <a:bodyPr>
            <a:normAutofit fontScale="90000"/>
          </a:bodyPr>
          <a:lstStyle/>
          <a:p>
            <a:pPr algn="ctr"/>
            <a:r>
              <a:rPr lang="en-US" dirty="0" smtClean="0">
                <a:solidFill>
                  <a:schemeClr val="tx1"/>
                </a:solidFill>
                <a:latin typeface="Times New Roman" pitchFamily="18" charset="0"/>
                <a:cs typeface="Times New Roman" pitchFamily="18" charset="0"/>
              </a:rPr>
              <a:t>Symbols of the United Kingdom of Great Britain and Northern Ireland</a:t>
            </a:r>
            <a:br>
              <a:rPr lang="en-US" dirty="0" smtClean="0">
                <a:solidFill>
                  <a:schemeClr val="tx1"/>
                </a:solidFill>
                <a:latin typeface="Times New Roman" pitchFamily="18" charset="0"/>
                <a:cs typeface="Times New Roman" pitchFamily="18" charset="0"/>
              </a:rPr>
            </a:br>
            <a:endParaRPr lang="ru-RU" dirty="0">
              <a:solidFill>
                <a:schemeClr val="tx1"/>
              </a:solidFill>
              <a:latin typeface="Times New Roman" pitchFamily="18" charset="0"/>
              <a:cs typeface="Times New Roman" pitchFamily="18" charset="0"/>
            </a:endParaRPr>
          </a:p>
        </p:txBody>
      </p:sp>
      <p:pic>
        <p:nvPicPr>
          <p:cNvPr id="1026" name="Picture 2" descr="File:Flag of the United Kingdom.svg"/>
          <p:cNvPicPr>
            <a:picLocks noChangeAspect="1" noChangeArrowheads="1"/>
          </p:cNvPicPr>
          <p:nvPr/>
        </p:nvPicPr>
        <p:blipFill>
          <a:blip r:embed="rId2" cstate="print"/>
          <a:srcRect/>
          <a:stretch>
            <a:fillRect/>
          </a:stretch>
        </p:blipFill>
        <p:spPr bwMode="auto">
          <a:xfrm>
            <a:off x="1071538" y="2285992"/>
            <a:ext cx="6929486" cy="346474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635896" y="1481328"/>
            <a:ext cx="5050903" cy="4525963"/>
          </a:xfrm>
        </p:spPr>
        <p:txBody>
          <a:bodyPr>
            <a:noAutofit/>
          </a:bodyPr>
          <a:lstStyle/>
          <a:p>
            <a:pPr marL="109728" indent="0">
              <a:buNone/>
            </a:pPr>
            <a:r>
              <a:rPr lang="en-US" dirty="0">
                <a:latin typeface="Times New Roman" pitchFamily="18" charset="0"/>
                <a:cs typeface="Times New Roman" pitchFamily="18" charset="0"/>
              </a:rPr>
              <a:t>The </a:t>
            </a:r>
            <a:r>
              <a:rPr lang="en-US" b="1" dirty="0">
                <a:latin typeface="Times New Roman" pitchFamily="18" charset="0"/>
                <a:cs typeface="Times New Roman" pitchFamily="18" charset="0"/>
              </a:rPr>
              <a:t>Shamrock</a:t>
            </a:r>
            <a:r>
              <a:rPr lang="en-US" dirty="0">
                <a:latin typeface="Times New Roman" pitchFamily="18" charset="0"/>
                <a:cs typeface="Times New Roman" pitchFamily="18" charset="0"/>
              </a:rPr>
              <a:t>, a three-leafed plant similar to a clover, which is an unofficial symbol of Ireland and Northern Ireland. Shamrocks </a:t>
            </a:r>
            <a:r>
              <a:rPr lang="en-US" dirty="0" smtClean="0">
                <a:latin typeface="Times New Roman" pitchFamily="18" charset="0"/>
                <a:cs typeface="Times New Roman" pitchFamily="18" charset="0"/>
              </a:rPr>
              <a:t>bring </a:t>
            </a:r>
            <a:r>
              <a:rPr lang="en-US" dirty="0">
                <a:latin typeface="Times New Roman" pitchFamily="18" charset="0"/>
                <a:cs typeface="Times New Roman" pitchFamily="18" charset="0"/>
              </a:rPr>
              <a:t>good </a:t>
            </a:r>
            <a:r>
              <a:rPr lang="en-US" dirty="0" smtClean="0">
                <a:latin typeface="Times New Roman" pitchFamily="18" charset="0"/>
                <a:cs typeface="Times New Roman" pitchFamily="18" charset="0"/>
              </a:rPr>
              <a:t>luck. </a:t>
            </a:r>
            <a:r>
              <a:rPr lang="en-US" dirty="0">
                <a:latin typeface="Times New Roman" pitchFamily="18" charset="0"/>
                <a:cs typeface="Times New Roman" pitchFamily="18" charset="0"/>
              </a:rPr>
              <a:t>This flower is related to an Irish tale of </a:t>
            </a:r>
            <a:r>
              <a:rPr lang="en-US" b="1" dirty="0">
                <a:latin typeface="Times New Roman" pitchFamily="18" charset="0"/>
                <a:cs typeface="Times New Roman" pitchFamily="18" charset="0"/>
              </a:rPr>
              <a:t>St. Patrick</a:t>
            </a:r>
            <a:r>
              <a:rPr lang="en-US" dirty="0">
                <a:latin typeface="Times New Roman" pitchFamily="18" charset="0"/>
                <a:cs typeface="Times New Roman" pitchFamily="18" charset="0"/>
              </a:rPr>
              <a:t>, which tells of how Patrick used the three-leafed shamrock to explain the Trinity. His followers adopted the custom of wearing a Shamrock on his feast day.</a:t>
            </a:r>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fontScale="90000"/>
          </a:bodyPr>
          <a:lstStyle/>
          <a:p>
            <a:pPr algn="ctr"/>
            <a:r>
              <a:rPr lang="en-US" dirty="0">
                <a:solidFill>
                  <a:schemeClr val="tx1"/>
                </a:solidFill>
                <a:latin typeface="Times New Roman" pitchFamily="18" charset="0"/>
                <a:cs typeface="Times New Roman" pitchFamily="18" charset="0"/>
              </a:rPr>
              <a:t>National flower of Wales</a:t>
            </a:r>
            <a:br>
              <a:rPr lang="en-US" dirty="0">
                <a:solidFill>
                  <a:schemeClr val="tx1"/>
                </a:solidFill>
                <a:latin typeface="Times New Roman" pitchFamily="18" charset="0"/>
                <a:cs typeface="Times New Roman" pitchFamily="18" charset="0"/>
              </a:rPr>
            </a:br>
            <a:r>
              <a:rPr lang="en-US" dirty="0" smtClean="0">
                <a:solidFill>
                  <a:schemeClr val="tx1"/>
                </a:solidFill>
                <a:latin typeface="Times New Roman" pitchFamily="18" charset="0"/>
                <a:cs typeface="Times New Roman" pitchFamily="18" charset="0"/>
              </a:rPr>
              <a:t>Shamrock</a:t>
            </a:r>
            <a:endParaRPr lang="ru-RU" dirty="0"/>
          </a:p>
        </p:txBody>
      </p:sp>
      <p:pic>
        <p:nvPicPr>
          <p:cNvPr id="9218" name="Picture 2" descr="File:Shamrock of Ireland (Heraldry).sv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9292" y="2060848"/>
            <a:ext cx="2507348" cy="32971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4701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marL="109728" indent="0" algn="ctr">
              <a:buNone/>
            </a:pPr>
            <a:r>
              <a:rPr lang="en-US" sz="3200" dirty="0" smtClean="0">
                <a:latin typeface="Times New Roman" pitchFamily="18" charset="0"/>
                <a:cs typeface="Times New Roman" pitchFamily="18" charset="0"/>
              </a:rPr>
              <a:t>There is no official coats of arms of Northern Ireland</a:t>
            </a:r>
            <a:endParaRPr lang="ru-RU" sz="3200" dirty="0">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r>
              <a:rPr lang="en-US" dirty="0">
                <a:solidFill>
                  <a:schemeClr val="tx1"/>
                </a:solidFill>
                <a:latin typeface="Times New Roman" pitchFamily="18" charset="0"/>
                <a:cs typeface="Times New Roman" pitchFamily="18" charset="0"/>
              </a:rPr>
              <a:t>Coats of Arms of </a:t>
            </a:r>
            <a:r>
              <a:rPr lang="en-US" dirty="0" smtClean="0">
                <a:solidFill>
                  <a:schemeClr val="tx1"/>
                </a:solidFill>
                <a:latin typeface="Times New Roman" pitchFamily="18" charset="0"/>
                <a:cs typeface="Times New Roman" pitchFamily="18" charset="0"/>
              </a:rPr>
              <a:t>Northern Ireland</a:t>
            </a:r>
            <a:endParaRPr lang="ru-RU" dirty="0"/>
          </a:p>
        </p:txBody>
      </p:sp>
    </p:spTree>
    <p:extLst>
      <p:ext uri="{BB962C8B-B14F-4D97-AF65-F5344CB8AC3E}">
        <p14:creationId xmlns:p14="http://schemas.microsoft.com/office/powerpoint/2010/main" xmlns="" val="591905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lgn="ctr">
              <a:buNone/>
            </a:pPr>
            <a:r>
              <a:rPr lang="en-US" dirty="0" smtClean="0">
                <a:latin typeface="Times New Roman" pitchFamily="18" charset="0"/>
                <a:cs typeface="Times New Roman" pitchFamily="18" charset="0"/>
              </a:rPr>
              <a:t>Lion</a:t>
            </a:r>
          </a:p>
          <a:p>
            <a:pPr algn="ctr">
              <a:buNone/>
            </a:pPr>
            <a:endParaRPr lang="en-US" dirty="0" smtClean="0">
              <a:latin typeface="Times New Roman" pitchFamily="18" charset="0"/>
              <a:cs typeface="Times New Roman" pitchFamily="18" charset="0"/>
            </a:endParaRPr>
          </a:p>
          <a:p>
            <a:pPr algn="ctr">
              <a:buNone/>
            </a:pPr>
            <a:endParaRPr lang="en-US" dirty="0" smtClean="0">
              <a:latin typeface="Times New Roman" pitchFamily="18" charset="0"/>
              <a:cs typeface="Times New Roman" pitchFamily="18" charset="0"/>
            </a:endParaRPr>
          </a:p>
          <a:p>
            <a:pPr algn="r">
              <a:buNone/>
            </a:pPr>
            <a:r>
              <a:rPr lang="en-US" dirty="0" smtClean="0">
                <a:latin typeface="Times New Roman" pitchFamily="18" charset="0"/>
                <a:cs typeface="Times New Roman" pitchFamily="18" charset="0"/>
              </a:rPr>
              <a:t>Bulldog</a:t>
            </a:r>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pPr algn="ctr"/>
            <a:r>
              <a:rPr lang="en-US" dirty="0" smtClean="0">
                <a:solidFill>
                  <a:schemeClr val="tx1"/>
                </a:solidFill>
              </a:rPr>
              <a:t>National Animals</a:t>
            </a:r>
            <a:endParaRPr lang="ru-RU" dirty="0">
              <a:solidFill>
                <a:schemeClr val="tx1"/>
              </a:solidFill>
            </a:endParaRPr>
          </a:p>
        </p:txBody>
      </p:sp>
      <p:pic>
        <p:nvPicPr>
          <p:cNvPr id="1026" name="Picture 2" descr="File:Lion waiting in Namibia.jpg"/>
          <p:cNvPicPr>
            <a:picLocks noChangeAspect="1" noChangeArrowheads="1"/>
          </p:cNvPicPr>
          <p:nvPr/>
        </p:nvPicPr>
        <p:blipFill>
          <a:blip r:embed="rId2" cstate="print"/>
          <a:srcRect/>
          <a:stretch>
            <a:fillRect/>
          </a:stretch>
        </p:blipFill>
        <p:spPr bwMode="auto">
          <a:xfrm>
            <a:off x="214282" y="1142984"/>
            <a:ext cx="3786214" cy="2839661"/>
          </a:xfrm>
          <a:prstGeom prst="rect">
            <a:avLst/>
          </a:prstGeom>
          <a:noFill/>
        </p:spPr>
      </p:pic>
      <p:pic>
        <p:nvPicPr>
          <p:cNvPr id="1028" name="Picture 4" descr="File:Ozbulldog.jpg"/>
          <p:cNvPicPr>
            <a:picLocks noChangeAspect="1" noChangeArrowheads="1"/>
          </p:cNvPicPr>
          <p:nvPr/>
        </p:nvPicPr>
        <p:blipFill>
          <a:blip r:embed="rId3" cstate="print"/>
          <a:srcRect/>
          <a:stretch>
            <a:fillRect/>
          </a:stretch>
        </p:blipFill>
        <p:spPr bwMode="auto">
          <a:xfrm>
            <a:off x="4553796" y="3429000"/>
            <a:ext cx="4090170" cy="325955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85720" y="274638"/>
            <a:ext cx="8401080" cy="1143000"/>
          </a:xfrm>
        </p:spPr>
        <p:txBody>
          <a:bodyPr>
            <a:normAutofit fontScale="90000"/>
          </a:bodyPr>
          <a:lstStyle/>
          <a:p>
            <a:pPr algn="ctr"/>
            <a:r>
              <a:rPr lang="en-US" sz="4400" dirty="0" smtClean="0">
                <a:solidFill>
                  <a:schemeClr val="tx1"/>
                </a:solidFill>
                <a:latin typeface="Times New Roman" pitchFamily="18" charset="0"/>
                <a:cs typeface="Times New Roman" pitchFamily="18" charset="0"/>
              </a:rPr>
              <a:t>Coat of Arms of the United Kingdom</a:t>
            </a:r>
            <a:r>
              <a:rPr lang="en-US" dirty="0" smtClean="0"/>
              <a:t/>
            </a:r>
            <a:br>
              <a:rPr lang="en-US" dirty="0" smtClean="0"/>
            </a:br>
            <a:endParaRPr lang="ru-RU" dirty="0"/>
          </a:p>
        </p:txBody>
      </p:sp>
      <p:pic>
        <p:nvPicPr>
          <p:cNvPr id="17410" name="Picture 2" descr="File:Royal Coat of Arms of the United Kingdom.svg"/>
          <p:cNvPicPr>
            <a:picLocks noChangeAspect="1" noChangeArrowheads="1"/>
          </p:cNvPicPr>
          <p:nvPr/>
        </p:nvPicPr>
        <p:blipFill>
          <a:blip r:embed="rId2" cstate="print"/>
          <a:srcRect/>
          <a:stretch>
            <a:fillRect/>
          </a:stretch>
        </p:blipFill>
        <p:spPr bwMode="auto">
          <a:xfrm>
            <a:off x="3563887" y="1142111"/>
            <a:ext cx="5566311" cy="5715000"/>
          </a:xfrm>
          <a:prstGeom prst="rect">
            <a:avLst/>
          </a:prstGeom>
          <a:noFill/>
        </p:spPr>
      </p:pic>
      <p:sp>
        <p:nvSpPr>
          <p:cNvPr id="2" name="Прямоугольник 1"/>
          <p:cNvSpPr/>
          <p:nvPr/>
        </p:nvSpPr>
        <p:spPr>
          <a:xfrm>
            <a:off x="107504" y="1484784"/>
            <a:ext cx="3960440" cy="2169825"/>
          </a:xfrm>
          <a:prstGeom prst="rect">
            <a:avLst/>
          </a:prstGeom>
        </p:spPr>
        <p:txBody>
          <a:bodyPr wrap="square">
            <a:spAutoFit/>
          </a:bodyPr>
          <a:lstStyle/>
          <a:p>
            <a:r>
              <a:rPr lang="en-US" sz="2700" dirty="0">
                <a:latin typeface="Times New Roman" pitchFamily="18" charset="0"/>
                <a:cs typeface="Times New Roman" pitchFamily="18" charset="0"/>
              </a:rPr>
              <a:t>The Royal coat of arms of the United Kingdom is the </a:t>
            </a:r>
            <a:r>
              <a:rPr lang="en-US" sz="2700" dirty="0" smtClean="0">
                <a:latin typeface="Times New Roman" pitchFamily="18" charset="0"/>
                <a:cs typeface="Times New Roman" pitchFamily="18" charset="0"/>
              </a:rPr>
              <a:t>official coat of arms </a:t>
            </a:r>
            <a:r>
              <a:rPr lang="en-US" sz="2700" dirty="0">
                <a:latin typeface="Times New Roman" pitchFamily="18" charset="0"/>
                <a:cs typeface="Times New Roman" pitchFamily="18" charset="0"/>
              </a:rPr>
              <a:t>of </a:t>
            </a:r>
            <a:r>
              <a:rPr lang="en-US" sz="2700" dirty="0" smtClean="0">
                <a:latin typeface="Times New Roman" pitchFamily="18" charset="0"/>
                <a:cs typeface="Times New Roman" pitchFamily="18" charset="0"/>
              </a:rPr>
              <a:t>the British monarch, currently Queen Elizabeth II. </a:t>
            </a:r>
            <a:endParaRPr lang="ru-RU" sz="27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a:r>
              <a:rPr lang="en-US" dirty="0" smtClean="0">
                <a:solidFill>
                  <a:schemeClr val="tx1"/>
                </a:solidFill>
                <a:latin typeface="Times New Roman" pitchFamily="18" charset="0"/>
                <a:cs typeface="Times New Roman" pitchFamily="18" charset="0"/>
              </a:rPr>
              <a:t>National flag of England </a:t>
            </a:r>
            <a:br>
              <a:rPr lang="en-US" dirty="0" smtClean="0">
                <a:solidFill>
                  <a:schemeClr val="tx1"/>
                </a:solidFill>
                <a:latin typeface="Times New Roman" pitchFamily="18" charset="0"/>
                <a:cs typeface="Times New Roman" pitchFamily="18" charset="0"/>
              </a:rPr>
            </a:br>
            <a:r>
              <a:rPr lang="en-US" dirty="0" smtClean="0">
                <a:solidFill>
                  <a:schemeClr val="tx1"/>
                </a:solidFill>
                <a:latin typeface="Times New Roman" pitchFamily="18" charset="0"/>
                <a:cs typeface="Times New Roman" pitchFamily="18" charset="0"/>
              </a:rPr>
              <a:t>(Saint George’s cross)</a:t>
            </a:r>
            <a:endParaRPr lang="ru-RU" dirty="0">
              <a:solidFill>
                <a:schemeClr val="tx1"/>
              </a:solidFill>
              <a:latin typeface="Times New Roman" pitchFamily="18" charset="0"/>
              <a:cs typeface="Times New Roman" pitchFamily="18" charset="0"/>
            </a:endParaRPr>
          </a:p>
        </p:txBody>
      </p:sp>
      <p:pic>
        <p:nvPicPr>
          <p:cNvPr id="18434" name="Picture 2" descr="File:Flag of England.svg"/>
          <p:cNvPicPr>
            <a:picLocks noChangeAspect="1" noChangeArrowheads="1"/>
          </p:cNvPicPr>
          <p:nvPr/>
        </p:nvPicPr>
        <p:blipFill>
          <a:blip r:embed="rId2" cstate="print"/>
          <a:srcRect/>
          <a:stretch>
            <a:fillRect/>
          </a:stretch>
        </p:blipFill>
        <p:spPr bwMode="auto">
          <a:xfrm>
            <a:off x="1285852" y="1928802"/>
            <a:ext cx="6167481" cy="37004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57158" y="1500174"/>
            <a:ext cx="4686304" cy="5000660"/>
          </a:xfrm>
        </p:spPr>
        <p:txBody>
          <a:bodyPr/>
          <a:lstStyle/>
          <a:p>
            <a:pPr algn="ctr">
              <a:buNone/>
            </a:pPr>
            <a:r>
              <a:rPr lang="en-US" b="1" dirty="0" smtClean="0">
                <a:latin typeface="Times New Roman" pitchFamily="18" charset="0"/>
                <a:cs typeface="Times New Roman" pitchFamily="18" charset="0"/>
              </a:rPr>
              <a:t>Saint George</a:t>
            </a:r>
          </a:p>
          <a:p>
            <a:pPr>
              <a:buNone/>
            </a:pPr>
            <a:r>
              <a:rPr lang="en-US" dirty="0" smtClean="0">
                <a:latin typeface="Times New Roman" pitchFamily="18" charset="0"/>
                <a:cs typeface="Times New Roman" pitchFamily="18" charset="0"/>
              </a:rPr>
              <a:t>  (c. 275/281 – 23 April 303)</a:t>
            </a:r>
          </a:p>
          <a:p>
            <a:pPr>
              <a:buNone/>
            </a:pPr>
            <a:r>
              <a:rPr lang="en-US" dirty="0" smtClean="0">
                <a:latin typeface="Times New Roman" pitchFamily="18" charset="0"/>
                <a:cs typeface="Times New Roman" pitchFamily="18" charset="0"/>
              </a:rPr>
              <a:t>   was</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 Roman soldier. His memorial is celebrated on 23 April, and he is regarded as one of the most prominent military saints.</a:t>
            </a:r>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fontScale="90000"/>
          </a:bodyPr>
          <a:lstStyle/>
          <a:p>
            <a:pPr algn="ctr"/>
            <a:r>
              <a:rPr lang="en-US" dirty="0" smtClean="0">
                <a:solidFill>
                  <a:schemeClr val="tx1"/>
                </a:solidFill>
                <a:latin typeface="Times New Roman" pitchFamily="18" charset="0"/>
                <a:cs typeface="Times New Roman" pitchFamily="18" charset="0"/>
              </a:rPr>
              <a:t>Patron Saint</a:t>
            </a:r>
            <a:br>
              <a:rPr lang="en-US" dirty="0" smtClean="0">
                <a:solidFill>
                  <a:schemeClr val="tx1"/>
                </a:solidFill>
                <a:latin typeface="Times New Roman" pitchFamily="18" charset="0"/>
                <a:cs typeface="Times New Roman" pitchFamily="18" charset="0"/>
              </a:rPr>
            </a:br>
            <a:r>
              <a:rPr lang="en-US" dirty="0" smtClean="0">
                <a:solidFill>
                  <a:schemeClr val="tx1"/>
                </a:solidFill>
                <a:latin typeface="Times New Roman" pitchFamily="18" charset="0"/>
                <a:cs typeface="Times New Roman" pitchFamily="18" charset="0"/>
              </a:rPr>
              <a:t>Saint George</a:t>
            </a:r>
            <a:endParaRPr lang="ru-RU" dirty="0">
              <a:solidFill>
                <a:schemeClr val="tx1"/>
              </a:solidFill>
              <a:latin typeface="Times New Roman" pitchFamily="18" charset="0"/>
              <a:cs typeface="Times New Roman" pitchFamily="18" charset="0"/>
            </a:endParaRPr>
          </a:p>
        </p:txBody>
      </p:sp>
      <p:pic>
        <p:nvPicPr>
          <p:cNvPr id="19458" name="Picture 2" descr="File:South Darley St George.jpg"/>
          <p:cNvPicPr>
            <a:picLocks noChangeAspect="1" noChangeArrowheads="1"/>
          </p:cNvPicPr>
          <p:nvPr/>
        </p:nvPicPr>
        <p:blipFill>
          <a:blip r:embed="rId2" cstate="print"/>
          <a:srcRect/>
          <a:stretch>
            <a:fillRect/>
          </a:stretch>
        </p:blipFill>
        <p:spPr bwMode="auto">
          <a:xfrm>
            <a:off x="5929321" y="980728"/>
            <a:ext cx="2878617" cy="565341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85720" y="2143116"/>
            <a:ext cx="4643470" cy="3864175"/>
          </a:xfrm>
        </p:spPr>
        <p:txBody>
          <a:bodyPr>
            <a:normAutofit/>
          </a:bodyPr>
          <a:lstStyle/>
          <a:p>
            <a:pPr>
              <a:buNone/>
            </a:pPr>
            <a:r>
              <a:rPr lang="en-US" sz="3200" dirty="0" smtClean="0">
                <a:latin typeface="Times New Roman" pitchFamily="18" charset="0"/>
                <a:cs typeface="Times New Roman" pitchFamily="18" charset="0"/>
              </a:rPr>
              <a:t>   It takes its name from Tudor dynasty. It is a symbol of beefeaters  and yeomen. </a:t>
            </a:r>
            <a:endParaRPr lang="ru-RU" sz="3200" dirty="0">
              <a:latin typeface="Times New Roman" pitchFamily="18" charset="0"/>
              <a:cs typeface="Times New Roman" pitchFamily="18" charset="0"/>
            </a:endParaRPr>
          </a:p>
        </p:txBody>
      </p:sp>
      <p:sp>
        <p:nvSpPr>
          <p:cNvPr id="3" name="Заголовок 2"/>
          <p:cNvSpPr>
            <a:spLocks noGrp="1"/>
          </p:cNvSpPr>
          <p:nvPr>
            <p:ph type="title"/>
          </p:nvPr>
        </p:nvSpPr>
        <p:spPr>
          <a:xfrm>
            <a:off x="457200" y="274638"/>
            <a:ext cx="8229600" cy="1797040"/>
          </a:xfrm>
        </p:spPr>
        <p:txBody>
          <a:bodyPr>
            <a:normAutofit/>
          </a:bodyPr>
          <a:lstStyle/>
          <a:p>
            <a:pPr algn="ctr"/>
            <a:r>
              <a:rPr lang="en-US" dirty="0" smtClean="0">
                <a:solidFill>
                  <a:schemeClr val="tx1"/>
                </a:solidFill>
                <a:latin typeface="Times New Roman" pitchFamily="18" charset="0"/>
                <a:cs typeface="Times New Roman" pitchFamily="18" charset="0"/>
              </a:rPr>
              <a:t>National flower of England</a:t>
            </a:r>
            <a:br>
              <a:rPr lang="en-US" dirty="0" smtClean="0">
                <a:solidFill>
                  <a:schemeClr val="tx1"/>
                </a:solidFill>
                <a:latin typeface="Times New Roman" pitchFamily="18" charset="0"/>
                <a:cs typeface="Times New Roman" pitchFamily="18" charset="0"/>
              </a:rPr>
            </a:br>
            <a:r>
              <a:rPr lang="en-US" dirty="0" smtClean="0">
                <a:solidFill>
                  <a:schemeClr val="tx1"/>
                </a:solidFill>
                <a:latin typeface="Times New Roman" pitchFamily="18" charset="0"/>
                <a:cs typeface="Times New Roman" pitchFamily="18" charset="0"/>
              </a:rPr>
              <a:t>Tudor’s rose</a:t>
            </a:r>
            <a:endParaRPr lang="ru-RU" dirty="0">
              <a:solidFill>
                <a:schemeClr val="tx1"/>
              </a:solidFill>
              <a:latin typeface="Times New Roman" pitchFamily="18" charset="0"/>
              <a:cs typeface="Times New Roman" pitchFamily="18" charset="0"/>
            </a:endParaRPr>
          </a:p>
        </p:txBody>
      </p:sp>
      <p:pic>
        <p:nvPicPr>
          <p:cNvPr id="20482" name="Picture 2" descr="File:Tudor Rose.svg"/>
          <p:cNvPicPr>
            <a:picLocks noChangeAspect="1" noChangeArrowheads="1"/>
          </p:cNvPicPr>
          <p:nvPr/>
        </p:nvPicPr>
        <p:blipFill>
          <a:blip r:embed="rId2" cstate="print"/>
          <a:srcRect/>
          <a:stretch>
            <a:fillRect/>
          </a:stretch>
        </p:blipFill>
        <p:spPr bwMode="auto">
          <a:xfrm>
            <a:off x="4929190" y="2285992"/>
            <a:ext cx="3877857" cy="374544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857884" y="1481328"/>
            <a:ext cx="2828916" cy="4525963"/>
          </a:xfrm>
        </p:spPr>
        <p:txBody>
          <a:bodyPr>
            <a:normAutofit/>
          </a:bodyPr>
          <a:lstStyle/>
          <a:p>
            <a:pPr>
              <a:buNone/>
            </a:pPr>
            <a:r>
              <a:rPr lang="en-US" dirty="0" smtClean="0"/>
              <a:t> 	</a:t>
            </a:r>
            <a:r>
              <a:rPr lang="en-US" sz="2800" dirty="0" smtClean="0">
                <a:latin typeface="Times New Roman" pitchFamily="18" charset="0"/>
                <a:cs typeface="Times New Roman" pitchFamily="18" charset="0"/>
              </a:rPr>
              <a:t>It traditionally symbolises bravery, </a:t>
            </a:r>
            <a:r>
              <a:rPr lang="en-US" sz="2800" dirty="0" smtClean="0">
                <a:latin typeface="Times New Roman" pitchFamily="18" charset="0"/>
                <a:cs typeface="Times New Roman" pitchFamily="18" charset="0"/>
              </a:rPr>
              <a:t>strength</a:t>
            </a:r>
            <a:r>
              <a:rPr lang="en-US" sz="2800" dirty="0" smtClean="0">
                <a:latin typeface="Times New Roman" pitchFamily="18" charset="0"/>
                <a:cs typeface="Times New Roman" pitchFamily="18" charset="0"/>
              </a:rPr>
              <a:t>, and royalty, since traditionally, it is regarded as the king of beasts.</a:t>
            </a:r>
            <a:endParaRPr lang="ru-RU" sz="2800" dirty="0">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fontScale="90000"/>
          </a:bodyPr>
          <a:lstStyle/>
          <a:p>
            <a:pPr algn="ctr"/>
            <a:r>
              <a:rPr lang="en-US" dirty="0" smtClean="0">
                <a:solidFill>
                  <a:schemeClr val="tx1"/>
                </a:solidFill>
                <a:latin typeface="Times New Roman" pitchFamily="18" charset="0"/>
                <a:cs typeface="Times New Roman" pitchFamily="18" charset="0"/>
              </a:rPr>
              <a:t>National animal of England</a:t>
            </a:r>
            <a:br>
              <a:rPr lang="en-US" dirty="0" smtClean="0">
                <a:solidFill>
                  <a:schemeClr val="tx1"/>
                </a:solidFill>
                <a:latin typeface="Times New Roman" pitchFamily="18" charset="0"/>
                <a:cs typeface="Times New Roman" pitchFamily="18" charset="0"/>
              </a:rPr>
            </a:br>
            <a:r>
              <a:rPr lang="en-US" dirty="0" smtClean="0">
                <a:solidFill>
                  <a:schemeClr val="tx1"/>
                </a:solidFill>
                <a:latin typeface="Times New Roman" pitchFamily="18" charset="0"/>
                <a:cs typeface="Times New Roman" pitchFamily="18" charset="0"/>
              </a:rPr>
              <a:t>Lion</a:t>
            </a:r>
            <a:endParaRPr lang="ru-RU" dirty="0">
              <a:solidFill>
                <a:schemeClr val="tx1"/>
              </a:solidFill>
              <a:latin typeface="Times New Roman" pitchFamily="18" charset="0"/>
              <a:cs typeface="Times New Roman" pitchFamily="18" charset="0"/>
            </a:endParaRPr>
          </a:p>
        </p:txBody>
      </p:sp>
      <p:pic>
        <p:nvPicPr>
          <p:cNvPr id="21506" name="Picture 2" descr="File:London-lion.jpg"/>
          <p:cNvPicPr>
            <a:picLocks noChangeAspect="1" noChangeArrowheads="1"/>
          </p:cNvPicPr>
          <p:nvPr/>
        </p:nvPicPr>
        <p:blipFill>
          <a:blip r:embed="rId2" cstate="print"/>
          <a:srcRect/>
          <a:stretch>
            <a:fillRect/>
          </a:stretch>
        </p:blipFill>
        <p:spPr bwMode="auto">
          <a:xfrm>
            <a:off x="214282" y="1571612"/>
            <a:ext cx="5810291" cy="435771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429124" y="1481328"/>
            <a:ext cx="4257676" cy="5162382"/>
          </a:xfrm>
        </p:spPr>
        <p:txBody>
          <a:bodyPr>
            <a:normAutofit/>
          </a:bodyPr>
          <a:lstStyle/>
          <a:p>
            <a:pPr>
              <a:buNone/>
            </a:pPr>
            <a:r>
              <a:rPr lang="en-US" dirty="0" smtClean="0">
                <a:latin typeface="Times New Roman" pitchFamily="18" charset="0"/>
                <a:cs typeface="Times New Roman" pitchFamily="18" charset="0"/>
              </a:rPr>
              <a:t>  The Coats of Arms is symbolises England and its monarchs. </a:t>
            </a:r>
            <a:r>
              <a:rPr lang="en-US" dirty="0" smtClean="0">
                <a:latin typeface="Times New Roman" pitchFamily="18" charset="0"/>
                <a:cs typeface="Times New Roman" pitchFamily="18" charset="0"/>
              </a:rPr>
              <a:t>It did not change since </a:t>
            </a:r>
            <a:r>
              <a:rPr lang="en-US" dirty="0" smtClean="0">
                <a:latin typeface="Times New Roman" pitchFamily="18" charset="0"/>
                <a:cs typeface="Times New Roman" pitchFamily="18" charset="0"/>
              </a:rPr>
              <a:t>the reign of Richard I.</a:t>
            </a:r>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pPr algn="ctr"/>
            <a:r>
              <a:rPr lang="en-US" dirty="0" smtClean="0">
                <a:solidFill>
                  <a:schemeClr val="tx1"/>
                </a:solidFill>
                <a:latin typeface="Times New Roman" pitchFamily="18" charset="0"/>
                <a:cs typeface="Times New Roman" pitchFamily="18" charset="0"/>
              </a:rPr>
              <a:t>Coats of Arms of England</a:t>
            </a:r>
            <a:endParaRPr lang="ru-RU" dirty="0">
              <a:solidFill>
                <a:schemeClr val="tx1"/>
              </a:solidFill>
              <a:latin typeface="Times New Roman" pitchFamily="18" charset="0"/>
              <a:cs typeface="Times New Roman" pitchFamily="18" charset="0"/>
            </a:endParaRPr>
          </a:p>
        </p:txBody>
      </p:sp>
      <p:pic>
        <p:nvPicPr>
          <p:cNvPr id="22530" name="Picture 2" descr="File:Royal Arms of England (1198-1340).svg"/>
          <p:cNvPicPr>
            <a:picLocks noChangeAspect="1" noChangeArrowheads="1"/>
          </p:cNvPicPr>
          <p:nvPr/>
        </p:nvPicPr>
        <p:blipFill>
          <a:blip r:embed="rId2" cstate="print"/>
          <a:srcRect/>
          <a:stretch>
            <a:fillRect/>
          </a:stretch>
        </p:blipFill>
        <p:spPr bwMode="auto">
          <a:xfrm>
            <a:off x="642910" y="1714488"/>
            <a:ext cx="3905250" cy="4552951"/>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414</TotalTime>
  <Words>690</Words>
  <Application>Microsoft Office PowerPoint</Application>
  <PresentationFormat>Экран (4:3)</PresentationFormat>
  <Paragraphs>45</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Открытая</vt:lpstr>
      <vt:lpstr>Symbols of the United Kingdom of Great Britain and Northern Ireland </vt:lpstr>
      <vt:lpstr>Symbols of the United Kingdom of Great Britain and Northern Ireland </vt:lpstr>
      <vt:lpstr>National Animals</vt:lpstr>
      <vt:lpstr>Coat of Arms of the United Kingdom </vt:lpstr>
      <vt:lpstr>National flag of England  (Saint George’s cross)</vt:lpstr>
      <vt:lpstr>Patron Saint Saint George</vt:lpstr>
      <vt:lpstr>National flower of England Tudor’s rose</vt:lpstr>
      <vt:lpstr>National animal of England Lion</vt:lpstr>
      <vt:lpstr>Coats of Arms of England</vt:lpstr>
      <vt:lpstr>National flag of Scotland  (Saint Andrew’s cross)</vt:lpstr>
      <vt:lpstr>Patron Saint Saint Andrew</vt:lpstr>
      <vt:lpstr>National flower of Scotland  Thistle</vt:lpstr>
      <vt:lpstr>National animal of Scotland Unicorn</vt:lpstr>
      <vt:lpstr>Coats of Arms of Scotland</vt:lpstr>
      <vt:lpstr>National flag of Wales  (The Red Dragon)</vt:lpstr>
      <vt:lpstr>National flowers of Wales Daffodil and Leek</vt:lpstr>
      <vt:lpstr>National animal of Scotland Red Dragon</vt:lpstr>
      <vt:lpstr>National flag of Northern Ireland</vt:lpstr>
      <vt:lpstr>Patron Saint Saint Patrick</vt:lpstr>
      <vt:lpstr>National flower of Wales Shamrock</vt:lpstr>
      <vt:lpstr>Coats of Arms of Northern Ireland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Symbols of the United Kingdom </dc:title>
  <dc:creator>Школьный</dc:creator>
  <cp:lastModifiedBy>пользователь</cp:lastModifiedBy>
  <cp:revision>28</cp:revision>
  <dcterms:created xsi:type="dcterms:W3CDTF">2012-05-15T08:10:37Z</dcterms:created>
  <dcterms:modified xsi:type="dcterms:W3CDTF">2017-10-14T05:51:51Z</dcterms:modified>
</cp:coreProperties>
</file>