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9" r:id="rId2"/>
    <p:sldId id="256" r:id="rId3"/>
    <p:sldId id="310" r:id="rId4"/>
    <p:sldId id="279" r:id="rId5"/>
    <p:sldId id="269" r:id="rId6"/>
    <p:sldId id="303" r:id="rId7"/>
    <p:sldId id="304" r:id="rId8"/>
    <p:sldId id="305" r:id="rId9"/>
    <p:sldId id="306" r:id="rId10"/>
    <p:sldId id="307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83" r:id="rId20"/>
    <p:sldId id="257" r:id="rId21"/>
    <p:sldId id="285" r:id="rId22"/>
    <p:sldId id="299" r:id="rId23"/>
    <p:sldId id="260" r:id="rId24"/>
    <p:sldId id="261" r:id="rId25"/>
    <p:sldId id="288" r:id="rId26"/>
    <p:sldId id="308" r:id="rId27"/>
    <p:sldId id="287" r:id="rId28"/>
    <p:sldId id="286" r:id="rId29"/>
    <p:sldId id="271" r:id="rId30"/>
    <p:sldId id="272" r:id="rId31"/>
    <p:sldId id="289" r:id="rId32"/>
    <p:sldId id="302" r:id="rId33"/>
    <p:sldId id="26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0D3BB-6281-444C-90F7-47DC961B76E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AA148-F2A9-46BB-BD32-9CE2D0F97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3D06764-CEEC-4017-8EE2-3965D789583C}" type="slidenum">
              <a:rPr lang="ru-RU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ru-RU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E337C3CF-F1C4-4C69-804D-EC01AE60ABF2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5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136370D-CCD9-46A6-A40E-CF98DBDD9DCB}" type="slidenum">
              <a:rPr lang="ru-RU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29</a:t>
            </a:fld>
            <a:endParaRPr lang="ru-RU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96B182FB-DAC4-4FF2-8C06-E6B40236F25D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29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1" y="0"/>
            <a:ext cx="1440" cy="135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EFE3D8F-5494-4A61-B87F-82F966AA7CB8}" type="slidenum">
              <a:rPr lang="ru-RU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30</a:t>
            </a:fld>
            <a:endParaRPr lang="ru-RU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71031" cy="452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F63DA435-E509-4307-9BF9-71938902F34B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30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5"/>
            <a:ext cx="4846108" cy="342543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D0797-5AEC-4C4A-BE66-02100F61168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15A0-319B-4A56-BFD9-B5EB7F653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ist.lbz.ru/authors/informatika/3/flash/5kl/gl2/10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hyperlink" Target="file:///C:\WINDOWS\system32\mspaint.ex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8.jpeg"/><Relationship Id="rId4" Type="http://schemas.openxmlformats.org/officeDocument/2006/relationships/slide" Target="slide31.xml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9.gif"/><Relationship Id="rId4" Type="http://schemas.openxmlformats.org/officeDocument/2006/relationships/slide" Target="slide20.xm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.lbz.ru/authors/informatika/3/flash/5kl/gl2/10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77072"/>
            <a:ext cx="7772400" cy="1470025"/>
          </a:xfrm>
        </p:spPr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ser11\YandexDisk\Скриншоты\2016-01-26 19-04-13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9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5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8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6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6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88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8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88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6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63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193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63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2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63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25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5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8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6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6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88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8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88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6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63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193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63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2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63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25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5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8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6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6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88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8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88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6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63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193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63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2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63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25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5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8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6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6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88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8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88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6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63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193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63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2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63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25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5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8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6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6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88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8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88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6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63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193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63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2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63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25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5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8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6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6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88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8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88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6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63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193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63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2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63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25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5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8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06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5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7858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8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25" y="785813"/>
            <a:ext cx="642938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3" y="7858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5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5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78593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63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88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8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0188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688" y="178593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25" y="3786188"/>
            <a:ext cx="642938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478631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6063" y="478631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3125" y="4786313"/>
            <a:ext cx="642938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1938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3786188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6063" y="3786188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50" y="2786063"/>
            <a:ext cx="642938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25" y="1785938"/>
            <a:ext cx="642938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86063" y="2786063"/>
            <a:ext cx="642937" cy="1016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3125" y="2786063"/>
            <a:ext cx="642938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8424936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8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графическом редакторе </a:t>
            </a:r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Paint</a:t>
            </a:r>
            <a:endParaRPr lang="ru-RU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сведения 3">
            <a:hlinkClick r:id="rId2" highlightClick="1"/>
          </p:cNvPr>
          <p:cNvSpPr/>
          <p:nvPr/>
        </p:nvSpPr>
        <p:spPr>
          <a:xfrm>
            <a:off x="7740352" y="5661248"/>
            <a:ext cx="1008112" cy="10081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42873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00174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Графический  редактор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программа, предназначенная для рисования и обработки изображений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225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216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Органы зрения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717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Органы слуха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Органы обоняния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23488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Органы осязания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Органы  вкуса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 descr="pa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678656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9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08062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Запуск Графического редактора</a:t>
            </a:r>
            <a:r>
              <a:rPr lang="en-US" sz="3600" b="1" dirty="0" smtClean="0"/>
              <a:t> </a:t>
            </a:r>
            <a:r>
              <a:rPr lang="ro-RO" sz="3600" b="1" dirty="0" smtClean="0"/>
              <a:t>Paint:</a:t>
            </a:r>
            <a:endParaRPr lang="ru-RU" sz="3600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0B8D8-CBB3-4DBF-8EBB-AD6021A3578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1124744"/>
            <a:ext cx="8391525" cy="554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r>
              <a:rPr lang="ru-RU" sz="2000" dirty="0">
                <a:latin typeface="+mn-lt"/>
              </a:rPr>
              <a:t>для запуска </a:t>
            </a:r>
            <a:r>
              <a:rPr lang="en-US" sz="2000" dirty="0">
                <a:latin typeface="+mn-lt"/>
              </a:rPr>
              <a:t>Paint</a:t>
            </a:r>
            <a:r>
              <a:rPr lang="ru-RU" sz="2000" dirty="0">
                <a:latin typeface="+mn-lt"/>
              </a:rPr>
              <a:t>  щёлкнуть на кнопке </a:t>
            </a:r>
            <a:r>
              <a:rPr lang="ru-RU" sz="2000" b="1" dirty="0">
                <a:latin typeface="+mn-lt"/>
              </a:rPr>
              <a:t>Пуск</a:t>
            </a:r>
            <a:r>
              <a:rPr lang="ru-RU" sz="2000" dirty="0">
                <a:latin typeface="+mn-lt"/>
              </a:rPr>
              <a:t>  и выбрать </a:t>
            </a:r>
            <a:r>
              <a:rPr lang="ru-RU" sz="2000" b="1" dirty="0">
                <a:latin typeface="+mn-lt"/>
              </a:rPr>
              <a:t>Программы</a:t>
            </a:r>
            <a:r>
              <a:rPr lang="ru-RU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|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Стандартные</a:t>
            </a:r>
            <a:r>
              <a:rPr lang="ru-RU" sz="2000" dirty="0">
                <a:latin typeface="+mn-lt"/>
              </a:rPr>
              <a:t> | </a:t>
            </a:r>
            <a:r>
              <a:rPr lang="ru-RU" sz="2000" b="1" dirty="0">
                <a:solidFill>
                  <a:schemeClr val="tx2"/>
                </a:solidFill>
                <a:latin typeface="+mn-lt"/>
              </a:rPr>
              <a:t>Графический редактор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 Paint</a:t>
            </a:r>
            <a:endParaRPr lang="ru-RU" sz="2000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buFont typeface="Wingdings" pitchFamily="2" charset="2"/>
              <a:buChar char="q"/>
              <a:defRPr/>
            </a:pPr>
            <a:endParaRPr lang="ru-RU" sz="2000" dirty="0" smtClean="0"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defRPr/>
            </a:pPr>
            <a:endParaRPr lang="ru-RU" sz="2000" dirty="0" smtClean="0"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defRPr/>
            </a:pPr>
            <a:r>
              <a:rPr lang="ru-RU" sz="2000" dirty="0" smtClean="0">
                <a:latin typeface="+mn-lt"/>
              </a:rPr>
              <a:t>можно </a:t>
            </a:r>
            <a:r>
              <a:rPr lang="ru-RU" sz="2000" dirty="0">
                <a:latin typeface="+mn-lt"/>
              </a:rPr>
              <a:t>также запустить Графический редактор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Paint</a:t>
            </a:r>
            <a:r>
              <a:rPr lang="ru-RU" sz="2000" dirty="0">
                <a:latin typeface="+mn-lt"/>
              </a:rPr>
              <a:t>, </a:t>
            </a:r>
            <a:endParaRPr lang="ru-RU" sz="2000" dirty="0" smtClean="0">
              <a:latin typeface="+mn-lt"/>
            </a:endParaRPr>
          </a:p>
          <a:p>
            <a:pPr defTabSz="762000" eaLnBrk="0" hangingPunct="0">
              <a:buClr>
                <a:schemeClr val="bg2"/>
              </a:buClr>
              <a:defRPr/>
            </a:pPr>
            <a:r>
              <a:rPr lang="ru-RU" sz="2000" dirty="0" smtClean="0">
                <a:latin typeface="+mn-lt"/>
              </a:rPr>
              <a:t>дважды </a:t>
            </a:r>
            <a:r>
              <a:rPr lang="ru-RU" sz="2000" dirty="0">
                <a:latin typeface="+mn-lt"/>
              </a:rPr>
              <a:t>щёлкнув на  ярлычке графического файла          </a:t>
            </a:r>
            <a:r>
              <a:rPr lang="ru-RU" dirty="0">
                <a:latin typeface="+mn-lt"/>
              </a:rPr>
              <a:t>.</a:t>
            </a:r>
          </a:p>
        </p:txBody>
      </p:sp>
      <p:sp>
        <p:nvSpPr>
          <p:cNvPr id="5126" name="Oval 4"/>
          <p:cNvSpPr>
            <a:spLocks noChangeArrowheads="1"/>
          </p:cNvSpPr>
          <p:nvPr/>
        </p:nvSpPr>
        <p:spPr bwMode="auto">
          <a:xfrm>
            <a:off x="5292080" y="2780928"/>
            <a:ext cx="304800" cy="3810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7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733256"/>
            <a:ext cx="934641" cy="872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680colourback_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11560" y="5903893"/>
            <a:ext cx="5328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Основные </a:t>
            </a:r>
            <a:r>
              <a:rPr lang="ru-RU" sz="2800" b="1" dirty="0" smtClean="0"/>
              <a:t>  элементы   окна графического   </a:t>
            </a:r>
            <a:r>
              <a:rPr lang="ru-RU" sz="2800" b="1" dirty="0"/>
              <a:t>редактора </a:t>
            </a:r>
            <a:r>
              <a:rPr lang="ru-RU" sz="2800" b="1" dirty="0" smtClean="0"/>
              <a:t>  </a:t>
            </a:r>
            <a:r>
              <a:rPr lang="en-US" sz="2800" b="1" dirty="0" smtClean="0"/>
              <a:t>Paint</a:t>
            </a:r>
            <a:r>
              <a:rPr lang="ru-RU" sz="2800" b="1" dirty="0"/>
              <a:t>. </a:t>
            </a:r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340768"/>
            <a:ext cx="6264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7092950" y="333375"/>
            <a:ext cx="1871663" cy="1008063"/>
          </a:xfrm>
          <a:prstGeom prst="wedgeRoundRectCallout">
            <a:avLst>
              <a:gd name="adj1" fmla="val -99023"/>
              <a:gd name="adj2" fmla="val 2320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/>
              <a:t>Рабочая область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6983412" y="5589240"/>
            <a:ext cx="2160588" cy="1008063"/>
          </a:xfrm>
          <a:prstGeom prst="wedgeRoundRectCallout">
            <a:avLst>
              <a:gd name="adj1" fmla="val -130310"/>
              <a:gd name="adj2" fmla="val -199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/>
              <a:t>Строка состояния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899592" y="0"/>
            <a:ext cx="2232025" cy="936625"/>
          </a:xfrm>
          <a:prstGeom prst="wedgeRoundRectCallout">
            <a:avLst>
              <a:gd name="adj1" fmla="val 72829"/>
              <a:gd name="adj2" fmla="val 959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/>
              <a:t>Строка заголовка</a:t>
            </a: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539552" y="1412776"/>
            <a:ext cx="1728787" cy="935037"/>
          </a:xfrm>
          <a:prstGeom prst="wedgeRoundRectCallout">
            <a:avLst>
              <a:gd name="adj1" fmla="val 74704"/>
              <a:gd name="adj2" fmla="val -3047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/>
              <a:t>Строка меню</a:t>
            </a: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0" y="3141663"/>
            <a:ext cx="2555776" cy="1079425"/>
          </a:xfrm>
          <a:prstGeom prst="wedgeRoundRectCallout">
            <a:avLst>
              <a:gd name="adj1" fmla="val 51412"/>
              <a:gd name="adj2" fmla="val -792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/>
              <a:t>Панель инструментов</a:t>
            </a: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179512" y="5085184"/>
            <a:ext cx="1836613" cy="647700"/>
          </a:xfrm>
          <a:prstGeom prst="wedgeRoundRectCallout">
            <a:avLst>
              <a:gd name="adj1" fmla="val 110944"/>
              <a:gd name="adj2" fmla="val 3651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/>
              <a:t>Палитра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00683" y="3645023"/>
            <a:ext cx="2160003" cy="1152129"/>
            <a:chOff x="4095" y="2585"/>
            <a:chExt cx="1267" cy="408"/>
          </a:xfrm>
        </p:grpSpPr>
        <p:sp>
          <p:nvSpPr>
            <p:cNvPr id="11276" name="AutoShape 15"/>
            <p:cNvSpPr>
              <a:spLocks noChangeArrowheads="1"/>
            </p:cNvSpPr>
            <p:nvPr/>
          </p:nvSpPr>
          <p:spPr bwMode="auto">
            <a:xfrm>
              <a:off x="4095" y="2585"/>
              <a:ext cx="1224" cy="408"/>
            </a:xfrm>
            <a:prstGeom prst="wedgeRoundRectCallout">
              <a:avLst>
                <a:gd name="adj1" fmla="val 66093"/>
                <a:gd name="adj2" fmla="val -185537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277" name="AutoShape 17"/>
            <p:cNvSpPr>
              <a:spLocks noChangeArrowheads="1"/>
            </p:cNvSpPr>
            <p:nvPr/>
          </p:nvSpPr>
          <p:spPr bwMode="auto">
            <a:xfrm>
              <a:off x="4095" y="2585"/>
              <a:ext cx="1267" cy="408"/>
            </a:xfrm>
            <a:prstGeom prst="wedgeRoundRectCallout">
              <a:avLst>
                <a:gd name="adj1" fmla="val -109231"/>
                <a:gd name="adj2" fmla="val 100491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Полосы прокрутки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60840" cy="41805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Научиться  пользоваться  инструментами:</a:t>
            </a:r>
            <a:endParaRPr lang="ru-RU" sz="2800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Рисунок 3" descr="Pa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914400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F79A8-7A76-4940-9092-A1FBD39D1DF5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8229600" cy="3357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Сидите за компьютером прямо, не напрягаясь.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Нажимайте клавиши на клавиатуре мягко и не используйте для этого посторонние предметы.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Не трогайте соединительные провода и не прикасайтесь к задним стенкам системного блока и монитора.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При возникновении необычной ситуации с компьютером (мигание, посторонние звуки, запах) незамедлительно сообщите о ней учителю. </a:t>
            </a:r>
          </a:p>
        </p:txBody>
      </p:sp>
      <p:pic>
        <p:nvPicPr>
          <p:cNvPr id="18436" name="Picture 25" descr="8">
            <a:hlinkClick r:id="rId2" action="ppaction://hlinksldjump" tooltip="Нажимая клавиши на клавиатуре, не прилагайте больших усилий. Помните, что, сильно ударяя по клавишам, вы быстро выведете клавиатуру из стро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69160"/>
            <a:ext cx="13414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4" descr="7">
            <a:hlinkClick r:id="rId4" action="ppaction://hlinksldjump" tooltip="Не трогайте провода, подключенные к компьютеру. Это опасно для жизни и может также привести к серьезной поломке компьютера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869160"/>
            <a:ext cx="14303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YY05ANIM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>
            <a:off x="683568" y="4869160"/>
            <a:ext cx="2000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3" descr="6">
            <a:hlinkClick r:id="rId8" action="ppaction://hlinksldjump" tooltip="Не нажимайте без разрешения учителя кнопку выключения компьютера. Это может привести к потере работоспособности компьютера.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869160"/>
            <a:ext cx="1333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57200" y="277813"/>
            <a:ext cx="8229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Прави</a:t>
            </a:r>
            <a:r>
              <a:rPr lang="ru-RU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ла работы за компьютером: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0B7318-11A7-4945-8BCB-42016D781BE0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29600" cy="27860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Соблюдайте безопасное для глаз расстояние до экрана монитора – не менее 50 см.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Время непрерывной работы за компьютером – не более 30 минут.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Не держите на рабочем месте предметы, не требующиеся при выполнении задания.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Перед выполнением работы внимательно изучите ход ее выполнения.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Во время работы с ЭВМ запрещается перемещаться по классу. Избегайте резких движений. </a:t>
            </a:r>
          </a:p>
        </p:txBody>
      </p:sp>
      <p:pic>
        <p:nvPicPr>
          <p:cNvPr id="19460" name="Picture 22" descr="5">
            <a:hlinkClick r:id="rId2" action="ppaction://hlinksldjump" tooltip="Соблюдайте дисциплину в кабинете информатики. Ваша шалость может привести к поломке компьютер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69160"/>
            <a:ext cx="14017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6" descr="YY05ANIM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611560" y="5013176"/>
            <a:ext cx="2000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8" descr="1">
            <a:hlinkClick r:id="rId6" action="ppaction://hlinksldjump" tooltip="Нельзя приходить в класс в грязной обуви и одежде. В кабинете информатики должна быть чистота. Это нужно для нормальной работы компьютеров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4857750"/>
            <a:ext cx="1400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 descr="2">
            <a:hlinkClick r:id="rId8" action="ppaction://hlinksldjump" tooltip="Нельзя приносить в кабинет информатики продукты питания, крошки и жидкость могут попасть в клавиатуру и испортить ее!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8691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57200" y="277813"/>
            <a:ext cx="8229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Прав</a:t>
            </a:r>
            <a:r>
              <a:rPr lang="ru-RU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ила работы за компьютером: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5" y="-16510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48658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Творческое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 практическое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задание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1\Desktop\27 школа\урок\19\закладка\2моя.png"/>
          <p:cNvPicPr>
            <a:picLocks noChangeAspect="1" noChangeArrowheads="1"/>
          </p:cNvPicPr>
          <p:nvPr/>
        </p:nvPicPr>
        <p:blipFill>
          <a:blip r:embed="rId2" cstate="print"/>
          <a:srcRect l="53344"/>
          <a:stretch>
            <a:fillRect/>
          </a:stretch>
        </p:blipFill>
        <p:spPr bwMode="auto">
          <a:xfrm>
            <a:off x="1187624" y="476672"/>
            <a:ext cx="2520280" cy="5904656"/>
          </a:xfrm>
          <a:prstGeom prst="rect">
            <a:avLst/>
          </a:prstGeom>
          <a:noFill/>
        </p:spPr>
      </p:pic>
      <p:pic>
        <p:nvPicPr>
          <p:cNvPr id="1027" name="Picture 3" descr="C:\Users\User11\Desktop\27 школа\урок\19\закладка\2 моя75.png"/>
          <p:cNvPicPr>
            <a:picLocks noChangeAspect="1" noChangeArrowheads="1"/>
          </p:cNvPicPr>
          <p:nvPr/>
        </p:nvPicPr>
        <p:blipFill>
          <a:blip r:embed="rId3" cstate="print"/>
          <a:srcRect l="40589" r="12357"/>
          <a:stretch>
            <a:fillRect/>
          </a:stretch>
        </p:blipFill>
        <p:spPr bwMode="auto">
          <a:xfrm>
            <a:off x="4860032" y="0"/>
            <a:ext cx="2952328" cy="666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80colourback_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basketballplayerdribbling-v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192860" cy="4192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808" y="5013176"/>
            <a:ext cx="586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80colourback_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msoED0E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5740" t="36328" r="1701" b="6153"/>
          <a:stretch>
            <a:fillRect/>
          </a:stretch>
        </p:blipFill>
        <p:spPr bwMode="auto">
          <a:xfrm>
            <a:off x="899592" y="188640"/>
            <a:ext cx="7594413" cy="6120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3635896" y="1412776"/>
            <a:ext cx="648072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319972" y="1952836"/>
            <a:ext cx="1872208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6660232" y="2204864"/>
            <a:ext cx="648072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6228184" y="2420888"/>
            <a:ext cx="1152128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5904148" y="2960948"/>
            <a:ext cx="2016224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5076056" y="4797152"/>
            <a:ext cx="1152128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184068" y="4401108"/>
            <a:ext cx="2376264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403648" y="4509120"/>
            <a:ext cx="1872208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619672" y="4653136"/>
            <a:ext cx="864096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1763688" y="4005064"/>
            <a:ext cx="936104" cy="936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1871700" y="2384884"/>
            <a:ext cx="792088" cy="720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051720" y="2132856"/>
            <a:ext cx="504056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msoED0E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5740" t="43693" r="89974" b="52247"/>
          <a:stretch>
            <a:fillRect/>
          </a:stretch>
        </p:blipFill>
        <p:spPr bwMode="auto">
          <a:xfrm>
            <a:off x="971600" y="332656"/>
            <a:ext cx="351656" cy="43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827584" y="4046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139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175840" y="462290"/>
            <a:ext cx="4045807" cy="470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dirty="0">
                <a:solidFill>
                  <a:srgbClr val="0070C0"/>
                </a:solidFill>
                <a:ea typeface="Microsoft YaHei" pitchFamily="34" charset="-122"/>
              </a:rPr>
              <a:t>Тест  перекрёстного выбора</a:t>
            </a:r>
          </a:p>
        </p:txBody>
      </p:sp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783361" y="1273094"/>
          <a:ext cx="7774560" cy="4899396"/>
        </p:xfrm>
        <a:graphic>
          <a:graphicData uri="http://schemas.openxmlformats.org/drawingml/2006/table">
            <a:tbl>
              <a:tblPr/>
              <a:tblGrid>
                <a:gridCol w="3657600"/>
                <a:gridCol w="4116960"/>
              </a:tblGrid>
              <a:tr h="568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1. Компьютерная графика – это …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1. графикой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11550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2. Компьютерную графику применяют представители самых разных профессий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2. программа для создания и редактирования графических изображений на компьютере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68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3. Графический редактор – это … 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3. редактированием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4502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4. Все виды изображений, составленных с помощью инструментов черчения и рисования, называются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4. архитекторы, астрономы, мультипликаторы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11564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5. Действия по созданию рисунка, его исправлению и дополнению называют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5. изображения, созданные при помощи компьютера</a:t>
                      </a:r>
                    </a:p>
                  </a:txBody>
                  <a:tcPr marL="62371" marR="62371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792800" y="685512"/>
            <a:ext cx="5555002" cy="470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dirty="0">
                <a:solidFill>
                  <a:srgbClr val="0070C0"/>
                </a:solidFill>
                <a:ea typeface="Microsoft YaHei" pitchFamily="34" charset="-122"/>
              </a:rPr>
              <a:t>Тест  перекрёстного выбора. Проверка</a:t>
            </a:r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2939041" y="2122783"/>
          <a:ext cx="3723840" cy="3266265"/>
        </p:xfrm>
        <a:graphic>
          <a:graphicData uri="http://schemas.openxmlformats.org/drawingml/2006/table">
            <a:tbl>
              <a:tblPr/>
              <a:tblGrid>
                <a:gridCol w="1815840"/>
                <a:gridCol w="1908000"/>
              </a:tblGrid>
              <a:tr h="6538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5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6523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4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538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3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523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4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538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5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ea typeface="Microsoft YaHei" pitchFamily="32" charset="-122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pitchFamily="32" charset="-122"/>
                          <a:cs typeface="Arial Unicode MS" pitchFamily="32" charset="0"/>
                        </a:rPr>
                        <a:t>3</a:t>
                      </a:r>
                    </a:p>
                  </a:txBody>
                  <a:tcPr marL="62045" marR="62045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80colourback_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03a1a7b021366888b6ef1243654601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3455" y="4293096"/>
            <a:ext cx="2600545" cy="2348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8864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>
              <a:buFont typeface="Wingdings" pitchFamily="2" charset="2"/>
              <a:buChar char="v"/>
            </a:pPr>
            <a:endParaRPr lang="ru-RU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1425551"/>
            <a:ext cx="734481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Базовый уровень: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§11, вопросы 1-4, задания в РТ 138-140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Повышенный уровень: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§11, вопросы 1-4, задания в РТ 140-146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рисунок на свободную тему и принести  его в  электронном  варианте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06613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Радуга  урока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User11\Desktop\27 школа\урок\19\МОЁ\мой урок\РАДУ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4"/>
          <p:cNvSpPr>
            <a:spLocks noChangeArrowheads="1" noChangeShapeType="1" noTextEdit="1"/>
          </p:cNvSpPr>
          <p:nvPr/>
        </p:nvSpPr>
        <p:spPr bwMode="auto">
          <a:xfrm>
            <a:off x="467544" y="1988840"/>
            <a:ext cx="8207375" cy="208825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Всем 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Documents and Settings\Lyuda\Local Settings\Temporary Internet Files\Content.Word\компьютерная.gif"/>
          <p:cNvPicPr/>
          <p:nvPr/>
        </p:nvPicPr>
        <p:blipFill>
          <a:blip r:embed="rId3" cstate="print"/>
          <a:srcRect b="51792"/>
          <a:stretch>
            <a:fillRect/>
          </a:stretch>
        </p:blipFill>
        <p:spPr bwMode="auto">
          <a:xfrm>
            <a:off x="539552" y="764704"/>
            <a:ext cx="45005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899592" y="2852936"/>
            <a:ext cx="3384376" cy="1647800"/>
            <a:chOff x="1115616" y="4365104"/>
            <a:chExt cx="3384376" cy="1647800"/>
          </a:xfrm>
        </p:grpSpPr>
        <p:pic>
          <p:nvPicPr>
            <p:cNvPr id="5" name="Рисунок 4" descr="C:\Documents and Settings\Lyuda\Local Settings\Temporary Internet Files\Content.Word\93.png"/>
            <p:cNvPicPr/>
            <p:nvPr/>
          </p:nvPicPr>
          <p:blipFill>
            <a:blip r:embed="rId4" cstate="print"/>
            <a:srcRect l="31129" t="10427" r="12543" b="13105"/>
            <a:stretch>
              <a:fillRect/>
            </a:stretch>
          </p:blipFill>
          <p:spPr bwMode="auto">
            <a:xfrm>
              <a:off x="1763688" y="4365104"/>
              <a:ext cx="2736304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77" name="Picture 1" descr="C:\Users\User11\Desktop\27 школа\урок\19\МОЁ\мой урок\14792469  1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5616" y="4581128"/>
              <a:ext cx="648072" cy="1071669"/>
            </a:xfrm>
            <a:prstGeom prst="rect">
              <a:avLst/>
            </a:prstGeom>
            <a:noFill/>
          </p:spPr>
        </p:pic>
        <p:pic>
          <p:nvPicPr>
            <p:cNvPr id="8" name="Рисунок 7" descr="C:\Documents and Settings\Lyuda\Local Settings\Temporary Internet Files\Content.Word\93.png"/>
            <p:cNvPicPr/>
            <p:nvPr/>
          </p:nvPicPr>
          <p:blipFill>
            <a:blip r:embed="rId4" cstate="print"/>
            <a:srcRect l="73943" t="10427" r="6614" b="72599"/>
            <a:stretch>
              <a:fillRect/>
            </a:stretch>
          </p:blipFill>
          <p:spPr bwMode="auto">
            <a:xfrm>
              <a:off x="3491880" y="5661248"/>
              <a:ext cx="1008112" cy="35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179512" y="1556792"/>
            <a:ext cx="62980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Компьютерная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-396552" y="908720"/>
            <a:ext cx="9540552" cy="5328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/>
          <a:lstStyle/>
          <a:p>
            <a:pPr marL="311045" indent="-306725">
              <a:spcBef>
                <a:spcPts val="806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400" b="1" dirty="0">
                <a:solidFill>
                  <a:srgbClr val="000066"/>
                </a:solidFill>
                <a:latin typeface="Verdana" pitchFamily="34" charset="0"/>
                <a:ea typeface="Microsoft YaHei" pitchFamily="34" charset="-122"/>
              </a:rPr>
              <a:t>  </a:t>
            </a:r>
            <a:r>
              <a:rPr lang="ru-RU" sz="4400" b="1" dirty="0" smtClean="0">
                <a:solidFill>
                  <a:srgbClr val="000066"/>
                </a:solidFill>
                <a:latin typeface="Verdana" pitchFamily="34" charset="0"/>
                <a:ea typeface="Microsoft YaHei" pitchFamily="34" charset="-122"/>
              </a:rPr>
              <a:t>   Компьютерная  графика</a:t>
            </a:r>
            <a:r>
              <a:rPr lang="ru-RU" sz="4400" dirty="0">
                <a:solidFill>
                  <a:srgbClr val="000066"/>
                </a:solidFill>
                <a:latin typeface="Verdana" pitchFamily="34" charset="0"/>
                <a:ea typeface="Microsoft YaHei" pitchFamily="34" charset="-122"/>
              </a:rPr>
              <a:t> </a:t>
            </a:r>
            <a:r>
              <a:rPr lang="ru-RU" sz="4400" dirty="0" smtClean="0">
                <a:solidFill>
                  <a:srgbClr val="000066"/>
                </a:solidFill>
                <a:latin typeface="Verdana" pitchFamily="34" charset="0"/>
                <a:ea typeface="Microsoft YaHei" pitchFamily="34" charset="-122"/>
              </a:rPr>
              <a:t>- </a:t>
            </a:r>
          </a:p>
          <a:p>
            <a:pPr marL="311045" indent="-306725" algn="ctr">
              <a:spcBef>
                <a:spcPts val="806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400" b="1" i="1" dirty="0">
                <a:solidFill>
                  <a:srgbClr val="000066"/>
                </a:solidFill>
                <a:latin typeface="Verdana" pitchFamily="34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0066"/>
                </a:solidFill>
                <a:latin typeface="Verdana" pitchFamily="34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это  разные  виды  графических  изображений, создаваемых  или обрабатываемых  с  помощью компьютера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0066"/>
              </a:solidFill>
              <a:latin typeface="Verdana" pitchFamily="34" charset="0"/>
              <a:ea typeface="Microsoft YaHei" pitchFamily="34" charset="-122"/>
            </a:endParaRPr>
          </a:p>
        </p:txBody>
      </p:sp>
      <p:sp>
        <p:nvSpPr>
          <p:cNvPr id="3" name="Управляющая кнопка: сведения 2">
            <a:hlinkClick r:id="rId3" highlightClick="1"/>
          </p:cNvPr>
          <p:cNvSpPr/>
          <p:nvPr/>
        </p:nvSpPr>
        <p:spPr>
          <a:xfrm>
            <a:off x="7740352" y="5661248"/>
            <a:ext cx="1008112" cy="10081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User11\YandexDisk\Скриншоты\2016-01-26 18-53-35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User11\YandexDisk\Скриншоты\2016-01-26 18-57-33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User11\YandexDisk\Скриншоты\2016-01-26 18-58-52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User11\YandexDisk\Скриншоты\2016-01-26 19-02-13 Скриншот экра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61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0"/>
  <p:tag name="POWER3D OPTIONS" val="Slow "/>
  <p:tag name="POWER3D SOUND" val="Revolving Doors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533</Words>
  <Application>Microsoft Office PowerPoint</Application>
  <PresentationFormat>Экран (4:3)</PresentationFormat>
  <Paragraphs>243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Проверка домашнего задания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Запуск Графического редактора Paint:</vt:lpstr>
      <vt:lpstr>Слайд 21</vt:lpstr>
      <vt:lpstr>Научиться  пользоваться  инструментами: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Радуга  урока</vt:lpstr>
      <vt:lpstr>Слайд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User11</dc:creator>
  <cp:lastModifiedBy>User11</cp:lastModifiedBy>
  <cp:revision>35</cp:revision>
  <dcterms:created xsi:type="dcterms:W3CDTF">2016-01-26T12:58:32Z</dcterms:created>
  <dcterms:modified xsi:type="dcterms:W3CDTF">2016-02-08T18:26:29Z</dcterms:modified>
</cp:coreProperties>
</file>