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6" r:id="rId3"/>
    <p:sldId id="267" r:id="rId4"/>
    <p:sldId id="268" r:id="rId5"/>
    <p:sldId id="269" r:id="rId6"/>
    <p:sldId id="270" r:id="rId7"/>
    <p:sldId id="263" r:id="rId8"/>
    <p:sldId id="262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559424" cy="1600327"/>
          </a:xfrm>
        </p:spPr>
        <p:txBody>
          <a:bodyPr/>
          <a:lstStyle/>
          <a:p>
            <a:r>
              <a:rPr lang="ru-RU" dirty="0" smtClean="0"/>
              <a:t>Литературное чтение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65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692696"/>
            <a:ext cx="8707500" cy="39087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Не на пользу книжки читать, коли только вершки в них хватать.</a:t>
            </a:r>
          </a:p>
          <a:p>
            <a:pPr algn="just"/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Русская народная пословица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72301"/>
            <a:ext cx="285750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95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140" y="476672"/>
            <a:ext cx="44222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Задачи урока: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556792"/>
            <a:ext cx="84249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ru-RU" sz="3600" dirty="0"/>
              <a:t>выявлять  эмоциональное состояние персонажа, анализируя </a:t>
            </a:r>
            <a:r>
              <a:rPr lang="ru-RU" sz="3600" dirty="0" smtClean="0"/>
              <a:t>произведение;</a:t>
            </a:r>
          </a:p>
          <a:p>
            <a:endParaRPr lang="ru-RU" sz="3600" dirty="0" smtClean="0"/>
          </a:p>
          <a:p>
            <a:pPr marL="571500" indent="-571500">
              <a:buFont typeface="Wingdings" pitchFamily="2" charset="2"/>
              <a:buChar char="ü"/>
            </a:pPr>
            <a:r>
              <a:rPr lang="ru-RU" sz="3600" dirty="0">
                <a:latin typeface="Calibri" pitchFamily="34" charset="0"/>
                <a:ea typeface="Calibri"/>
              </a:rPr>
              <a:t>совершенствовать выразительность и правильность </a:t>
            </a:r>
            <a:r>
              <a:rPr lang="ru-RU" sz="3600" dirty="0" smtClean="0">
                <a:latin typeface="Calibri" pitchFamily="34" charset="0"/>
                <a:ea typeface="Calibri"/>
              </a:rPr>
              <a:t>чтения.</a:t>
            </a:r>
            <a:endParaRPr lang="ru-RU" sz="3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014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8368" y="1412776"/>
            <a:ext cx="7547259" cy="21544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Владимир Орлов</a:t>
            </a:r>
          </a:p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Светлячок-маячок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623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857" y="1815480"/>
            <a:ext cx="3600400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4016580" cy="34563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4173" y="7647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39857" y="75902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3982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97" y="260648"/>
            <a:ext cx="8649883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5070" y="4581128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 smtClean="0"/>
              <a:t>Маяк</a:t>
            </a:r>
            <a:r>
              <a:rPr lang="ru-RU" sz="3600" b="1" dirty="0" smtClean="0"/>
              <a:t> </a:t>
            </a:r>
            <a:r>
              <a:rPr lang="ru-RU" sz="3600" dirty="0" smtClean="0"/>
              <a:t>– башня с сигнальными огнями на берегу моря или на острове для указания пути судам.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39385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9764" y="520850"/>
            <a:ext cx="8496944" cy="60016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    Читай целыми словами.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ПЕЧАЛ</a:t>
            </a:r>
            <a:r>
              <a:rPr lang="ru-RU" sz="3200" dirty="0" smtClean="0">
                <a:solidFill>
                  <a:schemeClr val="bg1"/>
                </a:solidFill>
              </a:rPr>
              <a:t>Ь – </a:t>
            </a:r>
            <a:r>
              <a:rPr lang="ru-RU" sz="3200" b="1" dirty="0" smtClean="0">
                <a:solidFill>
                  <a:schemeClr val="bg1"/>
                </a:solidFill>
              </a:rPr>
              <a:t>ПЕЧАЛ</a:t>
            </a:r>
            <a:r>
              <a:rPr lang="ru-RU" sz="3200" dirty="0" smtClean="0">
                <a:solidFill>
                  <a:schemeClr val="bg1"/>
                </a:solidFill>
              </a:rPr>
              <a:t>ИЛСЯ – О</a:t>
            </a:r>
            <a:r>
              <a:rPr lang="ru-RU" sz="3200" b="1" dirty="0" smtClean="0">
                <a:solidFill>
                  <a:schemeClr val="bg1"/>
                </a:solidFill>
              </a:rPr>
              <a:t>ПЕЧАЛИЛСЯ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ХОД</a:t>
            </a:r>
            <a:r>
              <a:rPr lang="ru-RU" sz="3200" dirty="0" smtClean="0">
                <a:solidFill>
                  <a:schemeClr val="bg1"/>
                </a:solidFill>
              </a:rPr>
              <a:t> – ОБ</a:t>
            </a:r>
            <a:r>
              <a:rPr lang="ru-RU" sz="3200" b="1" dirty="0" smtClean="0">
                <a:solidFill>
                  <a:schemeClr val="bg1"/>
                </a:solidFill>
              </a:rPr>
              <a:t>ХОД</a:t>
            </a:r>
            <a:r>
              <a:rPr lang="ru-RU" sz="3200" dirty="0" smtClean="0">
                <a:solidFill>
                  <a:schemeClr val="bg1"/>
                </a:solidFill>
              </a:rPr>
              <a:t> – НЕ</a:t>
            </a:r>
            <a:r>
              <a:rPr lang="ru-RU" sz="3200" b="1" dirty="0" smtClean="0">
                <a:solidFill>
                  <a:schemeClr val="bg1"/>
                </a:solidFill>
              </a:rPr>
              <a:t>ОБХОД</a:t>
            </a:r>
            <a:r>
              <a:rPr lang="ru-RU" sz="3200" dirty="0" smtClean="0">
                <a:solidFill>
                  <a:schemeClr val="bg1"/>
                </a:solidFill>
              </a:rPr>
              <a:t>ИМ</a:t>
            </a:r>
          </a:p>
          <a:p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   Читай слова слитно.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ДРЕ-МУ-ЧИЙ        ДРЕМУЧИЙ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НЕ-О-БИ-ТА-Е-МЫЙ       НЕОБИТАЕМЫЙ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ПРЕ-ДУ-ПРЕ-ДИТЬ        ПРЕДУПРЕДИТЬ</a:t>
            </a:r>
            <a:endParaRPr lang="ru-RU" sz="3200" dirty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НЕ-ПРЕ-МЕН-НО       НЕПРЕМЕННО</a:t>
            </a:r>
          </a:p>
          <a:p>
            <a:endParaRPr lang="ru-RU" sz="3200" dirty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   Из каких слов состоит и что обозначает слово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КОРАБЛЕКРУШЕНИЕ?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81447" y="778929"/>
            <a:ext cx="216024" cy="21602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00" y="2630401"/>
            <a:ext cx="238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2854361" y="3284984"/>
            <a:ext cx="457200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73016"/>
            <a:ext cx="6223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77072"/>
            <a:ext cx="6223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636" y="4581128"/>
            <a:ext cx="6223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74" y="5589240"/>
            <a:ext cx="2381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5119688" y="1412776"/>
            <a:ext cx="144016" cy="21602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872716"/>
            <a:ext cx="182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2" y="2868527"/>
            <a:ext cx="182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01629"/>
            <a:ext cx="182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067" y="3328541"/>
            <a:ext cx="182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43580"/>
            <a:ext cx="182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279" y="5833715"/>
            <a:ext cx="182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748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825" y="764704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solidFill>
                  <a:srgbClr val="FFFF00"/>
                </a:solidFill>
              </a:rPr>
              <a:t> - Теперь всё в порядке! – </a:t>
            </a:r>
            <a:r>
              <a:rPr lang="ru-RU" sz="3600" dirty="0" smtClean="0"/>
              <a:t>обрадовался </a:t>
            </a:r>
            <a:r>
              <a:rPr lang="ru-RU" sz="3600" dirty="0"/>
              <a:t>С</a:t>
            </a:r>
            <a:r>
              <a:rPr lang="ru-RU" sz="3600" dirty="0" smtClean="0"/>
              <a:t>ветлячок</a:t>
            </a:r>
            <a:r>
              <a:rPr lang="ru-RU" sz="3600" dirty="0" smtClean="0"/>
              <a:t>. </a:t>
            </a:r>
            <a:r>
              <a:rPr lang="ru-RU" sz="3600" dirty="0" smtClean="0">
                <a:solidFill>
                  <a:srgbClr val="FFFF00"/>
                </a:solidFill>
              </a:rPr>
              <a:t>– </a:t>
            </a:r>
            <a:r>
              <a:rPr lang="ru-RU" sz="3600" dirty="0" smtClean="0">
                <a:solidFill>
                  <a:srgbClr val="FFFF00"/>
                </a:solidFill>
              </a:rPr>
              <a:t>Теперь </a:t>
            </a:r>
            <a:r>
              <a:rPr lang="ru-RU" sz="3600" dirty="0" smtClean="0">
                <a:solidFill>
                  <a:srgbClr val="FFFF00"/>
                </a:solidFill>
              </a:rPr>
              <a:t>я непременно буду кому-нибудь необходим! Ведь теперь я не просто Светлячок, а Светлячок-маячок! 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7"/>
          <a:stretch/>
        </p:blipFill>
        <p:spPr bwMode="auto">
          <a:xfrm>
            <a:off x="315500" y="3356992"/>
            <a:ext cx="2473250" cy="3101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001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140" y="476672"/>
            <a:ext cx="44222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Задачи урока: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556792"/>
            <a:ext cx="84249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ru-RU" sz="3600" dirty="0"/>
              <a:t>выявлять  эмоциональное состояние персонажа, анализируя </a:t>
            </a:r>
            <a:r>
              <a:rPr lang="ru-RU" sz="3600" dirty="0" smtClean="0"/>
              <a:t>произведение;</a:t>
            </a:r>
          </a:p>
          <a:p>
            <a:endParaRPr lang="ru-RU" sz="3600" dirty="0" smtClean="0"/>
          </a:p>
          <a:p>
            <a:pPr marL="571500" indent="-571500">
              <a:buFont typeface="Wingdings" pitchFamily="2" charset="2"/>
              <a:buChar char="ü"/>
            </a:pPr>
            <a:r>
              <a:rPr lang="ru-RU" sz="3600" dirty="0">
                <a:latin typeface="Calibri" pitchFamily="34" charset="0"/>
                <a:ea typeface="Calibri"/>
              </a:rPr>
              <a:t>совершенствовать выразительность и правильность </a:t>
            </a:r>
            <a:r>
              <a:rPr lang="ru-RU" sz="3600" dirty="0" smtClean="0">
                <a:latin typeface="Calibri" pitchFamily="34" charset="0"/>
                <a:ea typeface="Calibri"/>
              </a:rPr>
              <a:t>чтения.</a:t>
            </a:r>
            <a:endParaRPr lang="ru-RU" sz="3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115455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722</TotalTime>
  <Words>145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Паркет</vt:lpstr>
      <vt:lpstr>Литературное чтение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</cp:revision>
  <dcterms:created xsi:type="dcterms:W3CDTF">2015-12-13T12:15:12Z</dcterms:created>
  <dcterms:modified xsi:type="dcterms:W3CDTF">2015-12-16T20:25:28Z</dcterms:modified>
</cp:coreProperties>
</file>