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98" r:id="rId4"/>
    <p:sldId id="312" r:id="rId5"/>
    <p:sldId id="265" r:id="rId6"/>
    <p:sldId id="308" r:id="rId7"/>
    <p:sldId id="260" r:id="rId8"/>
    <p:sldId id="313" r:id="rId9"/>
    <p:sldId id="310" r:id="rId10"/>
    <p:sldId id="290" r:id="rId11"/>
    <p:sldId id="291" r:id="rId12"/>
    <p:sldId id="307" r:id="rId13"/>
    <p:sldId id="314" r:id="rId14"/>
    <p:sldId id="315" r:id="rId15"/>
    <p:sldId id="304" r:id="rId16"/>
    <p:sldId id="311" r:id="rId17"/>
    <p:sldId id="31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50021"/>
    <a:srgbClr val="CC0099"/>
    <a:srgbClr val="008000"/>
    <a:srgbClr val="FF3300"/>
    <a:srgbClr val="FF3399"/>
    <a:srgbClr val="FF99CC"/>
    <a:srgbClr val="FFFF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156330-F185-4424-BFF5-A46746677DB6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5D789866-EE38-4B04-B13A-C6C862040143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99CC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Разнообразный обучающий материал</a:t>
          </a:r>
        </a:p>
      </dgm:t>
    </dgm:pt>
    <dgm:pt modelId="{88B32F74-3DE2-4D6B-A839-FCAA01DBB24D}" type="parTrans" cxnId="{254A341E-A4BF-4023-A4F7-79282F770905}">
      <dgm:prSet/>
      <dgm:spPr/>
      <dgm:t>
        <a:bodyPr/>
        <a:lstStyle/>
        <a:p>
          <a:endParaRPr lang="ru-RU"/>
        </a:p>
      </dgm:t>
    </dgm:pt>
    <dgm:pt modelId="{84C1B2A7-02E9-4E31-A296-24DB0ABE0F01}" type="sibTrans" cxnId="{254A341E-A4BF-4023-A4F7-79282F770905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1CD39A09-25E6-4F37-9A30-9E106029A43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6699FF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Современные информационные технологии  </a:t>
          </a:r>
        </a:p>
      </dgm:t>
    </dgm:pt>
    <dgm:pt modelId="{B5B28288-C235-4877-9C27-17B4A2250284}" type="parTrans" cxnId="{0F7AE7D5-638D-4829-AE95-435D1E300F7F}">
      <dgm:prSet/>
      <dgm:spPr/>
      <dgm:t>
        <a:bodyPr/>
        <a:lstStyle/>
        <a:p>
          <a:endParaRPr lang="ru-RU"/>
        </a:p>
      </dgm:t>
    </dgm:pt>
    <dgm:pt modelId="{EE227BB0-5B88-4CAB-95E1-04C850C5DB0A}" type="sibTrans" cxnId="{0F7AE7D5-638D-4829-AE95-435D1E300F7F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17CE94C9-CC6F-43C2-B72B-8C287050D5AF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66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Традиционные средства развития</a:t>
          </a:r>
        </a:p>
      </dgm:t>
    </dgm:pt>
    <dgm:pt modelId="{F6D27C8F-E186-4FD3-B634-C018A8BB46F6}" type="parTrans" cxnId="{0ACE7B24-B16E-43B1-9E96-E4C1CBAA4DC4}">
      <dgm:prSet/>
      <dgm:spPr/>
      <dgm:t>
        <a:bodyPr/>
        <a:lstStyle/>
        <a:p>
          <a:endParaRPr lang="ru-RU"/>
        </a:p>
      </dgm:t>
    </dgm:pt>
    <dgm:pt modelId="{7FC5CDFE-E2C1-48D9-87B9-FE9ED839D815}" type="sibTrans" cxnId="{0ACE7B24-B16E-43B1-9E96-E4C1CBAA4DC4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CF7C9656-F3A3-4582-858A-ADFB4CE7845A}" type="pres">
      <dgm:prSet presAssocID="{25156330-F185-4424-BFF5-A46746677DB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C24489C-1515-4F5E-8C02-3AFC310C2540}" type="pres">
      <dgm:prSet presAssocID="{5D789866-EE38-4B04-B13A-C6C862040143}" presName="gear1" presStyleLbl="node1" presStyleIdx="0" presStyleCnt="3" custScaleX="108703" custScaleY="109338" custLinFactNeighborX="21028" custLinFactNeighborY="-8220">
        <dgm:presLayoutVars>
          <dgm:chMax val="1"/>
          <dgm:bulletEnabled val="1"/>
        </dgm:presLayoutVars>
      </dgm:prSet>
      <dgm:spPr/>
    </dgm:pt>
    <dgm:pt modelId="{E2C86C2A-BA84-4C93-93AC-FBB4A254C10C}" type="pres">
      <dgm:prSet presAssocID="{5D789866-EE38-4B04-B13A-C6C862040143}" presName="gear1srcNode" presStyleLbl="node1" presStyleIdx="0" presStyleCnt="3"/>
      <dgm:spPr/>
    </dgm:pt>
    <dgm:pt modelId="{41F7A3BA-A407-42B3-88F4-6ABAD8BDC572}" type="pres">
      <dgm:prSet presAssocID="{5D789866-EE38-4B04-B13A-C6C862040143}" presName="gear1dstNode" presStyleLbl="node1" presStyleIdx="0" presStyleCnt="3"/>
      <dgm:spPr/>
    </dgm:pt>
    <dgm:pt modelId="{C12AB7B9-F4EF-40C7-BA47-0977B7D6914C}" type="pres">
      <dgm:prSet presAssocID="{1CD39A09-25E6-4F37-9A30-9E106029A434}" presName="gear2" presStyleLbl="node1" presStyleIdx="1" presStyleCnt="3" custScaleX="134320" custScaleY="123938" custLinFactNeighborX="-19625" custLinFactNeighborY="9702">
        <dgm:presLayoutVars>
          <dgm:chMax val="1"/>
          <dgm:bulletEnabled val="1"/>
        </dgm:presLayoutVars>
      </dgm:prSet>
      <dgm:spPr/>
    </dgm:pt>
    <dgm:pt modelId="{EC8FFA10-CBFD-4D11-BC6B-166382BCA786}" type="pres">
      <dgm:prSet presAssocID="{1CD39A09-25E6-4F37-9A30-9E106029A434}" presName="gear2srcNode" presStyleLbl="node1" presStyleIdx="1" presStyleCnt="3"/>
      <dgm:spPr/>
    </dgm:pt>
    <dgm:pt modelId="{DFD41C05-60E8-42E0-A9E1-4ABFA6A46201}" type="pres">
      <dgm:prSet presAssocID="{1CD39A09-25E6-4F37-9A30-9E106029A434}" presName="gear2dstNode" presStyleLbl="node1" presStyleIdx="1" presStyleCnt="3"/>
      <dgm:spPr/>
    </dgm:pt>
    <dgm:pt modelId="{7C52CC68-C715-485B-8BD6-A96F14828DAB}" type="pres">
      <dgm:prSet presAssocID="{17CE94C9-CC6F-43C2-B72B-8C287050D5AF}" presName="gear3" presStyleLbl="node1" presStyleIdx="2" presStyleCnt="3" custScaleX="119730" custScaleY="111167" custLinFactNeighborX="18867" custLinFactNeighborY="10549"/>
      <dgm:spPr/>
    </dgm:pt>
    <dgm:pt modelId="{2D593D00-B1C7-4427-81AD-AF7C04E9F335}" type="pres">
      <dgm:prSet presAssocID="{17CE94C9-CC6F-43C2-B72B-8C287050D5A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4BE7343-76C9-49CD-92A3-B14F2C97380B}" type="pres">
      <dgm:prSet presAssocID="{17CE94C9-CC6F-43C2-B72B-8C287050D5AF}" presName="gear3srcNode" presStyleLbl="node1" presStyleIdx="2" presStyleCnt="3"/>
      <dgm:spPr/>
    </dgm:pt>
    <dgm:pt modelId="{AB5311AF-B6C0-44C3-9ED9-619FF50544AE}" type="pres">
      <dgm:prSet presAssocID="{17CE94C9-CC6F-43C2-B72B-8C287050D5AF}" presName="gear3dstNode" presStyleLbl="node1" presStyleIdx="2" presStyleCnt="3"/>
      <dgm:spPr/>
    </dgm:pt>
    <dgm:pt modelId="{9664E007-9AA8-4B8F-A6EF-C0B922493989}" type="pres">
      <dgm:prSet presAssocID="{84C1B2A7-02E9-4E31-A296-24DB0ABE0F01}" presName="connector1" presStyleLbl="sibTrans2D1" presStyleIdx="0" presStyleCnt="3"/>
      <dgm:spPr/>
    </dgm:pt>
    <dgm:pt modelId="{71BF1177-1330-48C7-9B40-1F9C3AED7900}" type="pres">
      <dgm:prSet presAssocID="{EE227BB0-5B88-4CAB-95E1-04C850C5DB0A}" presName="connector2" presStyleLbl="sibTrans2D1" presStyleIdx="1" presStyleCnt="3"/>
      <dgm:spPr/>
    </dgm:pt>
    <dgm:pt modelId="{7A513164-7C28-45B9-B64F-CDDC6DB276FB}" type="pres">
      <dgm:prSet presAssocID="{7FC5CDFE-E2C1-48D9-87B9-FE9ED839D815}" presName="connector3" presStyleLbl="sibTrans2D1" presStyleIdx="2" presStyleCnt="3"/>
      <dgm:spPr/>
    </dgm:pt>
  </dgm:ptLst>
  <dgm:cxnLst>
    <dgm:cxn modelId="{3C366F02-F306-457D-AF81-0D6FCB3E298A}" type="presOf" srcId="{5D789866-EE38-4B04-B13A-C6C862040143}" destId="{5C24489C-1515-4F5E-8C02-3AFC310C2540}" srcOrd="0" destOrd="0" presId="urn:microsoft.com/office/officeart/2005/8/layout/gear1"/>
    <dgm:cxn modelId="{C3531809-C8EA-4218-9D24-D4DA001319B3}" type="presOf" srcId="{EE227BB0-5B88-4CAB-95E1-04C850C5DB0A}" destId="{71BF1177-1330-48C7-9B40-1F9C3AED7900}" srcOrd="0" destOrd="0" presId="urn:microsoft.com/office/officeart/2005/8/layout/gear1"/>
    <dgm:cxn modelId="{254A341E-A4BF-4023-A4F7-79282F770905}" srcId="{25156330-F185-4424-BFF5-A46746677DB6}" destId="{5D789866-EE38-4B04-B13A-C6C862040143}" srcOrd="0" destOrd="0" parTransId="{88B32F74-3DE2-4D6B-A839-FCAA01DBB24D}" sibTransId="{84C1B2A7-02E9-4E31-A296-24DB0ABE0F01}"/>
    <dgm:cxn modelId="{0ACE7B24-B16E-43B1-9E96-E4C1CBAA4DC4}" srcId="{25156330-F185-4424-BFF5-A46746677DB6}" destId="{17CE94C9-CC6F-43C2-B72B-8C287050D5AF}" srcOrd="2" destOrd="0" parTransId="{F6D27C8F-E186-4FD3-B634-C018A8BB46F6}" sibTransId="{7FC5CDFE-E2C1-48D9-87B9-FE9ED839D815}"/>
    <dgm:cxn modelId="{AA336F2B-4FFB-4E75-94AD-1CE5999D184B}" type="presOf" srcId="{7FC5CDFE-E2C1-48D9-87B9-FE9ED839D815}" destId="{7A513164-7C28-45B9-B64F-CDDC6DB276FB}" srcOrd="0" destOrd="0" presId="urn:microsoft.com/office/officeart/2005/8/layout/gear1"/>
    <dgm:cxn modelId="{C759F43B-8056-427A-8ECA-C57133598C59}" type="presOf" srcId="{17CE94C9-CC6F-43C2-B72B-8C287050D5AF}" destId="{2D593D00-B1C7-4427-81AD-AF7C04E9F335}" srcOrd="1" destOrd="0" presId="urn:microsoft.com/office/officeart/2005/8/layout/gear1"/>
    <dgm:cxn modelId="{9E844B5D-0884-4F73-825C-23A28688C446}" type="presOf" srcId="{17CE94C9-CC6F-43C2-B72B-8C287050D5AF}" destId="{AB5311AF-B6C0-44C3-9ED9-619FF50544AE}" srcOrd="3" destOrd="0" presId="urn:microsoft.com/office/officeart/2005/8/layout/gear1"/>
    <dgm:cxn modelId="{49A9556F-CB0C-4C4E-8004-69905E06006B}" type="presOf" srcId="{84C1B2A7-02E9-4E31-A296-24DB0ABE0F01}" destId="{9664E007-9AA8-4B8F-A6EF-C0B922493989}" srcOrd="0" destOrd="0" presId="urn:microsoft.com/office/officeart/2005/8/layout/gear1"/>
    <dgm:cxn modelId="{DBBC4A56-624C-4450-8307-9DF7F6091CD2}" type="presOf" srcId="{1CD39A09-25E6-4F37-9A30-9E106029A434}" destId="{DFD41C05-60E8-42E0-A9E1-4ABFA6A46201}" srcOrd="2" destOrd="0" presId="urn:microsoft.com/office/officeart/2005/8/layout/gear1"/>
    <dgm:cxn modelId="{3A932277-E64A-4F59-8C95-DC410CA877C7}" type="presOf" srcId="{25156330-F185-4424-BFF5-A46746677DB6}" destId="{CF7C9656-F3A3-4582-858A-ADFB4CE7845A}" srcOrd="0" destOrd="0" presId="urn:microsoft.com/office/officeart/2005/8/layout/gear1"/>
    <dgm:cxn modelId="{ED8F037A-DC6D-485E-8CB8-1DC204F2CC90}" type="presOf" srcId="{17CE94C9-CC6F-43C2-B72B-8C287050D5AF}" destId="{A4BE7343-76C9-49CD-92A3-B14F2C97380B}" srcOrd="2" destOrd="0" presId="urn:microsoft.com/office/officeart/2005/8/layout/gear1"/>
    <dgm:cxn modelId="{9D4C387D-F508-4DA5-99A8-3FB0CAA45062}" type="presOf" srcId="{5D789866-EE38-4B04-B13A-C6C862040143}" destId="{41F7A3BA-A407-42B3-88F4-6ABAD8BDC572}" srcOrd="2" destOrd="0" presId="urn:microsoft.com/office/officeart/2005/8/layout/gear1"/>
    <dgm:cxn modelId="{B7F155A6-F2C5-443A-9B19-BB967400FD16}" type="presOf" srcId="{1CD39A09-25E6-4F37-9A30-9E106029A434}" destId="{C12AB7B9-F4EF-40C7-BA47-0977B7D6914C}" srcOrd="0" destOrd="0" presId="urn:microsoft.com/office/officeart/2005/8/layout/gear1"/>
    <dgm:cxn modelId="{1CDF4CBE-9C0B-4CBC-B8DE-4BBBB69C57E5}" type="presOf" srcId="{17CE94C9-CC6F-43C2-B72B-8C287050D5AF}" destId="{7C52CC68-C715-485B-8BD6-A96F14828DAB}" srcOrd="0" destOrd="0" presId="urn:microsoft.com/office/officeart/2005/8/layout/gear1"/>
    <dgm:cxn modelId="{33EB2FCD-DD06-4004-8CDB-BBF1B5DC301C}" type="presOf" srcId="{5D789866-EE38-4B04-B13A-C6C862040143}" destId="{E2C86C2A-BA84-4C93-93AC-FBB4A254C10C}" srcOrd="1" destOrd="0" presId="urn:microsoft.com/office/officeart/2005/8/layout/gear1"/>
    <dgm:cxn modelId="{0F7AE7D5-638D-4829-AE95-435D1E300F7F}" srcId="{25156330-F185-4424-BFF5-A46746677DB6}" destId="{1CD39A09-25E6-4F37-9A30-9E106029A434}" srcOrd="1" destOrd="0" parTransId="{B5B28288-C235-4877-9C27-17B4A2250284}" sibTransId="{EE227BB0-5B88-4CAB-95E1-04C850C5DB0A}"/>
    <dgm:cxn modelId="{89FE99F3-F155-46C2-B416-A62511B993BA}" type="presOf" srcId="{1CD39A09-25E6-4F37-9A30-9E106029A434}" destId="{EC8FFA10-CBFD-4D11-BC6B-166382BCA786}" srcOrd="1" destOrd="0" presId="urn:microsoft.com/office/officeart/2005/8/layout/gear1"/>
    <dgm:cxn modelId="{ED42AFD3-20E7-4C09-9C41-64D2E71F8E60}" type="presParOf" srcId="{CF7C9656-F3A3-4582-858A-ADFB4CE7845A}" destId="{5C24489C-1515-4F5E-8C02-3AFC310C2540}" srcOrd="0" destOrd="0" presId="urn:microsoft.com/office/officeart/2005/8/layout/gear1"/>
    <dgm:cxn modelId="{AEE3E97D-C0F0-4090-AD14-8EC393F7E0EC}" type="presParOf" srcId="{CF7C9656-F3A3-4582-858A-ADFB4CE7845A}" destId="{E2C86C2A-BA84-4C93-93AC-FBB4A254C10C}" srcOrd="1" destOrd="0" presId="urn:microsoft.com/office/officeart/2005/8/layout/gear1"/>
    <dgm:cxn modelId="{D2D35C83-D1A8-4597-9DFE-6A83A38BFC76}" type="presParOf" srcId="{CF7C9656-F3A3-4582-858A-ADFB4CE7845A}" destId="{41F7A3BA-A407-42B3-88F4-6ABAD8BDC572}" srcOrd="2" destOrd="0" presId="urn:microsoft.com/office/officeart/2005/8/layout/gear1"/>
    <dgm:cxn modelId="{5E0DE102-6FA9-451F-A7F9-6EDB8D07D8B4}" type="presParOf" srcId="{CF7C9656-F3A3-4582-858A-ADFB4CE7845A}" destId="{C12AB7B9-F4EF-40C7-BA47-0977B7D6914C}" srcOrd="3" destOrd="0" presId="urn:microsoft.com/office/officeart/2005/8/layout/gear1"/>
    <dgm:cxn modelId="{93AF5418-D313-4D56-B8FF-38EB55195856}" type="presParOf" srcId="{CF7C9656-F3A3-4582-858A-ADFB4CE7845A}" destId="{EC8FFA10-CBFD-4D11-BC6B-166382BCA786}" srcOrd="4" destOrd="0" presId="urn:microsoft.com/office/officeart/2005/8/layout/gear1"/>
    <dgm:cxn modelId="{D15AAF9B-4F92-499D-8C9F-06970525DB86}" type="presParOf" srcId="{CF7C9656-F3A3-4582-858A-ADFB4CE7845A}" destId="{DFD41C05-60E8-42E0-A9E1-4ABFA6A46201}" srcOrd="5" destOrd="0" presId="urn:microsoft.com/office/officeart/2005/8/layout/gear1"/>
    <dgm:cxn modelId="{DE412B60-E8A1-46B0-B549-7B7F5173E2AE}" type="presParOf" srcId="{CF7C9656-F3A3-4582-858A-ADFB4CE7845A}" destId="{7C52CC68-C715-485B-8BD6-A96F14828DAB}" srcOrd="6" destOrd="0" presId="urn:microsoft.com/office/officeart/2005/8/layout/gear1"/>
    <dgm:cxn modelId="{EB091163-C05B-42B5-8EE9-5E6486436499}" type="presParOf" srcId="{CF7C9656-F3A3-4582-858A-ADFB4CE7845A}" destId="{2D593D00-B1C7-4427-81AD-AF7C04E9F335}" srcOrd="7" destOrd="0" presId="urn:microsoft.com/office/officeart/2005/8/layout/gear1"/>
    <dgm:cxn modelId="{F055251D-1B3D-4E9A-BE0D-8352152A3403}" type="presParOf" srcId="{CF7C9656-F3A3-4582-858A-ADFB4CE7845A}" destId="{A4BE7343-76C9-49CD-92A3-B14F2C97380B}" srcOrd="8" destOrd="0" presId="urn:microsoft.com/office/officeart/2005/8/layout/gear1"/>
    <dgm:cxn modelId="{D7DB22CD-5ED0-4BBD-BCA8-71D5A2D0D576}" type="presParOf" srcId="{CF7C9656-F3A3-4582-858A-ADFB4CE7845A}" destId="{AB5311AF-B6C0-44C3-9ED9-619FF50544AE}" srcOrd="9" destOrd="0" presId="urn:microsoft.com/office/officeart/2005/8/layout/gear1"/>
    <dgm:cxn modelId="{7BD7D58D-DA6D-4F10-B755-C44F74162033}" type="presParOf" srcId="{CF7C9656-F3A3-4582-858A-ADFB4CE7845A}" destId="{9664E007-9AA8-4B8F-A6EF-C0B922493989}" srcOrd="10" destOrd="0" presId="urn:microsoft.com/office/officeart/2005/8/layout/gear1"/>
    <dgm:cxn modelId="{37887939-1FDC-4F5D-937D-A294AB6B0506}" type="presParOf" srcId="{CF7C9656-F3A3-4582-858A-ADFB4CE7845A}" destId="{71BF1177-1330-48C7-9B40-1F9C3AED7900}" srcOrd="11" destOrd="0" presId="urn:microsoft.com/office/officeart/2005/8/layout/gear1"/>
    <dgm:cxn modelId="{D962E934-391D-4FB2-A7BA-148F589C0A17}" type="presParOf" srcId="{CF7C9656-F3A3-4582-858A-ADFB4CE7845A}" destId="{7A513164-7C28-45B9-B64F-CDDC6DB276FB}" srcOrd="12" destOrd="0" presId="urn:microsoft.com/office/officeart/2005/8/layout/gear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232CDA-DB0C-4888-BC75-86DFCCE64BC8}" type="doc">
      <dgm:prSet loTypeId="urn:microsoft.com/office/officeart/2005/8/layout/venn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3B6C5B-EC9C-45C5-AF93-D171489C16C5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ru-RU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математических представлений</a:t>
          </a:r>
        </a:p>
      </dgm:t>
    </dgm:pt>
    <dgm:pt modelId="{20A6766F-18FD-4A5D-8D40-222147C80E2A}" type="parTrans" cxnId="{FDA3B8D5-D8E3-477F-9A84-E5D984A97E0E}">
      <dgm:prSet/>
      <dgm:spPr/>
      <dgm:t>
        <a:bodyPr/>
        <a:lstStyle/>
        <a:p>
          <a:endParaRPr lang="ru-RU"/>
        </a:p>
      </dgm:t>
    </dgm:pt>
    <dgm:pt modelId="{AAEA6650-C638-4902-9D76-6762EAC96D42}" type="sibTrans" cxnId="{FDA3B8D5-D8E3-477F-9A84-E5D984A97E0E}">
      <dgm:prSet/>
      <dgm:spPr/>
      <dgm:t>
        <a:bodyPr/>
        <a:lstStyle/>
        <a:p>
          <a:endParaRPr lang="ru-RU"/>
        </a:p>
      </dgm:t>
    </dgm:pt>
    <dgm:pt modelId="{E3FD7F5A-6575-4C84-9C5D-C87863B929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2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основ безопасности жизнедеятельности</a:t>
          </a:r>
        </a:p>
      </dgm:t>
    </dgm:pt>
    <dgm:pt modelId="{BACF2B11-3582-45EA-A513-CE055E754534}" type="parTrans" cxnId="{13E0A40F-DC41-4D3B-9C96-2439E1E38C1B}">
      <dgm:prSet/>
      <dgm:spPr/>
      <dgm:t>
        <a:bodyPr/>
        <a:lstStyle/>
        <a:p>
          <a:endParaRPr lang="ru-RU"/>
        </a:p>
      </dgm:t>
    </dgm:pt>
    <dgm:pt modelId="{0629FEC4-B2AE-4513-8617-370099D8B1B4}" type="sibTrans" cxnId="{13E0A40F-DC41-4D3B-9C96-2439E1E38C1B}">
      <dgm:prSet/>
      <dgm:spPr/>
      <dgm:t>
        <a:bodyPr/>
        <a:lstStyle/>
        <a:p>
          <a:endParaRPr lang="ru-RU"/>
        </a:p>
      </dgm:t>
    </dgm:pt>
    <dgm:pt modelId="{839BB6CE-7CC4-4E66-87C4-FB7E04CE74F2}">
      <dgm:prSet custT="1"/>
      <dgm:spPr>
        <a:solidFill>
          <a:srgbClr val="CC0099"/>
        </a:solidFill>
      </dgm:spPr>
      <dgm:t>
        <a:bodyPr/>
        <a:lstStyle/>
        <a:p>
          <a:pPr rtl="0"/>
          <a:r>
            <a:rPr lang="ru-RU" sz="2000" b="1" u="sng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Экологические представления</a:t>
          </a:r>
        </a:p>
      </dgm:t>
    </dgm:pt>
    <dgm:pt modelId="{534BFA9F-2FF2-4E50-AA5F-035A3A324F0A}" type="parTrans" cxnId="{1516314E-FBFF-4B71-B722-0A840700C368}">
      <dgm:prSet/>
      <dgm:spPr/>
      <dgm:t>
        <a:bodyPr/>
        <a:lstStyle/>
        <a:p>
          <a:endParaRPr lang="ru-RU"/>
        </a:p>
      </dgm:t>
    </dgm:pt>
    <dgm:pt modelId="{96BC7290-A344-46C3-AEBD-8700D4D531B8}" type="sibTrans" cxnId="{1516314E-FBFF-4B71-B722-0A840700C368}">
      <dgm:prSet/>
      <dgm:spPr/>
      <dgm:t>
        <a:bodyPr/>
        <a:lstStyle/>
        <a:p>
          <a:endParaRPr lang="ru-RU"/>
        </a:p>
      </dgm:t>
    </dgm:pt>
    <dgm:pt modelId="{CF96F84E-2A95-49AD-9C22-A3DAA27D592D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 развитие</a:t>
          </a:r>
        </a:p>
      </dgm:t>
    </dgm:pt>
    <dgm:pt modelId="{513A2F41-5BE0-4EF2-A0CB-A6F762AB1F76}" type="parTrans" cxnId="{79797287-FB92-4229-AE46-FD1AED4E05E5}">
      <dgm:prSet/>
      <dgm:spPr/>
      <dgm:t>
        <a:bodyPr/>
        <a:lstStyle/>
        <a:p>
          <a:endParaRPr lang="ru-RU"/>
        </a:p>
      </dgm:t>
    </dgm:pt>
    <dgm:pt modelId="{47C6FF97-6036-4A5C-831D-8942A0D4D75F}" type="sibTrans" cxnId="{79797287-FB92-4229-AE46-FD1AED4E05E5}">
      <dgm:prSet/>
      <dgm:spPr/>
      <dgm:t>
        <a:bodyPr/>
        <a:lstStyle/>
        <a:p>
          <a:endParaRPr lang="ru-RU"/>
        </a:p>
      </dgm:t>
    </dgm:pt>
    <dgm:pt modelId="{C0D166FE-84EF-4F54-83AE-74C5BC0D03F3}">
      <dgm:prSet custT="1"/>
      <dgm:spPr/>
      <dgm:t>
        <a:bodyPr/>
        <a:lstStyle/>
        <a:p>
          <a:pPr rtl="0"/>
          <a:r>
            <a:rPr lang="ru-RU" sz="2000" b="1" u="sng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  <a:br>
            <a:rPr lang="ru-RU" sz="3000" dirty="0"/>
          </a:br>
          <a:endParaRPr lang="ru-RU" sz="3000" b="1" dirty="0"/>
        </a:p>
      </dgm:t>
    </dgm:pt>
    <dgm:pt modelId="{8C596B23-1994-42F3-B967-C104BC4EA0EF}" type="parTrans" cxnId="{8C17DEB0-69CC-4079-B21E-FF83AD252324}">
      <dgm:prSet/>
      <dgm:spPr/>
      <dgm:t>
        <a:bodyPr/>
        <a:lstStyle/>
        <a:p>
          <a:endParaRPr lang="ru-RU"/>
        </a:p>
      </dgm:t>
    </dgm:pt>
    <dgm:pt modelId="{3A9092B0-D105-43B2-B975-A94829C91B73}" type="sibTrans" cxnId="{8C17DEB0-69CC-4079-B21E-FF83AD252324}">
      <dgm:prSet/>
      <dgm:spPr/>
      <dgm:t>
        <a:bodyPr/>
        <a:lstStyle/>
        <a:p>
          <a:endParaRPr lang="ru-RU"/>
        </a:p>
      </dgm:t>
    </dgm:pt>
    <dgm:pt modelId="{CA57C374-FAFE-49FD-A556-59DB2C88BF8F}">
      <dgm:prSet custT="1"/>
      <dgm:spPr/>
      <dgm:t>
        <a:bodyPr/>
        <a:lstStyle/>
        <a:p>
          <a:pPr rtl="0"/>
          <a:r>
            <a:rPr lang="ru-RU" sz="2000" b="1" u="sng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окружающим миром и развитие речи</a:t>
          </a:r>
        </a:p>
      </dgm:t>
    </dgm:pt>
    <dgm:pt modelId="{C37E837F-C7B2-4AF7-A1C4-BD824AA23E42}" type="sibTrans" cxnId="{BC233B52-1156-4A0D-BBB6-D7B68BC5377F}">
      <dgm:prSet/>
      <dgm:spPr/>
      <dgm:t>
        <a:bodyPr/>
        <a:lstStyle/>
        <a:p>
          <a:endParaRPr lang="ru-RU"/>
        </a:p>
      </dgm:t>
    </dgm:pt>
    <dgm:pt modelId="{3305B8C6-C456-4689-B836-6C1ED12EB391}" type="parTrans" cxnId="{BC233B52-1156-4A0D-BBB6-D7B68BC5377F}">
      <dgm:prSet/>
      <dgm:spPr/>
      <dgm:t>
        <a:bodyPr/>
        <a:lstStyle/>
        <a:p>
          <a:endParaRPr lang="ru-RU"/>
        </a:p>
      </dgm:t>
    </dgm:pt>
    <dgm:pt modelId="{1D5B073A-6B4F-4BCA-9529-83CB0929F6D0}" type="pres">
      <dgm:prSet presAssocID="{18232CDA-DB0C-4888-BC75-86DFCCE64BC8}" presName="compositeShape" presStyleCnt="0">
        <dgm:presLayoutVars>
          <dgm:chMax val="7"/>
          <dgm:dir/>
          <dgm:resizeHandles val="exact"/>
        </dgm:presLayoutVars>
      </dgm:prSet>
      <dgm:spPr/>
    </dgm:pt>
    <dgm:pt modelId="{77A560FF-29A1-42BA-8EB5-480D9B0854D8}" type="pres">
      <dgm:prSet presAssocID="{CA57C374-FAFE-49FD-A556-59DB2C88BF8F}" presName="circ1" presStyleLbl="vennNode1" presStyleIdx="0" presStyleCnt="6"/>
      <dgm:spPr>
        <a:solidFill>
          <a:srgbClr val="008000">
            <a:alpha val="49804"/>
          </a:srgbClr>
        </a:solidFill>
      </dgm:spPr>
    </dgm:pt>
    <dgm:pt modelId="{C0DD31D2-A5A7-488E-9F65-E12EEA6A0B63}" type="pres">
      <dgm:prSet presAssocID="{CA57C374-FAFE-49FD-A556-59DB2C88BF8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268CF6-A06F-4232-AA6F-53487084F356}" type="pres">
      <dgm:prSet presAssocID="{C93B6C5B-EC9C-45C5-AF93-D171489C16C5}" presName="circ2" presStyleLbl="vennNode1" presStyleIdx="1" presStyleCnt="6"/>
      <dgm:spPr>
        <a:solidFill>
          <a:srgbClr val="FF0000">
            <a:alpha val="50000"/>
          </a:srgbClr>
        </a:solidFill>
      </dgm:spPr>
    </dgm:pt>
    <dgm:pt modelId="{B2C963D0-CC09-4B86-AA87-D40727303A3D}" type="pres">
      <dgm:prSet presAssocID="{C93B6C5B-EC9C-45C5-AF93-D171489C16C5}" presName="circ2Tx" presStyleLbl="revTx" presStyleIdx="0" presStyleCnt="0" custScaleX="125132">
        <dgm:presLayoutVars>
          <dgm:chMax val="0"/>
          <dgm:chPref val="0"/>
          <dgm:bulletEnabled val="1"/>
        </dgm:presLayoutVars>
      </dgm:prSet>
      <dgm:spPr/>
    </dgm:pt>
    <dgm:pt modelId="{67F0C310-8721-4176-A5B1-BAB323DE273D}" type="pres">
      <dgm:prSet presAssocID="{E3FD7F5A-6575-4C84-9C5D-C87863B92904}" presName="circ3" presStyleLbl="vennNode1" presStyleIdx="2" presStyleCnt="6"/>
      <dgm:spPr>
        <a:solidFill>
          <a:srgbClr val="0070C0">
            <a:alpha val="49804"/>
          </a:srgbClr>
        </a:solidFill>
      </dgm:spPr>
    </dgm:pt>
    <dgm:pt modelId="{AE2CD8EE-62E0-4DD2-9A1E-A5FBE609858C}" type="pres">
      <dgm:prSet presAssocID="{E3FD7F5A-6575-4C84-9C5D-C87863B92904}" presName="circ3Tx" presStyleLbl="revTx" presStyleIdx="0" presStyleCnt="0" custScaleX="124144">
        <dgm:presLayoutVars>
          <dgm:chMax val="0"/>
          <dgm:chPref val="0"/>
          <dgm:bulletEnabled val="1"/>
        </dgm:presLayoutVars>
      </dgm:prSet>
      <dgm:spPr/>
    </dgm:pt>
    <dgm:pt modelId="{5290B1FE-DD8C-4C56-B3AA-7168FEA3E46B}" type="pres">
      <dgm:prSet presAssocID="{839BB6CE-7CC4-4E66-87C4-FB7E04CE74F2}" presName="circ4" presStyleLbl="vennNode1" presStyleIdx="3" presStyleCnt="6"/>
      <dgm:spPr>
        <a:solidFill>
          <a:srgbClr val="CC0099">
            <a:alpha val="49804"/>
          </a:srgbClr>
        </a:solidFill>
      </dgm:spPr>
    </dgm:pt>
    <dgm:pt modelId="{DCCD04FC-B425-4EFD-92E4-E3E8091A8EFF}" type="pres">
      <dgm:prSet presAssocID="{839BB6CE-7CC4-4E66-87C4-FB7E04CE74F2}" presName="circ4Tx" presStyleLbl="revTx" presStyleIdx="0" presStyleCnt="0" custLinFactNeighborX="3236" custLinFactNeighborY="-12339">
        <dgm:presLayoutVars>
          <dgm:chMax val="0"/>
          <dgm:chPref val="0"/>
          <dgm:bulletEnabled val="1"/>
        </dgm:presLayoutVars>
      </dgm:prSet>
      <dgm:spPr/>
    </dgm:pt>
    <dgm:pt modelId="{992007ED-0960-4315-B591-8BA52F526B09}" type="pres">
      <dgm:prSet presAssocID="{CF96F84E-2A95-49AD-9C22-A3DAA27D592D}" presName="circ5" presStyleLbl="vennNode1" presStyleIdx="4" presStyleCnt="6"/>
      <dgm:spPr>
        <a:solidFill>
          <a:srgbClr val="FFFF00">
            <a:alpha val="49804"/>
          </a:srgbClr>
        </a:solidFill>
      </dgm:spPr>
    </dgm:pt>
    <dgm:pt modelId="{6F9E1B8C-318E-4220-9D0B-AC704BF1C98C}" type="pres">
      <dgm:prSet presAssocID="{CF96F84E-2A95-49AD-9C22-A3DAA27D592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B5960AB-5BF4-4E70-B854-0EC73E49AB41}" type="pres">
      <dgm:prSet presAssocID="{C0D166FE-84EF-4F54-83AE-74C5BC0D03F3}" presName="circ6" presStyleLbl="vennNode1" presStyleIdx="5" presStyleCnt="6"/>
      <dgm:spPr>
        <a:solidFill>
          <a:srgbClr val="A50021">
            <a:alpha val="50000"/>
          </a:srgbClr>
        </a:solidFill>
      </dgm:spPr>
    </dgm:pt>
    <dgm:pt modelId="{549B02B7-B142-46B6-A9B2-D14C50336FB8}" type="pres">
      <dgm:prSet presAssocID="{C0D166FE-84EF-4F54-83AE-74C5BC0D03F3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A6E1304-52CF-4D84-8DFD-DECA9A893D07}" type="presOf" srcId="{E3FD7F5A-6575-4C84-9C5D-C87863B92904}" destId="{AE2CD8EE-62E0-4DD2-9A1E-A5FBE609858C}" srcOrd="0" destOrd="0" presId="urn:microsoft.com/office/officeart/2005/8/layout/venn1"/>
    <dgm:cxn modelId="{13E0A40F-DC41-4D3B-9C96-2439E1E38C1B}" srcId="{18232CDA-DB0C-4888-BC75-86DFCCE64BC8}" destId="{E3FD7F5A-6575-4C84-9C5D-C87863B92904}" srcOrd="2" destOrd="0" parTransId="{BACF2B11-3582-45EA-A513-CE055E754534}" sibTransId="{0629FEC4-B2AE-4513-8617-370099D8B1B4}"/>
    <dgm:cxn modelId="{5BB60F35-D6C4-4CF3-A4DE-718DFB3BA891}" type="presOf" srcId="{18232CDA-DB0C-4888-BC75-86DFCCE64BC8}" destId="{1D5B073A-6B4F-4BCA-9529-83CB0929F6D0}" srcOrd="0" destOrd="0" presId="urn:microsoft.com/office/officeart/2005/8/layout/venn1"/>
    <dgm:cxn modelId="{CAD3923B-6612-41FB-A0E1-99D2B2320030}" type="presOf" srcId="{C0D166FE-84EF-4F54-83AE-74C5BC0D03F3}" destId="{549B02B7-B142-46B6-A9B2-D14C50336FB8}" srcOrd="0" destOrd="0" presId="urn:microsoft.com/office/officeart/2005/8/layout/venn1"/>
    <dgm:cxn modelId="{91D5545B-8CD8-44B3-BCB5-BBAE20418EE9}" type="presOf" srcId="{CA57C374-FAFE-49FD-A556-59DB2C88BF8F}" destId="{C0DD31D2-A5A7-488E-9F65-E12EEA6A0B63}" srcOrd="0" destOrd="0" presId="urn:microsoft.com/office/officeart/2005/8/layout/venn1"/>
    <dgm:cxn modelId="{C01E6462-24C6-4F16-B0D2-DA6C45114851}" type="presOf" srcId="{C93B6C5B-EC9C-45C5-AF93-D171489C16C5}" destId="{B2C963D0-CC09-4B86-AA87-D40727303A3D}" srcOrd="0" destOrd="0" presId="urn:microsoft.com/office/officeart/2005/8/layout/venn1"/>
    <dgm:cxn modelId="{B726ED4B-8E9C-4693-844A-0A26161DE143}" type="presOf" srcId="{839BB6CE-7CC4-4E66-87C4-FB7E04CE74F2}" destId="{DCCD04FC-B425-4EFD-92E4-E3E8091A8EFF}" srcOrd="0" destOrd="0" presId="urn:microsoft.com/office/officeart/2005/8/layout/venn1"/>
    <dgm:cxn modelId="{1516314E-FBFF-4B71-B722-0A840700C368}" srcId="{18232CDA-DB0C-4888-BC75-86DFCCE64BC8}" destId="{839BB6CE-7CC4-4E66-87C4-FB7E04CE74F2}" srcOrd="3" destOrd="0" parTransId="{534BFA9F-2FF2-4E50-AA5F-035A3A324F0A}" sibTransId="{96BC7290-A344-46C3-AEBD-8700D4D531B8}"/>
    <dgm:cxn modelId="{BC233B52-1156-4A0D-BBB6-D7B68BC5377F}" srcId="{18232CDA-DB0C-4888-BC75-86DFCCE64BC8}" destId="{CA57C374-FAFE-49FD-A556-59DB2C88BF8F}" srcOrd="0" destOrd="0" parTransId="{3305B8C6-C456-4689-B836-6C1ED12EB391}" sibTransId="{C37E837F-C7B2-4AF7-A1C4-BD824AA23E42}"/>
    <dgm:cxn modelId="{79797287-FB92-4229-AE46-FD1AED4E05E5}" srcId="{18232CDA-DB0C-4888-BC75-86DFCCE64BC8}" destId="{CF96F84E-2A95-49AD-9C22-A3DAA27D592D}" srcOrd="4" destOrd="0" parTransId="{513A2F41-5BE0-4EF2-A0CB-A6F762AB1F76}" sibTransId="{47C6FF97-6036-4A5C-831D-8942A0D4D75F}"/>
    <dgm:cxn modelId="{8C17DEB0-69CC-4079-B21E-FF83AD252324}" srcId="{18232CDA-DB0C-4888-BC75-86DFCCE64BC8}" destId="{C0D166FE-84EF-4F54-83AE-74C5BC0D03F3}" srcOrd="5" destOrd="0" parTransId="{8C596B23-1994-42F3-B967-C104BC4EA0EF}" sibTransId="{3A9092B0-D105-43B2-B975-A94829C91B73}"/>
    <dgm:cxn modelId="{14095AD3-D853-4B78-97D2-EDC7E9EA5DA6}" type="presOf" srcId="{CF96F84E-2A95-49AD-9C22-A3DAA27D592D}" destId="{6F9E1B8C-318E-4220-9D0B-AC704BF1C98C}" srcOrd="0" destOrd="0" presId="urn:microsoft.com/office/officeart/2005/8/layout/venn1"/>
    <dgm:cxn modelId="{FDA3B8D5-D8E3-477F-9A84-E5D984A97E0E}" srcId="{18232CDA-DB0C-4888-BC75-86DFCCE64BC8}" destId="{C93B6C5B-EC9C-45C5-AF93-D171489C16C5}" srcOrd="1" destOrd="0" parTransId="{20A6766F-18FD-4A5D-8D40-222147C80E2A}" sibTransId="{AAEA6650-C638-4902-9D76-6762EAC96D42}"/>
    <dgm:cxn modelId="{9AD77F9D-10DA-4425-9DF2-AC86FFBA491E}" type="presParOf" srcId="{1D5B073A-6B4F-4BCA-9529-83CB0929F6D0}" destId="{77A560FF-29A1-42BA-8EB5-480D9B0854D8}" srcOrd="0" destOrd="0" presId="urn:microsoft.com/office/officeart/2005/8/layout/venn1"/>
    <dgm:cxn modelId="{C255A5D2-DBDC-4C59-839E-9F84A4582E48}" type="presParOf" srcId="{1D5B073A-6B4F-4BCA-9529-83CB0929F6D0}" destId="{C0DD31D2-A5A7-488E-9F65-E12EEA6A0B63}" srcOrd="1" destOrd="0" presId="urn:microsoft.com/office/officeart/2005/8/layout/venn1"/>
    <dgm:cxn modelId="{047A52DA-FF35-40BB-9DEF-67953925F3F8}" type="presParOf" srcId="{1D5B073A-6B4F-4BCA-9529-83CB0929F6D0}" destId="{E6268CF6-A06F-4232-AA6F-53487084F356}" srcOrd="2" destOrd="0" presId="urn:microsoft.com/office/officeart/2005/8/layout/venn1"/>
    <dgm:cxn modelId="{49DFBEC4-5F44-4518-B6CF-09F39E8AB2A2}" type="presParOf" srcId="{1D5B073A-6B4F-4BCA-9529-83CB0929F6D0}" destId="{B2C963D0-CC09-4B86-AA87-D40727303A3D}" srcOrd="3" destOrd="0" presId="urn:microsoft.com/office/officeart/2005/8/layout/venn1"/>
    <dgm:cxn modelId="{DDE1A7DC-CB2A-4591-AA7E-C25C96F37AE6}" type="presParOf" srcId="{1D5B073A-6B4F-4BCA-9529-83CB0929F6D0}" destId="{67F0C310-8721-4176-A5B1-BAB323DE273D}" srcOrd="4" destOrd="0" presId="urn:microsoft.com/office/officeart/2005/8/layout/venn1"/>
    <dgm:cxn modelId="{9219EB16-8BB3-47FF-84C9-4064A2E0C264}" type="presParOf" srcId="{1D5B073A-6B4F-4BCA-9529-83CB0929F6D0}" destId="{AE2CD8EE-62E0-4DD2-9A1E-A5FBE609858C}" srcOrd="5" destOrd="0" presId="urn:microsoft.com/office/officeart/2005/8/layout/venn1"/>
    <dgm:cxn modelId="{54D5CA82-F266-417B-99DB-B7771C816F68}" type="presParOf" srcId="{1D5B073A-6B4F-4BCA-9529-83CB0929F6D0}" destId="{5290B1FE-DD8C-4C56-B3AA-7168FEA3E46B}" srcOrd="6" destOrd="0" presId="urn:microsoft.com/office/officeart/2005/8/layout/venn1"/>
    <dgm:cxn modelId="{0CE4EC1A-2238-4C86-8E16-4997BF3E674B}" type="presParOf" srcId="{1D5B073A-6B4F-4BCA-9529-83CB0929F6D0}" destId="{DCCD04FC-B425-4EFD-92E4-E3E8091A8EFF}" srcOrd="7" destOrd="0" presId="urn:microsoft.com/office/officeart/2005/8/layout/venn1"/>
    <dgm:cxn modelId="{235BE226-695F-4713-A544-6D5F230CFACE}" type="presParOf" srcId="{1D5B073A-6B4F-4BCA-9529-83CB0929F6D0}" destId="{992007ED-0960-4315-B591-8BA52F526B09}" srcOrd="8" destOrd="0" presId="urn:microsoft.com/office/officeart/2005/8/layout/venn1"/>
    <dgm:cxn modelId="{7D34816C-73DD-4BBB-A636-05476B575F74}" type="presParOf" srcId="{1D5B073A-6B4F-4BCA-9529-83CB0929F6D0}" destId="{6F9E1B8C-318E-4220-9D0B-AC704BF1C98C}" srcOrd="9" destOrd="0" presId="urn:microsoft.com/office/officeart/2005/8/layout/venn1"/>
    <dgm:cxn modelId="{EB9EFC35-2520-404E-9DCE-0AC547273874}" type="presParOf" srcId="{1D5B073A-6B4F-4BCA-9529-83CB0929F6D0}" destId="{EB5960AB-5BF4-4E70-B854-0EC73E49AB41}" srcOrd="10" destOrd="0" presId="urn:microsoft.com/office/officeart/2005/8/layout/venn1"/>
    <dgm:cxn modelId="{D36DE6FF-90CB-4CF9-B771-C555EECF165D}" type="presParOf" srcId="{1D5B073A-6B4F-4BCA-9529-83CB0929F6D0}" destId="{549B02B7-B142-46B6-A9B2-D14C50336FB8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4489C-1515-4F5E-8C02-3AFC310C2540}">
      <dsp:nvSpPr>
        <dsp:cNvPr id="0" name=""/>
        <dsp:cNvSpPr/>
      </dsp:nvSpPr>
      <dsp:spPr>
        <a:xfrm>
          <a:off x="4586067" y="2064333"/>
          <a:ext cx="3250697" cy="3269686"/>
        </a:xfrm>
        <a:prstGeom prst="gear9">
          <a:avLst/>
        </a:prstGeom>
        <a:solidFill>
          <a:srgbClr val="FF99CC"/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Разнообразный обучающий материал</a:t>
          </a:r>
        </a:p>
      </dsp:txBody>
      <dsp:txXfrm>
        <a:off x="5239602" y="2828980"/>
        <a:ext cx="1943627" cy="1683126"/>
      </dsp:txXfrm>
    </dsp:sp>
    <dsp:sp modelId="{C12AB7B9-F4EF-40C7-BA47-0977B7D6914C}">
      <dsp:nvSpPr>
        <dsp:cNvPr id="0" name=""/>
        <dsp:cNvSpPr/>
      </dsp:nvSpPr>
      <dsp:spPr>
        <a:xfrm>
          <a:off x="1547450" y="1693636"/>
          <a:ext cx="2921278" cy="2695484"/>
        </a:xfrm>
        <a:prstGeom prst="gear6">
          <a:avLst/>
        </a:prstGeom>
        <a:solidFill>
          <a:srgbClr val="6699FF"/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Современные информационные технологии  </a:t>
          </a:r>
        </a:p>
      </dsp:txBody>
      <dsp:txXfrm>
        <a:off x="2258868" y="2376334"/>
        <a:ext cx="1498442" cy="1330088"/>
      </dsp:txXfrm>
    </dsp:sp>
    <dsp:sp modelId="{7C52CC68-C715-485B-8BD6-A96F14828DAB}">
      <dsp:nvSpPr>
        <dsp:cNvPr id="0" name=""/>
        <dsp:cNvSpPr/>
      </dsp:nvSpPr>
      <dsp:spPr>
        <a:xfrm rot="20700000">
          <a:off x="3814408" y="432231"/>
          <a:ext cx="2618144" cy="2302095"/>
        </a:xfrm>
        <a:prstGeom prst="gear6">
          <a:avLst/>
        </a:prstGeom>
        <a:solidFill>
          <a:srgbClr val="FFFF66"/>
        </a:soli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Традиционные средства развития</a:t>
          </a:r>
        </a:p>
      </dsp:txBody>
      <dsp:txXfrm rot="-20700000">
        <a:off x="4407390" y="918402"/>
        <a:ext cx="1432181" cy="1329752"/>
      </dsp:txXfrm>
    </dsp:sp>
    <dsp:sp modelId="{9664E007-9AA8-4B8F-A6EF-C0B922493989}">
      <dsp:nvSpPr>
        <dsp:cNvPr id="0" name=""/>
        <dsp:cNvSpPr/>
      </dsp:nvSpPr>
      <dsp:spPr>
        <a:xfrm>
          <a:off x="3871304" y="1990580"/>
          <a:ext cx="3827762" cy="3827762"/>
        </a:xfrm>
        <a:prstGeom prst="circularArrow">
          <a:avLst>
            <a:gd name="adj1" fmla="val 4687"/>
            <a:gd name="adj2" fmla="val 299029"/>
            <a:gd name="adj3" fmla="val 2539572"/>
            <a:gd name="adj4" fmla="val 1581174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F1177-1330-48C7-9B40-1F9C3AED7900}">
      <dsp:nvSpPr>
        <dsp:cNvPr id="0" name=""/>
        <dsp:cNvSpPr/>
      </dsp:nvSpPr>
      <dsp:spPr>
        <a:xfrm>
          <a:off x="1962309" y="1256391"/>
          <a:ext cx="2781108" cy="278110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13164-7C28-45B9-B64F-CDDC6DB276FB}">
      <dsp:nvSpPr>
        <dsp:cNvPr id="0" name=""/>
        <dsp:cNvSpPr/>
      </dsp:nvSpPr>
      <dsp:spPr>
        <a:xfrm>
          <a:off x="3072715" y="-229580"/>
          <a:ext cx="2998595" cy="299859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560FF-29A1-42BA-8EB5-480D9B0854D8}">
      <dsp:nvSpPr>
        <dsp:cNvPr id="0" name=""/>
        <dsp:cNvSpPr/>
      </dsp:nvSpPr>
      <dsp:spPr>
        <a:xfrm>
          <a:off x="2940068" y="1297990"/>
          <a:ext cx="1738923" cy="1738923"/>
        </a:xfrm>
        <a:prstGeom prst="ellipse">
          <a:avLst/>
        </a:prstGeom>
        <a:solidFill>
          <a:srgbClr val="008000">
            <a:alpha val="49804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0DD31D2-A5A7-488E-9F65-E12EEA6A0B63}">
      <dsp:nvSpPr>
        <dsp:cNvPr id="0" name=""/>
        <dsp:cNvSpPr/>
      </dsp:nvSpPr>
      <dsp:spPr>
        <a:xfrm>
          <a:off x="2722702" y="0"/>
          <a:ext cx="2173654" cy="118409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u="sng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окружающим миром и развитие речи</a:t>
          </a:r>
        </a:p>
      </dsp:txBody>
      <dsp:txXfrm>
        <a:off x="2722702" y="0"/>
        <a:ext cx="2173654" cy="1184092"/>
      </dsp:txXfrm>
    </dsp:sp>
    <dsp:sp modelId="{E6268CF6-A06F-4232-AA6F-53487084F356}">
      <dsp:nvSpPr>
        <dsp:cNvPr id="0" name=""/>
        <dsp:cNvSpPr/>
      </dsp:nvSpPr>
      <dsp:spPr>
        <a:xfrm>
          <a:off x="3504493" y="1623897"/>
          <a:ext cx="1738923" cy="1738923"/>
        </a:xfrm>
        <a:prstGeom prst="ellipse">
          <a:avLst/>
        </a:prstGeom>
        <a:solidFill>
          <a:srgbClr val="FF0000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2C963D0-CC09-4B86-AA87-D40727303A3D}">
      <dsp:nvSpPr>
        <dsp:cNvPr id="0" name=""/>
        <dsp:cNvSpPr/>
      </dsp:nvSpPr>
      <dsp:spPr>
        <a:xfrm>
          <a:off x="5113540" y="1127706"/>
          <a:ext cx="2577594" cy="12968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u="sng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математических представлений</a:t>
          </a:r>
        </a:p>
      </dsp:txBody>
      <dsp:txXfrm>
        <a:off x="5113540" y="1127706"/>
        <a:ext cx="2577594" cy="1296862"/>
      </dsp:txXfrm>
    </dsp:sp>
    <dsp:sp modelId="{67F0C310-8721-4176-A5B1-BAB323DE273D}">
      <dsp:nvSpPr>
        <dsp:cNvPr id="0" name=""/>
        <dsp:cNvSpPr/>
      </dsp:nvSpPr>
      <dsp:spPr>
        <a:xfrm>
          <a:off x="3504493" y="2275712"/>
          <a:ext cx="1738923" cy="1738923"/>
        </a:xfrm>
        <a:prstGeom prst="ellipse">
          <a:avLst/>
        </a:prstGeom>
        <a:solidFill>
          <a:srgbClr val="0070C0">
            <a:alpha val="49804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E2CD8EE-62E0-4DD2-9A1E-A5FBE609858C}">
      <dsp:nvSpPr>
        <dsp:cNvPr id="0" name=""/>
        <dsp:cNvSpPr/>
      </dsp:nvSpPr>
      <dsp:spPr>
        <a:xfrm>
          <a:off x="5123716" y="3061723"/>
          <a:ext cx="2557242" cy="14491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u="sng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основ безопасности жизнедеятельности</a:t>
          </a:r>
        </a:p>
      </dsp:txBody>
      <dsp:txXfrm>
        <a:off x="5123716" y="3061723"/>
        <a:ext cx="2557242" cy="1449103"/>
      </dsp:txXfrm>
    </dsp:sp>
    <dsp:sp modelId="{5290B1FE-DD8C-4C56-B3AA-7168FEA3E46B}">
      <dsp:nvSpPr>
        <dsp:cNvPr id="0" name=""/>
        <dsp:cNvSpPr/>
      </dsp:nvSpPr>
      <dsp:spPr>
        <a:xfrm>
          <a:off x="2940068" y="2602183"/>
          <a:ext cx="1738923" cy="1738923"/>
        </a:xfrm>
        <a:prstGeom prst="ellipse">
          <a:avLst/>
        </a:prstGeom>
        <a:solidFill>
          <a:srgbClr val="CC0099">
            <a:alpha val="49804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CCD04FC-B425-4EFD-92E4-E3E8091A8EFF}">
      <dsp:nvSpPr>
        <dsp:cNvPr id="0" name=""/>
        <dsp:cNvSpPr/>
      </dsp:nvSpPr>
      <dsp:spPr>
        <a:xfrm>
          <a:off x="2793042" y="4308336"/>
          <a:ext cx="2173654" cy="118409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u="sng" kern="12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Экологические представления</a:t>
          </a:r>
        </a:p>
      </dsp:txBody>
      <dsp:txXfrm>
        <a:off x="2793042" y="4308336"/>
        <a:ext cx="2173654" cy="1184092"/>
      </dsp:txXfrm>
    </dsp:sp>
    <dsp:sp modelId="{992007ED-0960-4315-B591-8BA52F526B09}">
      <dsp:nvSpPr>
        <dsp:cNvPr id="0" name=""/>
        <dsp:cNvSpPr/>
      </dsp:nvSpPr>
      <dsp:spPr>
        <a:xfrm>
          <a:off x="2375642" y="2275712"/>
          <a:ext cx="1738923" cy="1738923"/>
        </a:xfrm>
        <a:prstGeom prst="ellipse">
          <a:avLst/>
        </a:prstGeom>
        <a:solidFill>
          <a:srgbClr val="FFFF00">
            <a:alpha val="49804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9E1B8C-318E-4220-9D0B-AC704BF1C98C}">
      <dsp:nvSpPr>
        <dsp:cNvPr id="0" name=""/>
        <dsp:cNvSpPr/>
      </dsp:nvSpPr>
      <dsp:spPr>
        <a:xfrm>
          <a:off x="186771" y="3061723"/>
          <a:ext cx="2059900" cy="14491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u="sng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 развитие</a:t>
          </a:r>
        </a:p>
      </dsp:txBody>
      <dsp:txXfrm>
        <a:off x="186771" y="3061723"/>
        <a:ext cx="2059900" cy="1449103"/>
      </dsp:txXfrm>
    </dsp:sp>
    <dsp:sp modelId="{EB5960AB-5BF4-4E70-B854-0EC73E49AB41}">
      <dsp:nvSpPr>
        <dsp:cNvPr id="0" name=""/>
        <dsp:cNvSpPr/>
      </dsp:nvSpPr>
      <dsp:spPr>
        <a:xfrm>
          <a:off x="2375642" y="1623897"/>
          <a:ext cx="1738923" cy="1738923"/>
        </a:xfrm>
        <a:prstGeom prst="ellipse">
          <a:avLst/>
        </a:prstGeom>
        <a:solidFill>
          <a:srgbClr val="A50021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9B02B7-B142-46B6-A9B2-D14C50336FB8}">
      <dsp:nvSpPr>
        <dsp:cNvPr id="0" name=""/>
        <dsp:cNvSpPr/>
      </dsp:nvSpPr>
      <dsp:spPr>
        <a:xfrm>
          <a:off x="186771" y="1127706"/>
          <a:ext cx="2059900" cy="14491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u="sng" kern="12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  <a:br>
            <a:rPr lang="ru-RU" sz="3000" kern="1200" dirty="0"/>
          </a:br>
          <a:endParaRPr lang="ru-RU" sz="3000" b="1" kern="1200" dirty="0"/>
        </a:p>
      </dsp:txBody>
      <dsp:txXfrm>
        <a:off x="186771" y="1127706"/>
        <a:ext cx="2059900" cy="1449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8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8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8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6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6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5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69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7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8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71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42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2689" y="351693"/>
            <a:ext cx="569741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 fontAlgn="base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№25 «Зайчик» </a:t>
            </a:r>
          </a:p>
          <a:p>
            <a:pPr algn="ctr" fontAlgn="base"/>
            <a:endParaRPr lang="ru-RU" sz="13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9892" y="5481228"/>
            <a:ext cx="1836204" cy="41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03" y="3412118"/>
            <a:ext cx="3035429" cy="22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D119A-9D0B-45E3-A0CF-CAB8EDEBFBAF}"/>
              </a:ext>
            </a:extLst>
          </p:cNvPr>
          <p:cNvSpPr txBox="1"/>
          <p:nvPr/>
        </p:nvSpPr>
        <p:spPr>
          <a:xfrm>
            <a:off x="2593605" y="1568460"/>
            <a:ext cx="6089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на тему: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цифровых ресурсов для преодоления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ЗПР у дошкольников»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9B5022-BDB6-48A7-989E-7B86EFE9B0D2}"/>
              </a:ext>
            </a:extLst>
          </p:cNvPr>
          <p:cNvSpPr/>
          <p:nvPr/>
        </p:nvSpPr>
        <p:spPr>
          <a:xfrm rot="10800000" flipV="1">
            <a:off x="5318833" y="5802395"/>
            <a:ext cx="3898092" cy="773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Учитель-дефектолог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Стефанова Н.Л.</a:t>
            </a:r>
            <a:endParaRPr lang="ru-RU" altLang="ru-RU" sz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97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37F3A-8A8F-41DC-A470-3E9FE097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9735B9A4-59A7-4C9B-95EF-E62FA66C8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5574" y="117647"/>
            <a:ext cx="6288259" cy="1879964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ДОСКА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универсальный инструмент, позволяющий сделать занятия с детьми дошкольного </a:t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более интересными, наглядными и увлекательными.</a:t>
            </a:r>
            <a:r>
              <a:rPr lang="ru-RU" alt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4116B-2E97-41B6-8564-764AC2B93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42028" y="1797951"/>
            <a:ext cx="3802456" cy="25040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6" descr="C:\Users\Админ\Documents\Documents\Детский сад\ПЧЕЛКА\Путешествие в лесу\DSC_0079.JPG">
            <a:extLst>
              <a:ext uri="{FF2B5EF4-FFF2-40B4-BE49-F238E27FC236}">
                <a16:creationId xmlns:a16="http://schemas.microsoft.com/office/drawing/2014/main" id="{3F11A065-9C13-4A6D-ADF8-93AC1A306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210279" y="4102348"/>
            <a:ext cx="3642443" cy="263800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22B1557-5867-4D52-9967-96470C1A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70535" y="1797951"/>
            <a:ext cx="3248381" cy="24362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DD41C4-4F30-4F08-87FB-89B5F75D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7A41EDBE-75BC-47CA-A899-8F0718C13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4055" y="98474"/>
            <a:ext cx="7469945" cy="38264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br>
              <a:rPr lang="ru-RU" altLang="ru-RU" sz="27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интерактивной доски:</a:t>
            </a:r>
            <a:br>
              <a:rPr lang="ru-RU" altLang="ru-RU" sz="27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-предоставляет широкие возможности для подготовки и проведения занятий;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-даёт возможность реализовать один из важнейших принципов обучения – наглядность;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-помогает оптимизировать процесс обучения и его эффективность;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-интерактивная доска – увлекательная обучающая игра;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-даёт возможность использования в различных видах деятельности;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-помогает развивать у детей: внимание, память, мелкую моторику, мышление и речь, зрительное и слуховое восприятие и др.;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-активное вовлечение ребёнка в образовательный процесс;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-повышает учебную мотивации детей;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-даёт возможность легко создавать увлекательные игры.</a:t>
            </a:r>
            <a:b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Home\Desktop\2576-3.jpg">
            <a:extLst>
              <a:ext uri="{FF2B5EF4-FFF2-40B4-BE49-F238E27FC236}">
                <a16:creationId xmlns:a16="http://schemas.microsoft.com/office/drawing/2014/main" id="{ED369C99-92CB-45B7-A82E-FCFC3472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12172" y="3924886"/>
            <a:ext cx="3378656" cy="2533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Home\Desktop\2576-1.jpg">
            <a:extLst>
              <a:ext uri="{FF2B5EF4-FFF2-40B4-BE49-F238E27FC236}">
                <a16:creationId xmlns:a16="http://schemas.microsoft.com/office/drawing/2014/main" id="{E27EAE30-DE7A-4D9E-8DAD-0E1C9154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379" t="12137" r="13522" b="2902"/>
          <a:stretch>
            <a:fillRect/>
          </a:stretch>
        </p:blipFill>
        <p:spPr bwMode="auto">
          <a:xfrm>
            <a:off x="5659462" y="3924886"/>
            <a:ext cx="3106184" cy="2533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78079A-E7D2-4AF5-B878-D265B30E3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7254" y="5268227"/>
            <a:ext cx="4473528" cy="76681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 интерактивные ресурсы для детей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21917" r="20239" b="10317"/>
          <a:stretch/>
        </p:blipFill>
        <p:spPr bwMode="auto">
          <a:xfrm>
            <a:off x="98473" y="3079040"/>
            <a:ext cx="4350811" cy="3636499"/>
          </a:xfrm>
          <a:prstGeom prst="rect">
            <a:avLst/>
          </a:prstGeom>
          <a:noFill/>
          <a:ln>
            <a:solidFill>
              <a:srgbClr val="3399F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86138"/>
            <a:ext cx="4473527" cy="4811152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94486-B468-4333-B18E-904C2C478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634" y="631258"/>
            <a:ext cx="3107500" cy="20768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92B24-31E4-4089-BE30-1D03513D3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A8149B-A82C-4A51-B662-4390CECC3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1" t="8267" r="5498" b="4660"/>
          <a:stretch/>
        </p:blipFill>
        <p:spPr>
          <a:xfrm>
            <a:off x="2630660" y="109025"/>
            <a:ext cx="6341760" cy="36153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0F2816-E5D4-4E64-881C-04A827F98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0" t="7362" r="5769" b="4085"/>
          <a:stretch/>
        </p:blipFill>
        <p:spPr>
          <a:xfrm>
            <a:off x="153360" y="3508129"/>
            <a:ext cx="5936567" cy="327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22EEAB-D8C3-461E-BB24-DE32030A0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447" y="4114260"/>
            <a:ext cx="2141784" cy="237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24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5C377C-DB09-4289-BF1B-E9F1523B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21C0FB-1648-494A-BC7D-4BD0A14635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2518" t="8697" r="12518" b="3952"/>
          <a:stretch/>
        </p:blipFill>
        <p:spPr>
          <a:xfrm>
            <a:off x="3508546" y="260252"/>
            <a:ext cx="5486400" cy="3594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DE23FE-2BB8-4765-94AA-92E96BDFC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7" t="9061" r="1795" b="4407"/>
          <a:stretch/>
        </p:blipFill>
        <p:spPr>
          <a:xfrm>
            <a:off x="118232" y="3606603"/>
            <a:ext cx="6133514" cy="31687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D594D9-EA23-415C-B6E8-410A2EA6A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88" y="537254"/>
            <a:ext cx="2986571" cy="27859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20D35B-AEE6-4E57-979D-ED5E2B750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099" y="4533606"/>
            <a:ext cx="2673669" cy="164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3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53507B-B2B5-44CF-BC3D-FA7F243C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102" y="470874"/>
            <a:ext cx="6696220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дошкольном учреждении и дома необходимо соблюдать следующие гигиенические требования к применению интерактивных игр: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интерактивные игры один раз в день, не чаще трёх дней в неделю;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Непрерывная продолжительность игровых упражнений не должна превышать для детей 3-4 лет- 10 минут, 5-6 лет – 15 минут, 6-8 лет 20 минут, для часто болеющих детей время применения сокращается;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ребенка имеются невротические расстройства, судорожные реакции, нарушение зрения - после консультации с врачом;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использовании просмотра на интерактивной доске дети располагаются на расстоянии не ближе 2 м и не дальше 5 м от экрана;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деятельности с использованием интерактивных игр проводится гимнастика для глаз.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43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27183D-9BE4-43AB-9064-ECD14AB639B1}"/>
              </a:ext>
            </a:extLst>
          </p:cNvPr>
          <p:cNvSpPr/>
          <p:nvPr/>
        </p:nvSpPr>
        <p:spPr>
          <a:xfrm>
            <a:off x="2686928" y="196949"/>
            <a:ext cx="61897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интерактивных технологий в нашем дошкольном образовательном учреждении – это интересное, творческое, перспективное направление развития образовательной среды.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25E325-2846-480B-85B9-7C8934F0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5573" y="2285148"/>
            <a:ext cx="6189786" cy="4375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2678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556104-B972-43BA-9B05-2B6DCC62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9763" y="128798"/>
            <a:ext cx="54093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7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ЦИФРОВЫЕ ОБРАЗОВАТЕЛЬНЫЕ РЕСУРСЫ</a:t>
            </a:r>
            <a:endParaRPr lang="ru-RU" sz="1500" b="1" kern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9762" y="1467627"/>
            <a:ext cx="5718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цифровыми образовательными ресурсами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понимается информационный источник, содержащий графическую, текстовую, цифровую, речевую, музыкальную, видео, фото и другую информацию, направленную на реализацию целей и задач современного образования.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ЦОР – стимулирование познавательной активности детей с особыми образовательными потребностями.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77" y="2288449"/>
            <a:ext cx="139898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0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1E7649-E78B-4212-AAD3-6ABE934D399D}"/>
              </a:ext>
            </a:extLst>
          </p:cNvPr>
          <p:cNvSpPr/>
          <p:nvPr/>
        </p:nvSpPr>
        <p:spPr>
          <a:xfrm>
            <a:off x="3334043" y="211015"/>
            <a:ext cx="5416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Приобщение к информационной культуре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не только овладение компьютерной грамотностью, но и приобретение этической, эстетической и интеллектуальной чуткости.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6BB426-425F-402D-97B8-BE286537F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10" y="2361022"/>
            <a:ext cx="6197495" cy="413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8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F991ECF-D28C-4AF3-B8CC-1144138D5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495246"/>
              </p:ext>
            </p:extLst>
          </p:nvPr>
        </p:nvGraphicFramePr>
        <p:xfrm>
          <a:off x="112542" y="1420837"/>
          <a:ext cx="8848578" cy="543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C5428B-44C4-433B-A859-B948FE4E3661}"/>
              </a:ext>
            </a:extLst>
          </p:cNvPr>
          <p:cNvSpPr/>
          <p:nvPr/>
        </p:nvSpPr>
        <p:spPr>
          <a:xfrm>
            <a:off x="2405575" y="112542"/>
            <a:ext cx="66258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Гармоничное соединение современных технологий с традиционными средствами развития ребенка для </a:t>
            </a:r>
          </a:p>
          <a:p>
            <a:pPr indent="449580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формирования психических процессов, ведущих сфер личности ребёнка.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9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22375E-56EB-4AAE-A04F-0E08553C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2D1D0BAC-6790-4986-9FBB-5F398BD2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2" y="274637"/>
            <a:ext cx="5521568" cy="123060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 — основное условие использования цифровых ресурсов в ДОУ.</a:t>
            </a:r>
            <a:endParaRPr lang="ru-RU" alt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Содержимое 2">
            <a:extLst>
              <a:ext uri="{FF2B5EF4-FFF2-40B4-BE49-F238E27FC236}">
                <a16:creationId xmlns:a16="http://schemas.microsoft.com/office/drawing/2014/main" id="{9199795A-71A8-4A3C-9854-BE38F4BC6ADA}"/>
              </a:ext>
            </a:extLst>
          </p:cNvPr>
          <p:cNvGrpSpPr>
            <a:grpSpLocks noGrp="1"/>
          </p:cNvGrpSpPr>
          <p:nvPr/>
        </p:nvGrpSpPr>
        <p:grpSpPr bwMode="auto">
          <a:xfrm>
            <a:off x="317500" y="1816100"/>
            <a:ext cx="8521700" cy="10247313"/>
            <a:chOff x="200" y="1144"/>
            <a:chExt cx="5368" cy="6455"/>
          </a:xfrm>
        </p:grpSpPr>
        <p:pic>
          <p:nvPicPr>
            <p:cNvPr id="11267" name="Содержимое 2">
              <a:extLst>
                <a:ext uri="{FF2B5EF4-FFF2-40B4-BE49-F238E27FC236}">
                  <a16:creationId xmlns:a16="http://schemas.microsoft.com/office/drawing/2014/main" id="{03EA3AE6-555F-4B62-B369-D3C84F46D60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" y="1144"/>
              <a:ext cx="5368" cy="6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8" name="Text Box 4">
              <a:extLst>
                <a:ext uri="{FF2B5EF4-FFF2-40B4-BE49-F238E27FC236}">
                  <a16:creationId xmlns:a16="http://schemas.microsoft.com/office/drawing/2014/main" id="{BBB43A5E-444C-4A6D-94F9-15C1D8C23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219"/>
              <a:ext cx="5184" cy="2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73050" indent="-2730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r>
                <a:rPr lang="ru-RU" altLang="ru-RU" sz="2600" dirty="0">
                  <a:solidFill>
                    <a:srgbClr val="000000"/>
                  </a:solidFill>
                  <a:latin typeface="Constantia" panose="02030602050306030303" pitchFamily="18" charset="0"/>
                </a:rPr>
                <a:t>вызывает у детей огромный интерес; 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r>
                <a:rPr lang="ru-RU" altLang="ru-RU" sz="2600" dirty="0">
                  <a:solidFill>
                    <a:srgbClr val="000000"/>
                  </a:solidFill>
                  <a:latin typeface="Constantia" panose="02030602050306030303" pitchFamily="18" charset="0"/>
                </a:rPr>
                <a:t>несет в себе образный тип информации, понятный дошкольникам; 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r>
                <a:rPr lang="ru-RU" altLang="ru-RU" sz="2600" dirty="0">
                  <a:solidFill>
                    <a:srgbClr val="000000"/>
                  </a:solidFill>
                  <a:latin typeface="Constantia" panose="02030602050306030303" pitchFamily="18" charset="0"/>
                </a:rPr>
                <a:t>привлекает внимание ребенка; 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r>
                <a:rPr lang="ru-RU" altLang="ru-RU" sz="2600" dirty="0">
                  <a:solidFill>
                    <a:srgbClr val="000000"/>
                  </a:solidFill>
                  <a:latin typeface="Constantia" panose="02030602050306030303" pitchFamily="18" charset="0"/>
                </a:rPr>
                <a:t>является стимулом познавательной активности детей; 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r>
                <a:rPr lang="ru-RU" altLang="ru-RU" sz="2600" dirty="0">
                  <a:solidFill>
                    <a:srgbClr val="000000"/>
                  </a:solidFill>
                  <a:latin typeface="Constantia" panose="02030602050306030303" pitchFamily="18" charset="0"/>
                </a:rPr>
                <a:t>предоставляет возможность индивидуализации обучения; 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r>
                <a:rPr lang="ru-RU" altLang="ru-RU" sz="2600" dirty="0">
                  <a:solidFill>
                    <a:srgbClr val="000000"/>
                  </a:solidFill>
                  <a:latin typeface="Constantia" panose="02030602050306030303" pitchFamily="18" charset="0"/>
                </a:rPr>
                <a:t>ребенок сам регулирует темп и количество решаемых игровых обучающих задач;</a:t>
              </a: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6DF26-72FA-4F5A-8407-C796BBC4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713774-BBB9-4F7C-B37F-A0BA08BD0538}"/>
              </a:ext>
            </a:extLst>
          </p:cNvPr>
          <p:cNvSpPr/>
          <p:nvPr/>
        </p:nvSpPr>
        <p:spPr>
          <a:xfrm>
            <a:off x="2250831" y="436099"/>
            <a:ext cx="63585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Научные исследования по использованию развивающих и обучающих компьютерных игр показали, что благодаря мультимедийному способу подачи информации достигаются следующие результаты: 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у детей формируется координация движений глаз и руки;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дети легче усваивают понятия формы, цвета и величины; 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 быстрее возникает умение ориентироваться на плоскости и в пространстве;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4) развивается мыслительная деятельность, речь, воображение, зрительное, слуховое восприятие, творческие способности, тренируется память;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5) воспитывается целеустремлённость и сосредоточенность; 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6) развиваются творческие способности;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7) развивается кругозор ребёнка, формируется интерес к познанию окружающего мира.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E6D922-F987-4C60-B69D-BE9CBF01D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6" y="4600423"/>
            <a:ext cx="2152075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1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0EDF80-CBFE-43AC-8636-CD5100F2C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aphicFrame>
        <p:nvGraphicFramePr>
          <p:cNvPr id="8" name="Содержимое 7">
            <a:extLst>
              <a:ext uri="{FF2B5EF4-FFF2-40B4-BE49-F238E27FC236}">
                <a16:creationId xmlns:a16="http://schemas.microsoft.com/office/drawing/2014/main" id="{4EB399DE-9F01-4D3C-A93D-060AD7FAA4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140024"/>
              </p:ext>
            </p:extLst>
          </p:nvPr>
        </p:nvGraphicFramePr>
        <p:xfrm>
          <a:off x="1266093" y="1098284"/>
          <a:ext cx="7877907" cy="563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6394D3-FC2D-4F05-9652-CDA1EAE3242B}"/>
              </a:ext>
            </a:extLst>
          </p:cNvPr>
          <p:cNvSpPr/>
          <p:nvPr/>
        </p:nvSpPr>
        <p:spPr>
          <a:xfrm>
            <a:off x="2644727" y="267287"/>
            <a:ext cx="6105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образовательной деятельности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E40B6A-A7B5-41E8-B860-4E7CB64F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230" y="1168121"/>
            <a:ext cx="5543550" cy="3127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60895C-171C-451B-9816-3C403E2C328A}"/>
              </a:ext>
            </a:extLst>
          </p:cNvPr>
          <p:cNvSpPr/>
          <p:nvPr/>
        </p:nvSpPr>
        <p:spPr>
          <a:xfrm>
            <a:off x="3221501" y="137748"/>
            <a:ext cx="5679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dirty="0">
                <a:solidFill>
                  <a:srgbClr val="CC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ИНТЕРАКТИВНАЯ      ПЕСОЧНИЦА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5A3846-0ECD-4B03-9523-6F3281B17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03" b="16241"/>
          <a:stretch/>
        </p:blipFill>
        <p:spPr>
          <a:xfrm>
            <a:off x="6089722" y="4522387"/>
            <a:ext cx="2811122" cy="187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3D249A-4EDB-4318-A655-364100A78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12" y="911538"/>
            <a:ext cx="2241599" cy="298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608C24-E76B-47A4-8C17-6E153CDE2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488" y="4452062"/>
            <a:ext cx="4892502" cy="210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794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D8FFAF-30E8-4400-8497-86726A3DB735}"/>
              </a:ext>
            </a:extLst>
          </p:cNvPr>
          <p:cNvSpPr/>
          <p:nvPr/>
        </p:nvSpPr>
        <p:spPr>
          <a:xfrm>
            <a:off x="3727938" y="331491"/>
            <a:ext cx="523318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Преимущества работы с интерактивной песочницей:</a:t>
            </a:r>
            <a:endParaRPr lang="ru-RU" sz="2800" b="1" dirty="0">
              <a:solidFill>
                <a:srgbClr val="A50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существенно усиливается желание ребенка узнавать что-то новое, экспериментировать и работать самостоятельно;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песочнице мощно развивается «тактильная» чувствительность - как основа развития «ручного интеллекта»;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играх с песком более гармонично и интенсивно развиваются все познавательные функции (восприятие, внимание, память, мышление), а также речь и моторика;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совершенствуется развитие игровой деятельности, что способствует развитию коммуникативных навыков;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песок, как и вода, способен «заземлять» отрицательную энергию, что наиболее актуально в работе с «особыми» детьми.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F4BB43-E886-4C91-8342-363BC17AB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992" t="6992" r="12829" b="9630"/>
          <a:stretch/>
        </p:blipFill>
        <p:spPr>
          <a:xfrm>
            <a:off x="1195753" y="829995"/>
            <a:ext cx="2955216" cy="43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92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517</Words>
  <Application>Microsoft Office PowerPoint</Application>
  <PresentationFormat>Экран (4:3)</PresentationFormat>
  <Paragraphs>67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Constantia</vt:lpstr>
      <vt:lpstr>Symbol</vt:lpstr>
      <vt:lpstr>Times New Roman</vt:lpstr>
      <vt:lpstr>Wingdings 2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 — основное условие использования цифровых ресурсов в ДОУ.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ИНТЕРАКТИВНАЯ ДОСКА– универсальный инструмент, позволяющий сделать занятия с детьми дошкольного  возраста более интересными, наглядными и увлекательными. </vt:lpstr>
      <vt:lpstr>Возможности  интерактивной доски:  -предоставляет широкие возможности для подготовки и проведения занятий; -даёт возможность реализовать один из важнейших принципов обучения – наглядность; -помогает оптимизировать процесс обучения и его эффективность; -интерактивная доска – увлекательная обучающая игра; -даёт возможность использования в различных видах деятельности; -помогает развивать у детей: внимание, память, мелкую моторику, мышление и речь, зрительное и слуховое восприятие и др.; -активное вовлечение ребёнка в образовательный процесс; -повышает учебную мотивации детей; -даёт возможность легко создавать увлекательные игры. </vt:lpstr>
      <vt:lpstr>Обучающие  интерактивные ресурсы для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Стефанова</dc:creator>
  <cp:lastModifiedBy>Наталия Стефанова</cp:lastModifiedBy>
  <cp:revision>27</cp:revision>
  <dcterms:created xsi:type="dcterms:W3CDTF">2019-02-04T13:47:47Z</dcterms:created>
  <dcterms:modified xsi:type="dcterms:W3CDTF">2019-04-28T13:50:11Z</dcterms:modified>
</cp:coreProperties>
</file>