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65" r:id="rId3"/>
    <p:sldId id="261" r:id="rId4"/>
    <p:sldId id="266" r:id="rId5"/>
    <p:sldId id="262" r:id="rId6"/>
    <p:sldId id="263" r:id="rId7"/>
    <p:sldId id="264" r:id="rId8"/>
    <p:sldId id="257" r:id="rId9"/>
    <p:sldId id="259" r:id="rId10"/>
    <p:sldId id="268" r:id="rId11"/>
    <p:sldId id="258" r:id="rId12"/>
    <p:sldId id="271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20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91F86-1815-432B-853A-16F86E2FCB0F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16242-005D-4C18-BA6A-15A8A5780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15244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8A6E4-C48E-4FD4-9B54-1E1A3FEEBEF9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B4649-474E-4DBD-A95A-3A8F1AA1A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Т.В. Молочева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B46D-5A23-4304-84B9-510BECAC4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47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B46D-5A23-4304-84B9-510BECAC4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26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B46D-5A23-4304-84B9-510BECAC4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95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B46D-5A23-4304-84B9-510BECAC4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051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B46D-5A23-4304-84B9-510BECAC4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907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B46D-5A23-4304-84B9-510BECAC4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89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B46D-5A23-4304-84B9-510BECAC4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31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B46D-5A23-4304-84B9-510BECAC4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374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B46D-5A23-4304-84B9-510BECAC4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788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B46D-5A23-4304-84B9-510BECAC4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503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B46D-5A23-4304-84B9-510BECAC4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35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г. Комсомольск-на-Амуре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2B46D-5A23-4304-84B9-510BECAC4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890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ducation.yandex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72720"/>
            <a:ext cx="571291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Индивидуальный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образовательный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маршрут для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одарённых детей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3645024"/>
            <a:ext cx="63384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Обобщение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опыта работы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учителя начальных классов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Т.В.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Молочевой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5576" y="6381328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Т.В. Молочева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74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24" y="2207809"/>
            <a:ext cx="3354896" cy="25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" y="2204864"/>
            <a:ext cx="3358820" cy="252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45" y="1995"/>
            <a:ext cx="316569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3168352" cy="23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36" y="1995"/>
            <a:ext cx="316569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45" y="2378260"/>
            <a:ext cx="3183476" cy="23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" y="4365104"/>
            <a:ext cx="3342421" cy="25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71" y="4365104"/>
            <a:ext cx="3342420" cy="25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71638"/>
            <a:ext cx="3312368" cy="24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Т.В. Молочева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77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Каб. 17\AppData\Local\Microsoft\Windows\Temporary Internet Files\Content.Word\CCI14122014_006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4044">
            <a:off x="551537" y="2295860"/>
            <a:ext cx="2939415" cy="418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Каб. 17\Desktop\АТТЕСТАЦИЯ Т.В. МОЛОЧЕВА\Раздел 4\П. №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981">
            <a:off x="1019260" y="1454811"/>
            <a:ext cx="2903205" cy="412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Каб. 17\AppData\Local\Microsoft\Windows\Temporary Internet Files\Content.Word\CCI14122014_002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8579">
            <a:off x="1782355" y="853344"/>
            <a:ext cx="2912745" cy="416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Каб. 17\Desktop\АТТЕСТАЦИЯ Т.В. МОЛОЧЕВА\Раздел 4\П. №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548">
            <a:off x="2349435" y="398388"/>
            <a:ext cx="2938780" cy="418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Каб. 17\AppData\Local\Microsoft\Windows\Temporary Internet Files\Content.Word\лар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401">
            <a:off x="2947483" y="236732"/>
            <a:ext cx="2887345" cy="40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Каб. 17\AppData\Local\Microsoft\Windows\Temporary Internet Files\Content.Word\Литер3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529">
            <a:off x="3465929" y="201056"/>
            <a:ext cx="2893566" cy="396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Каб. 17\Desktop\Знаника дипломы\3579232-web_mw_e_2018-certifica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8597">
            <a:off x="548341" y="3524380"/>
            <a:ext cx="3845042" cy="2720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58" t="9119" r="33571" b="4978"/>
          <a:stretch/>
        </p:blipFill>
        <p:spPr bwMode="auto">
          <a:xfrm>
            <a:off x="4244752" y="259131"/>
            <a:ext cx="2739936" cy="394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11" t="8978" r="33745" b="5952"/>
          <a:stretch/>
        </p:blipFill>
        <p:spPr bwMode="auto">
          <a:xfrm rot="510507">
            <a:off x="4996107" y="370342"/>
            <a:ext cx="2817749" cy="399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29" t="8965" r="33735" b="4809"/>
          <a:stretch/>
        </p:blipFill>
        <p:spPr bwMode="auto">
          <a:xfrm rot="990786">
            <a:off x="6009334" y="1005486"/>
            <a:ext cx="2728509" cy="392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Конин Никита Андреевич. сертификат . Всероссийская неделя мониторинг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468">
            <a:off x="4905559" y="3517639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27" y="2636911"/>
            <a:ext cx="2793431" cy="409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Т.В. Молочева</a:t>
            </a:r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1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6" t="19861" r="35152" b="7284"/>
          <a:stretch/>
        </p:blipFill>
        <p:spPr bwMode="auto">
          <a:xfrm>
            <a:off x="-36512" y="476672"/>
            <a:ext cx="9139707" cy="624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Т.В. Молочева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0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1188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Творческие работы учащихся</a:t>
            </a: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1" y="1237035"/>
            <a:ext cx="4138613" cy="284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7035"/>
            <a:ext cx="4054446" cy="284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59" y="3068960"/>
            <a:ext cx="3778250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14" y="4250381"/>
            <a:ext cx="3570238" cy="2593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185032" cy="3006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Т.В. Молочева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91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Гениальность может оказаться лишь мимолетным шансом. Только работа и воля могут дать ей жизнь и обратить ее в славу</a:t>
            </a:r>
            <a:r>
              <a:rPr lang="ru-RU" sz="2000" b="1" dirty="0" smtClean="0"/>
              <a:t>.</a:t>
            </a:r>
          </a:p>
          <a:p>
            <a:pPr algn="r"/>
            <a:r>
              <a:rPr lang="ru-RU" sz="2000" dirty="0" smtClean="0"/>
              <a:t> </a:t>
            </a:r>
            <a:r>
              <a:rPr lang="ru-RU" sz="2000" i="1" dirty="0"/>
              <a:t>Камю А. </a:t>
            </a:r>
            <a:endParaRPr lang="ru-RU" sz="2000" i="1" dirty="0" smtClean="0"/>
          </a:p>
          <a:p>
            <a:endParaRPr lang="ru-RU" sz="2000" dirty="0" smtClean="0"/>
          </a:p>
          <a:p>
            <a:r>
              <a:rPr lang="ru-RU" sz="2000" b="1" dirty="0" smtClean="0"/>
              <a:t>Человек</a:t>
            </a:r>
            <a:r>
              <a:rPr lang="ru-RU" sz="2000" b="1" dirty="0"/>
              <a:t>, обладающий врожденным талантом, испытывает величайшее счастье тогда, когда использует этот талант. </a:t>
            </a:r>
            <a:endParaRPr lang="ru-RU" sz="2000" b="1" dirty="0" smtClean="0"/>
          </a:p>
          <a:p>
            <a:pPr algn="r"/>
            <a:r>
              <a:rPr lang="ru-RU" sz="2000" i="1" dirty="0" smtClean="0"/>
              <a:t>Гёте </a:t>
            </a:r>
            <a:r>
              <a:rPr lang="ru-RU" sz="2000" i="1" dirty="0"/>
              <a:t>И.</a:t>
            </a:r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/>
              <a:t>Печальная </a:t>
            </a:r>
            <a:r>
              <a:rPr lang="ru-RU" sz="2000" b="1" dirty="0"/>
              <a:t>участь ожидает того, кто наделен талантом, но вместо того, чтобы развивать и совершенствовать свои способности, чрезмерно возносится и предается праздности и самолюбованию.</a:t>
            </a:r>
            <a:r>
              <a:rPr lang="ru-RU" sz="2000" dirty="0"/>
              <a:t> </a:t>
            </a:r>
            <a:endParaRPr lang="ru-RU" sz="2000" dirty="0" smtClean="0"/>
          </a:p>
          <a:p>
            <a:pPr algn="r"/>
            <a:r>
              <a:rPr lang="ru-RU" sz="2000" i="1" dirty="0" smtClean="0"/>
              <a:t>Леонардо </a:t>
            </a:r>
            <a:r>
              <a:rPr lang="ru-RU" sz="2000" i="1" dirty="0"/>
              <a:t>да Винчи </a:t>
            </a:r>
            <a:endParaRPr lang="ru-RU" sz="2000" i="1" dirty="0" smtClean="0"/>
          </a:p>
          <a:p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54224" y="6356350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Т.В. Молочева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2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Актуальность Модернизация российской системы образовании, требования к уровню подготовки выпускников школы в условиях компетентного подхода, введения новых образовательных стандартов, научно-технический прогресс обусловили необходимость формирования и развития интеллектуального и духовного потенциала нации. На сегодняшний день образование рассматривается в стратегической перспективе как важнейший фактор и ресурс развития общества и государства, поэтому работа с одаренными детьми является одним из приоритетных направлений педагогической деятельности 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82216" y="6356350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Т.В. Молочева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8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0989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Характеристика </a:t>
            </a:r>
            <a:r>
              <a:rPr lang="ru-RU" sz="2000" dirty="0"/>
              <a:t>познавательных возможностей учащихся, включает такие понятия как способности, талант, одаренность, гениальность.</a:t>
            </a:r>
          </a:p>
          <a:p>
            <a:r>
              <a:rPr lang="ru-RU" sz="2000" b="1" u="sng" dirty="0"/>
              <a:t>Способностями</a:t>
            </a:r>
            <a:r>
              <a:rPr lang="ru-RU" sz="2000" dirty="0"/>
              <a:t> называют индивидуальные особенности личности, помогающие ей успешно заниматься определенной деятельностью.</a:t>
            </a:r>
          </a:p>
          <a:p>
            <a:r>
              <a:rPr lang="ru-RU" sz="2000" b="1" u="sng" dirty="0"/>
              <a:t>Талантом </a:t>
            </a:r>
            <a:r>
              <a:rPr lang="ru-RU" sz="2000" dirty="0"/>
              <a:t>называют выдающиеся способности, высокую степень одаренности в какой-либо деятельности. Чаще всего талант проявляется в какой-то определенной сфере.</a:t>
            </a:r>
          </a:p>
          <a:p>
            <a:r>
              <a:rPr lang="ru-RU" sz="2000" b="1" u="sng" dirty="0"/>
              <a:t>Гениальность</a:t>
            </a:r>
            <a:r>
              <a:rPr lang="ru-RU" sz="2000" dirty="0"/>
              <a:t> – высшая степень развития таланта, связана она с созданием качественно новых, уникальных творений, открытием ранее неизведанных путей творчества.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377298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Одаренность - потенциальный талант, а талант – реализованная одаренность</a:t>
            </a:r>
            <a:r>
              <a:rPr lang="ru-RU" sz="2000" dirty="0" smtClean="0">
                <a:solidFill>
                  <a:srgbClr val="C00000"/>
                </a:solidFill>
              </a:rPr>
              <a:t>!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5576" y="6356350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Т.В. Молочева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1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908720"/>
            <a:ext cx="1704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060848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 </a:t>
            </a:r>
            <a:r>
              <a:rPr lang="ru-RU" sz="3200" dirty="0" smtClean="0"/>
              <a:t>Создание </a:t>
            </a:r>
            <a:r>
              <a:rPr lang="ru-RU" sz="3200" dirty="0"/>
              <a:t>условий для выявления, поддержки и развития одаренных детей, обеспечение их личностной, социальной самореализации и профессионального самоопределения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2216" y="6356350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Т.В. Молочева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94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2204864"/>
            <a:ext cx="80328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/>
              <a:t> Создание </a:t>
            </a:r>
            <a:r>
              <a:rPr lang="ru-RU" sz="2800" dirty="0"/>
              <a:t>системы </a:t>
            </a:r>
            <a:r>
              <a:rPr lang="ru-RU" sz="2800" dirty="0" smtClean="0"/>
              <a:t>урочной и внеурочной </a:t>
            </a:r>
            <a:r>
              <a:rPr lang="ru-RU" sz="2800" dirty="0"/>
              <a:t>работы, </a:t>
            </a:r>
            <a:r>
              <a:rPr lang="ru-RU" sz="2800" dirty="0" smtClean="0"/>
              <a:t>образования </a:t>
            </a:r>
            <a:r>
              <a:rPr lang="ru-RU" sz="2800" dirty="0"/>
              <a:t>учащихся.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/>
              <a:t> Развитие групповых </a:t>
            </a:r>
            <a:r>
              <a:rPr lang="ru-RU" sz="2800" dirty="0"/>
              <a:t>и индивидуальных форм </a:t>
            </a:r>
            <a:r>
              <a:rPr lang="ru-RU" sz="2800" dirty="0" smtClean="0"/>
              <a:t>урочной и внеурочной </a:t>
            </a:r>
            <a:r>
              <a:rPr lang="ru-RU" sz="2800" dirty="0"/>
              <a:t>деятельности.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/>
              <a:t> Организация </a:t>
            </a:r>
            <a:r>
              <a:rPr lang="ru-RU" sz="2800" dirty="0"/>
              <a:t>системы </a:t>
            </a:r>
            <a:r>
              <a:rPr lang="ru-RU" sz="2800" dirty="0" smtClean="0"/>
              <a:t>работы </a:t>
            </a:r>
            <a:r>
              <a:rPr lang="ru-RU" sz="2800" dirty="0"/>
              <a:t>учащихся.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5050" y="908720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2216" y="6356350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Т.В. Молочева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25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3352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Формы работы с одаренными детьми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dirty="0"/>
              <a:t>Участие  в викторинах, </a:t>
            </a:r>
            <a:r>
              <a:rPr lang="ru-RU" dirty="0" smtClean="0"/>
              <a:t>предметных олимпиадах, научно-практических конференций.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Участие в интеллектуальных турнирах и марафонов различного уровня.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Участие в творческих конкурсах, различных образовательных проектах.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Исследовательская деятельность.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Проведение творческих уроков.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Предметные недели.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Обучение в Новосибирской заочной школе «</a:t>
            </a:r>
            <a:r>
              <a:rPr lang="ru-RU" dirty="0" err="1" smtClean="0"/>
              <a:t>ШколаПлюс</a:t>
            </a:r>
            <a:r>
              <a:rPr lang="ru-RU" dirty="0" smtClean="0"/>
              <a:t>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Чтение дополнительной литературы.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Разработка и реализация плана индивидуальных консультаций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Дифференцированные домашние задания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Опережающее обучение.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Обучение навыкам выполнения нетипичных заданий,  решение проблемных вопросов.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Привлечение  ребят к оказанию консультативной  помощи одноклассникам.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2216" y="6356350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Т.В. Молочева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58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37409"/>
            <a:ext cx="82951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Использование индивидуальных </a:t>
            </a:r>
            <a:r>
              <a:rPr lang="ru-RU" sz="2000" dirty="0"/>
              <a:t>форм работы; внедрение в учебный процесс современных, </a:t>
            </a:r>
            <a:r>
              <a:rPr lang="ru-RU" sz="2000" dirty="0" smtClean="0"/>
              <a:t>компьютерных, интерактивных </a:t>
            </a:r>
            <a:r>
              <a:rPr lang="ru-RU" sz="2000" dirty="0"/>
              <a:t>технологий; использование активных форм и методов организации образовательного процесса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2" y="2060848"/>
            <a:ext cx="3384376" cy="253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81" y="2087293"/>
            <a:ext cx="3514184" cy="263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17" y="2060848"/>
            <a:ext cx="3279457" cy="245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2" y="4122635"/>
            <a:ext cx="3557293" cy="267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2" y="4122635"/>
            <a:ext cx="3549896" cy="266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854224" y="6356350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Т.В. Молочева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87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2" t="11525" r="2039" b="4982"/>
          <a:stretch/>
        </p:blipFill>
        <p:spPr bwMode="auto">
          <a:xfrm>
            <a:off x="1043608" y="260648"/>
            <a:ext cx="6947073" cy="336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268081" cy="426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3573016"/>
            <a:ext cx="5228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hlinkClick r:id="rId4"/>
              </a:rPr>
              <a:t>Яндекс.Учебник</a:t>
            </a:r>
            <a:r>
              <a:rPr lang="ru-RU" dirty="0" smtClean="0"/>
              <a:t> — это сервис с заданиями по математике и русскому языку для 2—4 классов с автоматической проверкой ответов и мгновенной обратной связью для учеников. Задания составлены на основе примерных программ по русскому языку и математике и соответствуют ФГОС начального общего образования.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Т.В. Молочева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92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72" t="8907" r="33664" b="5223"/>
          <a:stretch/>
        </p:blipFill>
        <p:spPr bwMode="auto">
          <a:xfrm>
            <a:off x="4644008" y="260648"/>
            <a:ext cx="4355976" cy="624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8" t="18809" r="47763" b="12898"/>
          <a:stretch/>
        </p:blipFill>
        <p:spPr bwMode="auto">
          <a:xfrm>
            <a:off x="251520" y="260648"/>
            <a:ext cx="415267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22" t="8776" r="33839" b="5552"/>
          <a:stretch/>
        </p:blipFill>
        <p:spPr bwMode="auto">
          <a:xfrm rot="981022">
            <a:off x="2538421" y="3139291"/>
            <a:ext cx="2420929" cy="344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65" t="9261" r="33767" b="5048"/>
          <a:stretch/>
        </p:blipFill>
        <p:spPr bwMode="auto">
          <a:xfrm rot="20778343">
            <a:off x="433762" y="3086812"/>
            <a:ext cx="2449881" cy="349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31" t="9038" r="33885" b="6218"/>
          <a:stretch/>
        </p:blipFill>
        <p:spPr bwMode="auto">
          <a:xfrm rot="21283804">
            <a:off x="899592" y="3098161"/>
            <a:ext cx="2469661" cy="347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12" t="15828" r="36813" b="12517"/>
          <a:stretch/>
        </p:blipFill>
        <p:spPr bwMode="auto">
          <a:xfrm rot="360548">
            <a:off x="1677102" y="3047026"/>
            <a:ext cx="2492893" cy="35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827584" y="6356350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Т.В. Молочева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Комсомольск-на-Амуре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378</Words>
  <Application>Microsoft Office PowerPoint</Application>
  <PresentationFormat>Экран (4:3)</PresentationFormat>
  <Paragraphs>73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Каб. 17</dc:creator>
  <cp:lastModifiedBy>Дом</cp:lastModifiedBy>
  <cp:revision>25</cp:revision>
  <dcterms:created xsi:type="dcterms:W3CDTF">2019-02-08T03:08:47Z</dcterms:created>
  <dcterms:modified xsi:type="dcterms:W3CDTF">2019-04-19T12:57:54Z</dcterms:modified>
</cp:coreProperties>
</file>