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4" r:id="rId3"/>
    <p:sldId id="293" r:id="rId4"/>
    <p:sldId id="291" r:id="rId5"/>
    <p:sldId id="257" r:id="rId6"/>
    <p:sldId id="295" r:id="rId7"/>
    <p:sldId id="296" r:id="rId8"/>
    <p:sldId id="260" r:id="rId9"/>
    <p:sldId id="297" r:id="rId10"/>
    <p:sldId id="298" r:id="rId11"/>
    <p:sldId id="299" r:id="rId12"/>
    <p:sldId id="300" r:id="rId13"/>
    <p:sldId id="261" r:id="rId14"/>
    <p:sldId id="301" r:id="rId15"/>
    <p:sldId id="302" r:id="rId16"/>
    <p:sldId id="303" r:id="rId17"/>
    <p:sldId id="304" r:id="rId18"/>
    <p:sldId id="305" r:id="rId19"/>
    <p:sldId id="262" r:id="rId20"/>
    <p:sldId id="263" r:id="rId21"/>
    <p:sldId id="307" r:id="rId2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02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6F159-A465-4568-9BA3-4F2CF57B61BD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9789-6B46-4211-914A-D79354CAD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94D6F-8144-41FB-95B1-E11AFFADDF2F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EA543-4EEF-4821-B655-784B1414BF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44E5F-B6B9-4DB3-AF16-BE8101F994E7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A00A9-D34B-4663-B5A3-37D0A831B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D4036-E0E6-4AD3-9D21-5EAFE9789E79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7727-F10B-4ECB-AB6C-C580456D7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97E7E-8B2B-4481-A2F6-3A19D65F501F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204E-D8C1-4C9F-B25E-5B14E6787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B1149-003C-4A0A-B8CD-C3C2CB994C37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6BBC-8533-4F0E-8635-A9426AEC2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CA5A5-D2D9-4EFD-BEA0-1694186B5CC8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A850E-7304-4330-8C3A-6100EDB30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9EF63-8177-4949-8348-07675CE5DBDA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69D3-4450-4ABF-A6ED-947196FE9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FDB3B-DA7D-4DC1-B5FD-9B28DCCE1EFC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FF80A-371E-4339-B661-E790025E4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6303D-D4C5-4456-8CE5-132FEFD295EE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57B11-2EE0-4A4B-A14F-57E941D7D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67272-1105-4F30-9B4C-7EF93D4457DF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C1095-341F-455F-9E82-413222140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2F03E-FBD4-416C-BCAD-D639CA91324E}" type="datetimeFigureOut">
              <a:rPr lang="ru-RU"/>
              <a:pPr>
                <a:defRPr/>
              </a:pPr>
              <a:t>14.05.2019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145740-2D10-49C2-99C8-84CBABDD5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5.pn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0.jpeg"/><Relationship Id="rId7" Type="http://schemas.openxmlformats.org/officeDocument/2006/relationships/image" Target="../media/image7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6.jpeg"/><Relationship Id="rId7" Type="http://schemas.openxmlformats.org/officeDocument/2006/relationships/image" Target="../media/image7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7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7.png"/><Relationship Id="rId4" Type="http://schemas.openxmlformats.org/officeDocument/2006/relationships/image" Target="../media/image92.jpeg"/><Relationship Id="rId9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84.png"/><Relationship Id="rId4" Type="http://schemas.openxmlformats.org/officeDocument/2006/relationships/image" Target="../media/image100.jpe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05.jpeg"/><Relationship Id="rId7" Type="http://schemas.openxmlformats.org/officeDocument/2006/relationships/image" Target="../media/image108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120770" y="2380891"/>
            <a:ext cx="122087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«Мульти-творчество в жизни детей дошкольного возраста»</a:t>
            </a:r>
            <a:endParaRPr lang="ru-RU" sz="5400" b="1" dirty="0"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7197156" y="4726946"/>
            <a:ext cx="4465637" cy="115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Составили: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Исай Ю.В.</a:t>
            </a:r>
          </a:p>
          <a:p>
            <a:pPr algn="r"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Голубничая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Прямоугольник 7"/>
          <p:cNvSpPr>
            <a:spLocks noChangeArrowheads="1"/>
          </p:cNvSpPr>
          <p:nvPr/>
        </p:nvSpPr>
        <p:spPr bwMode="auto">
          <a:xfrm>
            <a:off x="4908150" y="6013450"/>
            <a:ext cx="101521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917" y="284672"/>
            <a:ext cx="105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дошкольное образовательное учреждение</a:t>
            </a:r>
          </a:p>
          <a:p>
            <a:pPr algn="ctr"/>
            <a:r>
              <a:rPr lang="ru-RU" b="1" dirty="0" smtClean="0"/>
              <a:t>Детский сад № 2 «Теремок» городского округа </a:t>
            </a:r>
            <a:r>
              <a:rPr lang="ru-RU" b="1" dirty="0" err="1" smtClean="0"/>
              <a:t>Власиха</a:t>
            </a:r>
            <a:r>
              <a:rPr lang="ru-RU" b="1" dirty="0" smtClean="0"/>
              <a:t> Московской области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0113" y="1647645"/>
            <a:ext cx="1067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Всероссийский фестиваль «Открытый урок»</a:t>
            </a:r>
            <a:endParaRPr lang="ru-RU" sz="2800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0013" y="3279775"/>
            <a:ext cx="2347912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688" y="3186113"/>
            <a:ext cx="323215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688" y="4965700"/>
            <a:ext cx="2362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7100" y="4916488"/>
            <a:ext cx="32305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9800" y="4973638"/>
            <a:ext cx="2513013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738" y="4887913"/>
            <a:ext cx="32766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Прямоугольник 3"/>
          <p:cNvSpPr>
            <a:spLocks noChangeArrowheads="1"/>
          </p:cNvSpPr>
          <p:nvPr/>
        </p:nvSpPr>
        <p:spPr bwMode="auto">
          <a:xfrm>
            <a:off x="1492250" y="0"/>
            <a:ext cx="892333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Мульт-студия «Теремок»</a:t>
            </a:r>
          </a:p>
          <a:p>
            <a:pPr algn="ctr">
              <a:spcAft>
                <a:spcPts val="1000"/>
              </a:spcAft>
            </a:pPr>
            <a:r>
              <a:rPr lang="ru-RU" sz="28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Мультфильм «Пластилиновые цифры»</a:t>
            </a:r>
            <a:endParaRPr lang="ru-RU" sz="2800" i="1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2388" y="1676400"/>
            <a:ext cx="24384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688" y="1493838"/>
            <a:ext cx="32321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5008563"/>
            <a:ext cx="229076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4892675"/>
            <a:ext cx="3265488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938" y="5005388"/>
            <a:ext cx="2640012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025" y="4889500"/>
            <a:ext cx="32781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3175" y="3271838"/>
            <a:ext cx="24066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488" y="3224213"/>
            <a:ext cx="32305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3488" y="1457325"/>
            <a:ext cx="24082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488" y="1427163"/>
            <a:ext cx="3230562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50" y="49657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325" y="4954588"/>
            <a:ext cx="3262313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475" y="5000625"/>
            <a:ext cx="22733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950" y="4954588"/>
            <a:ext cx="322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688" y="4984750"/>
            <a:ext cx="23717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388" y="4954588"/>
            <a:ext cx="322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" y="5008563"/>
            <a:ext cx="229076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4954588"/>
            <a:ext cx="322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Прямоугольник 3"/>
          <p:cNvSpPr>
            <a:spLocks noChangeArrowheads="1"/>
          </p:cNvSpPr>
          <p:nvPr/>
        </p:nvSpPr>
        <p:spPr bwMode="auto">
          <a:xfrm>
            <a:off x="1473200" y="0"/>
            <a:ext cx="892333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Мульт-студия «Теремок»</a:t>
            </a:r>
          </a:p>
          <a:p>
            <a:pPr algn="ctr">
              <a:spcAft>
                <a:spcPts val="1000"/>
              </a:spcAft>
            </a:pPr>
            <a:r>
              <a:rPr lang="ru-RU" sz="28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Мультфильм «Гуси-лебеди»</a:t>
            </a:r>
            <a:endParaRPr lang="ru-RU" sz="2800" i="1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1517650" y="0"/>
            <a:ext cx="87391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Алгоритм  работы над мультфильмами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539750" y="1155700"/>
            <a:ext cx="2578100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760413" y="1385888"/>
            <a:ext cx="1800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Поиск замысла мультфильма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3348038" y="1192213"/>
            <a:ext cx="2579687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>
            <a:off x="6197600" y="1144588"/>
            <a:ext cx="2579688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ятиугольник 9"/>
          <p:cNvSpPr/>
          <p:nvPr/>
        </p:nvSpPr>
        <p:spPr>
          <a:xfrm>
            <a:off x="8988425" y="1114425"/>
            <a:ext cx="2579688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20" name="TextBox 10"/>
          <p:cNvSpPr txBox="1">
            <a:spLocks noChangeArrowheads="1"/>
          </p:cNvSpPr>
          <p:nvPr/>
        </p:nvSpPr>
        <p:spPr bwMode="auto">
          <a:xfrm>
            <a:off x="3330575" y="1338263"/>
            <a:ext cx="22336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Формирование группы единомышленников</a:t>
            </a: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6218238" y="1443038"/>
            <a:ext cx="2174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Написание сценария</a:t>
            </a:r>
          </a:p>
        </p:txBody>
      </p:sp>
      <p:sp>
        <p:nvSpPr>
          <p:cNvPr id="13322" name="TextBox 12"/>
          <p:cNvSpPr txBox="1">
            <a:spLocks noChangeArrowheads="1"/>
          </p:cNvSpPr>
          <p:nvPr/>
        </p:nvSpPr>
        <p:spPr bwMode="auto">
          <a:xfrm>
            <a:off x="9009063" y="1193800"/>
            <a:ext cx="23288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Разработка и изготовление персонажей, фона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458788" y="5002213"/>
            <a:ext cx="2579687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ятиугольник 14"/>
          <p:cNvSpPr/>
          <p:nvPr/>
        </p:nvSpPr>
        <p:spPr>
          <a:xfrm>
            <a:off x="3413125" y="5011738"/>
            <a:ext cx="2579688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ятиугольник 15"/>
          <p:cNvSpPr/>
          <p:nvPr/>
        </p:nvSpPr>
        <p:spPr>
          <a:xfrm>
            <a:off x="6426200" y="5011738"/>
            <a:ext cx="2579688" cy="124142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471025" y="5005388"/>
            <a:ext cx="2146300" cy="12223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27" name="TextBox 18"/>
          <p:cNvSpPr txBox="1">
            <a:spLocks noChangeArrowheads="1"/>
          </p:cNvSpPr>
          <p:nvPr/>
        </p:nvSpPr>
        <p:spPr bwMode="auto">
          <a:xfrm>
            <a:off x="452438" y="5140325"/>
            <a:ext cx="21272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Анимация </a:t>
            </a:r>
          </a:p>
          <a:p>
            <a:pPr algn="ctr"/>
            <a:r>
              <a:rPr lang="ru-RU">
                <a:latin typeface="Calibri" pitchFamily="34" charset="0"/>
              </a:rPr>
              <a:t>в технике перекладка</a:t>
            </a:r>
          </a:p>
        </p:txBody>
      </p:sp>
      <p:sp>
        <p:nvSpPr>
          <p:cNvPr id="13328" name="TextBox 19"/>
          <p:cNvSpPr txBox="1">
            <a:spLocks noChangeArrowheads="1"/>
          </p:cNvSpPr>
          <p:nvPr/>
        </p:nvSpPr>
        <p:spPr bwMode="auto">
          <a:xfrm>
            <a:off x="3484563" y="5005388"/>
            <a:ext cx="2222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Знакомство с  основами актёрского мастерства</a:t>
            </a:r>
          </a:p>
        </p:txBody>
      </p:sp>
      <p:sp>
        <p:nvSpPr>
          <p:cNvPr id="13329" name="TextBox 20"/>
          <p:cNvSpPr txBox="1">
            <a:spLocks noChangeArrowheads="1"/>
          </p:cNvSpPr>
          <p:nvPr/>
        </p:nvSpPr>
        <p:spPr bwMode="auto">
          <a:xfrm>
            <a:off x="6516688" y="5130800"/>
            <a:ext cx="1905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Звуковое оформление фильма</a:t>
            </a:r>
          </a:p>
        </p:txBody>
      </p:sp>
      <p:sp>
        <p:nvSpPr>
          <p:cNvPr id="13330" name="TextBox 21"/>
          <p:cNvSpPr txBox="1">
            <a:spLocks noChangeArrowheads="1"/>
          </p:cNvSpPr>
          <p:nvPr/>
        </p:nvSpPr>
        <p:spPr bwMode="auto">
          <a:xfrm>
            <a:off x="9461500" y="4976813"/>
            <a:ext cx="2136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Совместный просмотр, обсуждение, анализ</a:t>
            </a:r>
          </a:p>
        </p:txBody>
      </p:sp>
      <p:pic>
        <p:nvPicPr>
          <p:cNvPr id="13331" name="Picture 4" descr="http://bbook.atspace.com/images/polosa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463" y="2733675"/>
            <a:ext cx="91709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0" y="3833813"/>
            <a:ext cx="301307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3798888"/>
            <a:ext cx="41338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3833813"/>
            <a:ext cx="301307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380047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3833813"/>
            <a:ext cx="301307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5" y="1103313"/>
            <a:ext cx="3100388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050" y="1093788"/>
            <a:ext cx="41338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1155700"/>
            <a:ext cx="3030537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4132263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Прямоугольник 2"/>
          <p:cNvSpPr>
            <a:spLocks noChangeArrowheads="1"/>
          </p:cNvSpPr>
          <p:nvPr/>
        </p:nvSpPr>
        <p:spPr bwMode="auto">
          <a:xfrm>
            <a:off x="1517650" y="0"/>
            <a:ext cx="10163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наших средств массовой информации</a:t>
            </a:r>
          </a:p>
        </p:txBody>
      </p:sp>
      <p:pic>
        <p:nvPicPr>
          <p:cNvPr id="17" name="Рисунок 16" descr="IMG-20181116-WA0023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6163" y="1165225"/>
            <a:ext cx="30384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1092200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41322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175" y="3859213"/>
            <a:ext cx="30130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3830638"/>
            <a:ext cx="301307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3833813"/>
            <a:ext cx="301307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400" y="1158875"/>
            <a:ext cx="28702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400" y="1165225"/>
            <a:ext cx="288607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3798888"/>
            <a:ext cx="41338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380047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41322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110172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38" y="1103313"/>
            <a:ext cx="413226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мультфильмов на образовательную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1725"/>
            <a:ext cx="4132263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1038" y="1535113"/>
            <a:ext cx="276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Социально-коммуникативное развитие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275" y="3878263"/>
            <a:ext cx="30130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3868738"/>
            <a:ext cx="30130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3859213"/>
            <a:ext cx="30130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363" y="1130300"/>
            <a:ext cx="310038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174750"/>
            <a:ext cx="30321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3798888"/>
            <a:ext cx="41338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380047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41322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1092200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8" y="1093788"/>
            <a:ext cx="413226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мультфильмов на образовательную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41338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9763" y="1735138"/>
            <a:ext cx="2768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Познавательное  развитие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8700" y="3868738"/>
            <a:ext cx="30130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963" y="3889375"/>
            <a:ext cx="301307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3833813"/>
            <a:ext cx="301307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363" y="1130300"/>
            <a:ext cx="31003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8" y="1131888"/>
            <a:ext cx="3030537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3798888"/>
            <a:ext cx="41338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380047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41322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638" y="1092200"/>
            <a:ext cx="417036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8" y="1093788"/>
            <a:ext cx="416877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мультфильмов на образовательную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6963"/>
            <a:ext cx="41513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7863" y="1908175"/>
            <a:ext cx="2768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Речевое  развитие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20180416_16014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2075" y="3889375"/>
            <a:ext cx="159702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3463" y="3900488"/>
            <a:ext cx="169545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3849688"/>
            <a:ext cx="301307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3900488"/>
            <a:ext cx="3013075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3763" y="1222375"/>
            <a:ext cx="32670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475" y="1192213"/>
            <a:ext cx="3049588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3798888"/>
            <a:ext cx="41338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380047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41322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1092200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8" y="1093788"/>
            <a:ext cx="413226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мультфильмов на образовательную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1100138"/>
            <a:ext cx="41338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575" y="1644650"/>
            <a:ext cx="2770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Художественно-эстетическое  </a:t>
            </a:r>
          </a:p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развитие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6325" y="3940175"/>
            <a:ext cx="291147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825" y="3956050"/>
            <a:ext cx="31242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3956050"/>
            <a:ext cx="3248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8525" y="1266825"/>
            <a:ext cx="322262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1092200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488" y="1198563"/>
            <a:ext cx="30305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8150" y="3798888"/>
            <a:ext cx="41338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3800475"/>
            <a:ext cx="41338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4132263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8" y="1093788"/>
            <a:ext cx="4132262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Влияние мультфильмов на образовательную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1100138"/>
            <a:ext cx="41338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3575" y="1644650"/>
            <a:ext cx="2770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Физическое  </a:t>
            </a:r>
          </a:p>
          <a:p>
            <a:pPr algn="ctr"/>
            <a:r>
              <a:rPr lang="ru-RU" sz="2400">
                <a:solidFill>
                  <a:srgbClr val="7030A0"/>
                </a:solidFill>
                <a:latin typeface="Calibri" pitchFamily="34" charset="0"/>
              </a:rPr>
              <a:t>развитие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2889250" y="0"/>
            <a:ext cx="6764338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Times New Roman" pitchFamily="18" charset="0"/>
                <a:ea typeface="Calibri" pitchFamily="34" charset="0"/>
                <a:cs typeface="Calibri" pitchFamily="34" charset="0"/>
              </a:rPr>
              <a:t/>
            </a:r>
            <a:br>
              <a:rPr lang="ru-RU" b="1">
                <a:latin typeface="Times New Roman" pitchFamily="18" charset="0"/>
                <a:ea typeface="Calibri" pitchFamily="34" charset="0"/>
                <a:cs typeface="Calibri" pitchFamily="34" charset="0"/>
              </a:rPr>
            </a:br>
            <a:r>
              <a:rPr lang="ru-RU" sz="36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диагностики</a:t>
            </a:r>
            <a:endParaRPr lang="ru-RU" sz="3600" i="1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20483" name="Диаграмма 11"/>
          <p:cNvGraphicFramePr>
            <a:graphicFrameLocks/>
          </p:cNvGraphicFramePr>
          <p:nvPr/>
        </p:nvGraphicFramePr>
        <p:xfrm>
          <a:off x="576263" y="852488"/>
          <a:ext cx="8229600" cy="551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r:id="rId3" imgW="8230313" imgH="5517358" progId="Excel.Sheet.8">
                  <p:embed/>
                </p:oleObj>
              </mc:Choice>
              <mc:Fallback>
                <p:oleObj r:id="rId3" imgW="8230313" imgH="5517358" progId="Excel.Shee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3" y="852488"/>
                        <a:ext cx="8229600" cy="551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8720138" y="1847850"/>
            <a:ext cx="33210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СКР – социально-коммуникативное развитие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ПР – познавательное развитие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РР- речевое развитие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ХР – художественно-эстетическое развитие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ФР – физическое развитие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80" y="226559"/>
            <a:ext cx="4269921" cy="3202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500" y="309730"/>
            <a:ext cx="4048129" cy="3036097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17" y="3665966"/>
            <a:ext cx="4011294" cy="248738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80" y="3708744"/>
            <a:ext cx="4269921" cy="240183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4989182" y="102392"/>
            <a:ext cx="513410" cy="3450771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n-lt"/>
                <a:cs typeface="+mn-cs"/>
              </a:rPr>
              <a:t>Рисованные</a:t>
            </a:r>
            <a:r>
              <a:rPr lang="ru-RU" dirty="0">
                <a:latin typeface="+mn-lt"/>
                <a:cs typeface="+mn-cs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3942" y="226559"/>
            <a:ext cx="842154" cy="3038139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n-lt"/>
                <a:cs typeface="+mn-cs"/>
              </a:rPr>
              <a:t>Кукольные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6259" y="6205653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n-lt"/>
                <a:cs typeface="+mn-cs"/>
              </a:rPr>
              <a:t>П л а с т и л и н о в ы е</a:t>
            </a:r>
            <a:endParaRPr lang="ru-RU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96416" y="6206058"/>
            <a:ext cx="228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+mn-lt"/>
                <a:cs typeface="+mn-cs"/>
              </a:rPr>
              <a:t>К о м п ь ю т е р н ы е</a:t>
            </a:r>
            <a:endParaRPr lang="ru-RU" dirty="0">
              <a:solidFill>
                <a:srgbClr val="7030A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4" y="697688"/>
            <a:ext cx="2259664" cy="3195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503" y="718457"/>
            <a:ext cx="2244975" cy="3174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818" y="2295209"/>
            <a:ext cx="2312685" cy="3174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7261" y="742370"/>
            <a:ext cx="2244989" cy="3174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478" y="2295209"/>
            <a:ext cx="2211782" cy="3127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56" y="3403688"/>
            <a:ext cx="6078384" cy="3419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47" y="49764"/>
            <a:ext cx="4518863" cy="3389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48519" cy="3411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8910"/>
            <a:ext cx="4548519" cy="3411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480" y="3411389"/>
            <a:ext cx="4548520" cy="34113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18" y="253"/>
            <a:ext cx="4548181" cy="3411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280912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14375" y="4613275"/>
            <a:ext cx="10407650" cy="15843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Необходимость противопоставить обрушившемуся на детей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потоку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информации, сформировать у них «внутренний фильтр»: эстетический вкус, зрительную культуру, чувство прекрасного.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714375" y="222250"/>
            <a:ext cx="32083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i="1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1468438"/>
            <a:ext cx="309245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888" y="922338"/>
            <a:ext cx="4151312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938" y="255588"/>
            <a:ext cx="5072062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411163" y="107950"/>
            <a:ext cx="3398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5113" y="569913"/>
            <a:ext cx="11664950" cy="4619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детей в процессе создания мультфильмов методом покадровой съёмки с применением цифровых технологий</a:t>
            </a:r>
          </a:p>
        </p:txBody>
      </p:sp>
      <p:sp>
        <p:nvSpPr>
          <p:cNvPr id="5124" name="Прямоугольник 5"/>
          <p:cNvSpPr>
            <a:spLocks noChangeArrowheads="1"/>
          </p:cNvSpPr>
          <p:nvPr/>
        </p:nvSpPr>
        <p:spPr bwMode="auto">
          <a:xfrm>
            <a:off x="411163" y="1031875"/>
            <a:ext cx="1200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5113" y="1493838"/>
            <a:ext cx="11664950" cy="53641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историей возникновения и развития мультипликации.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технологией создания мультипликационных фильмов.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профессиях: сценарист, режиссер, художник-мультипликатор, оператор, звукорежиссер.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творческое мышление и воображение.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художественные навыки и умения.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связной речи.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интерес, внимание и последовательность в процессе создания мультфильма.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эстетическое чувство красоты и гармонии в жизни и искусстве.</a:t>
            </a:r>
          </a:p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педагога: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профессиональной компетентности в данном вопросе.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благоприятной атмосферы и условий для всестороннего развития, воспитания детей старшего дошкольного возраста.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развитием навыков и интересов воспитанников.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Активизировать пассивный и активный словарь детей (мультипликация, режиссер, сценарист, художник, аниматор, композитор, оператор).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Консультирование родителей по вопросу «Секреты мультипликации».</a:t>
            </a:r>
          </a:p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компетентности в области всестороннего развития их детей.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Активное участие в жизни ребенка, осведомленность о его знаниях, умениях и опыте, приобретенных в дошкольном учреждении.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педагогической культуры родителей через привлечение к совместной деятельности с детьми: рисование рисунка «Мой любимый герой мультфильма».</a:t>
            </a:r>
          </a:p>
          <a:p>
            <a:pPr marL="180975" indent="-1809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социальных партнеров: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общения и взаимодействия ребенка с взрослыми и сверстниками.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самостоятельности, целенаправленности и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собственных действий.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позитивных установок к различным видам труда и творчества.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/>
          <p:cNvSpPr>
            <a:spLocks noChangeArrowheads="1"/>
          </p:cNvSpPr>
          <p:nvPr/>
        </p:nvSpPr>
        <p:spPr bwMode="auto">
          <a:xfrm>
            <a:off x="3052763" y="76200"/>
            <a:ext cx="57880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Подготовительная работа</a:t>
            </a:r>
            <a:endParaRPr lang="ru-RU" sz="3600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 descr="E:\Юля дет сад\Проект Путешествие в мультляндию\ФОТО мультипликация\IMG_20180403_165809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369718" y="1050141"/>
            <a:ext cx="1850536" cy="2533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Рисунок 4" descr="E:\Юля дет сад\Проект Путешествие в мультляндию\ФОТО мультипликация\IMG_20180406_165238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240" y="1377724"/>
            <a:ext cx="2541905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Рисунок 5" descr="E:\Юля дет сад\Проект Путешествие в мультляндию\ФОТО мультипликация\IMG_20180406_175002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93"/>
          <a:stretch/>
        </p:blipFill>
        <p:spPr bwMode="auto">
          <a:xfrm>
            <a:off x="9336277" y="4252790"/>
            <a:ext cx="2511975" cy="1420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Рисунок 6" descr="E:\Юля дет сад\Проект Путешествие в мультляндию\ФОТО мультипликация\IMG_20180418_074408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2"/>
          <a:stretch/>
        </p:blipFill>
        <p:spPr bwMode="auto">
          <a:xfrm rot="16200000">
            <a:off x="998211" y="3552491"/>
            <a:ext cx="1698916" cy="2828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Рисунок 7" descr="E:\Юля дет сад\Проект Путешествие в мультляндию\ФОТО мультипликация\IMG_20180403_170227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2560" y="4252790"/>
            <a:ext cx="2209971" cy="14923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Рисунок 8" descr="E:\Юля дет сад\Проект Путешествие в мультляндию\ФОТО мультипликация\IMG_20180403_165942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0002045" y="1372750"/>
            <a:ext cx="1580955" cy="1888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Рисунок 9" descr="E:\Юля дет сад\Проект Путешествие в мультляндию\ФОТО мультипликация\IMG_20180403_170448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0"/>
          <a:stretch/>
        </p:blipFill>
        <p:spPr bwMode="auto">
          <a:xfrm>
            <a:off x="4087206" y="1352115"/>
            <a:ext cx="2327931" cy="1880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" name="Рисунок 10" descr="E:\Юля дет сад\Проект Путешествие в мультляндию\ФОТО мультипликация\IMG_20180418_100406.jpg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9653" y="3947336"/>
            <a:ext cx="1556239" cy="1979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155" name="Прямоугольник 11"/>
          <p:cNvSpPr>
            <a:spLocks noChangeArrowheads="1"/>
          </p:cNvSpPr>
          <p:nvPr/>
        </p:nvSpPr>
        <p:spPr bwMode="auto">
          <a:xfrm>
            <a:off x="7038975" y="5816600"/>
            <a:ext cx="45735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 подготовка атрибутов к сюжетно – ролевой игре «Мультипликаторы»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6" name="Прямоугольник 12"/>
          <p:cNvSpPr>
            <a:spLocks noChangeArrowheads="1"/>
          </p:cNvSpPr>
          <p:nvPr/>
        </p:nvSpPr>
        <p:spPr bwMode="auto">
          <a:xfrm>
            <a:off x="7161213" y="3333750"/>
            <a:ext cx="4349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 подготовка раскрасок и дидактических игр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7" name="Прямоугольник 14"/>
          <p:cNvSpPr>
            <a:spLocks noChangeArrowheads="1"/>
          </p:cNvSpPr>
          <p:nvPr/>
        </p:nvSpPr>
        <p:spPr bwMode="auto">
          <a:xfrm>
            <a:off x="296863" y="5895975"/>
            <a:ext cx="32686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игрушек с оптическим </a:t>
            </a:r>
          </a:p>
          <a:p>
            <a:pPr algn="ctr"/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эффектом</a:t>
            </a:r>
            <a:endParaRPr lang="ru-RU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58" name="Прямоугольник 15"/>
          <p:cNvSpPr>
            <a:spLocks noChangeArrowheads="1"/>
          </p:cNvSpPr>
          <p:nvPr/>
        </p:nvSpPr>
        <p:spPr bwMode="auto">
          <a:xfrm>
            <a:off x="3862388" y="6007100"/>
            <a:ext cx="2552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диапроектора</a:t>
            </a:r>
          </a:p>
          <a:p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выбор диафильмов</a:t>
            </a:r>
            <a:endParaRPr 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59" name="Прямоугольник 16"/>
          <p:cNvSpPr>
            <a:spLocks noChangeArrowheads="1"/>
          </p:cNvSpPr>
          <p:nvPr/>
        </p:nvSpPr>
        <p:spPr bwMode="auto">
          <a:xfrm>
            <a:off x="4368800" y="3368675"/>
            <a:ext cx="20462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ноутбук, микрофон;</a:t>
            </a:r>
            <a:endParaRPr lang="ru-RU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60" name="Прямоугольник 17"/>
          <p:cNvSpPr>
            <a:spLocks noChangeArrowheads="1"/>
          </p:cNvSpPr>
          <p:nvPr/>
        </p:nvSpPr>
        <p:spPr bwMode="auto">
          <a:xfrm>
            <a:off x="433388" y="3308350"/>
            <a:ext cx="282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ea typeface="Calibri" pitchFamily="34" charset="0"/>
                <a:cs typeface="Calibri" pitchFamily="34" charset="0"/>
              </a:rPr>
              <a:t>Изготовление фона - декорации, </a:t>
            </a:r>
          </a:p>
          <a:p>
            <a:pPr algn="ctr"/>
            <a:r>
              <a:rPr lang="ru-RU" sz="1400" b="1">
                <a:latin typeface="Times New Roman" pitchFamily="18" charset="0"/>
                <a:ea typeface="Calibri" pitchFamily="34" charset="0"/>
                <a:cs typeface="Calibri" pitchFamily="34" charset="0"/>
              </a:rPr>
              <a:t>персонажей сказки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6161" name="Прямоугольник 18"/>
          <p:cNvSpPr>
            <a:spLocks noChangeArrowheads="1"/>
          </p:cNvSpPr>
          <p:nvPr/>
        </p:nvSpPr>
        <p:spPr bwMode="auto">
          <a:xfrm>
            <a:off x="433388" y="709613"/>
            <a:ext cx="97536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необходимых для реализации проекта материалов и оборудования.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344613"/>
            <a:ext cx="32702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3462338" y="-93663"/>
            <a:ext cx="4594225" cy="73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Итак…, за работу!!!</a:t>
            </a:r>
            <a:endParaRPr lang="ru-RU" sz="3600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8" y="1476375"/>
            <a:ext cx="225425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3236913"/>
            <a:ext cx="22891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3" y="4926013"/>
            <a:ext cx="23495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3167063"/>
            <a:ext cx="327025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4875213"/>
            <a:ext cx="32734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4916488"/>
            <a:ext cx="284480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25" y="3184525"/>
            <a:ext cx="22399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200" y="1362075"/>
            <a:ext cx="24892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325" y="1303338"/>
            <a:ext cx="32750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3090863"/>
            <a:ext cx="32734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4899025"/>
            <a:ext cx="3273425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Овал 35"/>
          <p:cNvSpPr/>
          <p:nvPr/>
        </p:nvSpPr>
        <p:spPr>
          <a:xfrm>
            <a:off x="1474788" y="647700"/>
            <a:ext cx="692150" cy="619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8" name="Овал 37"/>
          <p:cNvSpPr/>
          <p:nvPr/>
        </p:nvSpPr>
        <p:spPr>
          <a:xfrm>
            <a:off x="5492750" y="619125"/>
            <a:ext cx="690563" cy="619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0463" y="3014663"/>
            <a:ext cx="2525712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025" y="3046413"/>
            <a:ext cx="3273425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8050" y="1406525"/>
            <a:ext cx="2840038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1289050"/>
            <a:ext cx="3275013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4600" y="4906963"/>
            <a:ext cx="235743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4852988"/>
            <a:ext cx="3275013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Овал 42"/>
          <p:cNvSpPr/>
          <p:nvPr/>
        </p:nvSpPr>
        <p:spPr>
          <a:xfrm>
            <a:off x="9529763" y="585788"/>
            <a:ext cx="692150" cy="619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475" y="1423988"/>
            <a:ext cx="24130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9513" y="3195638"/>
            <a:ext cx="2359025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5238" y="4922838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19"/>
          <a:stretch>
            <a:fillRect/>
          </a:stretch>
        </p:blipFill>
        <p:spPr bwMode="auto">
          <a:xfrm>
            <a:off x="6113526" y="4910932"/>
            <a:ext cx="233680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25" y="4940300"/>
            <a:ext cx="223996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3113" y="1397000"/>
            <a:ext cx="32131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3113" y="3133725"/>
            <a:ext cx="321945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700" y="4848225"/>
            <a:ext cx="32178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113" y="4841875"/>
            <a:ext cx="32575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188" y="4856163"/>
            <a:ext cx="3230562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Прямоугольник 3"/>
          <p:cNvSpPr>
            <a:spLocks noChangeArrowheads="1"/>
          </p:cNvSpPr>
          <p:nvPr/>
        </p:nvSpPr>
        <p:spPr bwMode="auto">
          <a:xfrm>
            <a:off x="1482725" y="98425"/>
            <a:ext cx="892333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Мульт-студия «Теремок»</a:t>
            </a:r>
          </a:p>
          <a:p>
            <a:pPr algn="ctr">
              <a:spcAft>
                <a:spcPts val="1000"/>
              </a:spcAft>
            </a:pPr>
            <a:r>
              <a:rPr lang="ru-RU" sz="28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Мультфильм «Заюшкина избушка»</a:t>
            </a:r>
            <a:endParaRPr lang="ru-RU" sz="2800" i="1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48736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4856163"/>
            <a:ext cx="32289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яюшкина избушка рисованный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211" y="1119188"/>
            <a:ext cx="6153677" cy="345874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7802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302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2802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302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7802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3"/>
          <p:cNvSpPr>
            <a:spLocks noChangeArrowheads="1"/>
          </p:cNvSpPr>
          <p:nvPr/>
        </p:nvSpPr>
        <p:spPr bwMode="auto">
          <a:xfrm>
            <a:off x="1473200" y="0"/>
            <a:ext cx="892333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Мульт-студия «Теремок»</a:t>
            </a:r>
          </a:p>
          <a:p>
            <a:pPr algn="ctr">
              <a:spcAft>
                <a:spcPts val="1000"/>
              </a:spcAft>
            </a:pPr>
            <a:r>
              <a:rPr lang="ru-RU" sz="28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«Мультфильм «Заюшкина избушка»</a:t>
            </a:r>
            <a:endParaRPr lang="ru-RU" sz="2800" i="1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 descr="E:\Юля дет сад\Проект Путешествие в мультляндию\ФОТО мультипликация\IMG_20180406_154424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5171" y="4966631"/>
            <a:ext cx="2360090" cy="155173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E:\Юля дет сад\Проект Путешествие в мультляндию\ФОТО мультипликация\IMG_20180406_17060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638" y="4967288"/>
            <a:ext cx="2287587" cy="157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E:\Юля дет сад\Проект Путешествие в мультляндию\ФОТО мультипликация\IMG_20180406_15525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270" y="4966631"/>
            <a:ext cx="2325204" cy="157474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4841875"/>
            <a:ext cx="324008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063" y="4837113"/>
            <a:ext cx="3254375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350" y="4845050"/>
            <a:ext cx="3240088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938" y="4870450"/>
            <a:ext cx="23622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4852988"/>
            <a:ext cx="32305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6350" y="1436688"/>
            <a:ext cx="25908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6350" y="3176588"/>
            <a:ext cx="24907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6463" y="3143250"/>
            <a:ext cx="32305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1428750"/>
            <a:ext cx="32305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1473200" y="0"/>
            <a:ext cx="892333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Мульт-студия «Теремок»</a:t>
            </a:r>
          </a:p>
          <a:p>
            <a:pPr algn="ctr">
              <a:spcAft>
                <a:spcPts val="1000"/>
              </a:spcAft>
            </a:pPr>
            <a:r>
              <a:rPr lang="ru-RU" sz="2800" b="1" i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Мультфильм «Светофор»</a:t>
            </a:r>
            <a:endParaRPr lang="ru-RU" sz="2800" i="1">
              <a:solidFill>
                <a:srgbClr val="7030A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77044" y="4983555"/>
            <a:ext cx="2167640" cy="162573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50" y="4965700"/>
            <a:ext cx="23622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2538" y="1539875"/>
            <a:ext cx="22701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3251200"/>
            <a:ext cx="2227263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163" y="3184525"/>
            <a:ext cx="3265487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638" y="1431925"/>
            <a:ext cx="3271837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5008563"/>
            <a:ext cx="247332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4902200"/>
            <a:ext cx="32670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9100" y="4895850"/>
            <a:ext cx="3265488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888" y="5000625"/>
            <a:ext cx="239553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888" y="4887913"/>
            <a:ext cx="32654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5813" y="4878388"/>
            <a:ext cx="327183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515</Words>
  <Application>Microsoft Office PowerPoint</Application>
  <PresentationFormat>Произвольный</PresentationFormat>
  <Paragraphs>99</Paragraphs>
  <Slides>21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Надежда Пронская</cp:lastModifiedBy>
  <cp:revision>123</cp:revision>
  <dcterms:created xsi:type="dcterms:W3CDTF">2018-04-23T16:35:33Z</dcterms:created>
  <dcterms:modified xsi:type="dcterms:W3CDTF">2019-05-14T08:07:18Z</dcterms:modified>
</cp:coreProperties>
</file>