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8" r:id="rId2"/>
  </p:sldMasterIdLst>
  <p:notesMasterIdLst>
    <p:notesMasterId r:id="rId15"/>
  </p:notesMasterIdLst>
  <p:sldIdLst>
    <p:sldId id="274" r:id="rId3"/>
    <p:sldId id="272" r:id="rId4"/>
    <p:sldId id="257" r:id="rId5"/>
    <p:sldId id="259" r:id="rId6"/>
    <p:sldId id="277" r:id="rId7"/>
    <p:sldId id="270" r:id="rId8"/>
    <p:sldId id="260" r:id="rId9"/>
    <p:sldId id="261" r:id="rId10"/>
    <p:sldId id="264" r:id="rId11"/>
    <p:sldId id="279" r:id="rId12"/>
    <p:sldId id="278" r:id="rId13"/>
    <p:sldId id="28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0DA"/>
    <a:srgbClr val="FCA018"/>
    <a:srgbClr val="FDB345"/>
    <a:srgbClr val="FEA5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000" autoAdjust="0"/>
    <p:restoredTop sz="90422" autoAdjust="0"/>
  </p:normalViewPr>
  <p:slideViewPr>
    <p:cSldViewPr showGuides="1">
      <p:cViewPr>
        <p:scale>
          <a:sx n="66" d="100"/>
          <a:sy n="66" d="100"/>
        </p:scale>
        <p:origin x="-1554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E9F0-D964-4A1C-BF0F-442E4C796672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A62C-EF32-4C03-B8EB-062D1440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3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ADE2C-5742-45E0-B0B2-AFE383756B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706688" y="6654800"/>
            <a:ext cx="6437312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9" name="Picture 46" descr="ARTE_pr_PPt_Punt"/>
          <p:cNvPicPr>
            <a:picLocks noChangeAspect="1" noChangeArrowheads="1"/>
          </p:cNvPicPr>
          <p:nvPr/>
        </p:nvPicPr>
        <p:blipFill>
          <a:blip r:embed="rId2" cstate="print"/>
          <a:srcRect t="20750"/>
          <a:stretch>
            <a:fillRect/>
          </a:stretch>
        </p:blipFill>
        <p:spPr bwMode="auto">
          <a:xfrm>
            <a:off x="0" y="0"/>
            <a:ext cx="9144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graf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>
            <a:off x="0" y="1"/>
            <a:ext cx="1282700" cy="2357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33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807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256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f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-144000" y="4896000"/>
            <a:ext cx="3000364" cy="184019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401080" cy="4789227"/>
          </a:xfrm>
        </p:spPr>
        <p:txBody>
          <a:bodyPr/>
          <a:lstStyle>
            <a:lvl1pPr algn="just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714356"/>
          </a:xfrm>
        </p:spPr>
        <p:txBody>
          <a:bodyPr>
            <a:noAutofit/>
          </a:bodyPr>
          <a:lstStyle>
            <a:lvl1pPr algn="ctr">
              <a:tabLst>
                <a:tab pos="2514600" algn="l"/>
              </a:tabLst>
              <a:defRPr sz="3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graf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 flipH="1">
            <a:off x="8501058" y="0"/>
            <a:ext cx="642942" cy="1285929"/>
          </a:xfrm>
          <a:prstGeom prst="rect">
            <a:avLst/>
          </a:prstGeom>
          <a:noFill/>
        </p:spPr>
      </p:pic>
      <p:pic>
        <p:nvPicPr>
          <p:cNvPr id="10" name="Picture 2" descr="C:\Documents and Settings\Usuario\Mis documentos\Mis imágenes\planeta tierra\SuperStock_1566-075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-357214"/>
            <a:ext cx="2589233" cy="20716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592000" y="6643710"/>
            <a:ext cx="6516000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9593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756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773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15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50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81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24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46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2D1B-ECAC-43BC-8896-D869663C824C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6" descr="ARTE_pr_PPt_Punt"/>
          <p:cNvPicPr>
            <a:picLocks noChangeAspect="1" noChangeArrowheads="1"/>
          </p:cNvPicPr>
          <p:nvPr/>
        </p:nvPicPr>
        <p:blipFill>
          <a:blip r:embed="rId13" cstate="print"/>
          <a:srcRect t="20750"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17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Конус</a:t>
            </a:r>
            <a:endParaRPr lang="ru-RU" sz="9600" dirty="0"/>
          </a:p>
        </p:txBody>
      </p:sp>
      <p:sp>
        <p:nvSpPr>
          <p:cNvPr id="3" name="Заголовок 20"/>
          <p:cNvSpPr txBox="1">
            <a:spLocks/>
          </p:cNvSpPr>
          <p:nvPr/>
        </p:nvSpPr>
        <p:spPr>
          <a:xfrm>
            <a:off x="3643306" y="5429264"/>
            <a:ext cx="5129194" cy="898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Выполнила учитель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математики Тюменцева И.В.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980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428736"/>
            <a:ext cx="1882194" cy="1857388"/>
          </a:xfrm>
          <a:prstGeom prst="rect">
            <a:avLst/>
          </a:prstGeom>
        </p:spPr>
      </p:pic>
      <p:pic>
        <p:nvPicPr>
          <p:cNvPr id="4" name="Рисунок 3" descr="clip8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643314"/>
            <a:ext cx="2701441" cy="2664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Book Antiqua" panose="02040602050305030304" pitchFamily="18" charset="0"/>
              </a:rPr>
              <a:t>Конус в </a:t>
            </a:r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жизни человека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49" name="Picture 1" descr="C:\Documents and Settings\Лика\Рабочий стол\67c8a978-d208-11e0-bca5-e0cb4e56f5d3_000011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2812872" cy="2000264"/>
          </a:xfrm>
          <a:prstGeom prst="rect">
            <a:avLst/>
          </a:prstGeom>
          <a:noFill/>
        </p:spPr>
      </p:pic>
      <p:pic>
        <p:nvPicPr>
          <p:cNvPr id="2050" name="Picture 2" descr="C:\Documents and Settings\Лика\Рабочий стол\57268.75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00438"/>
            <a:ext cx="2643181" cy="2643181"/>
          </a:xfrm>
          <a:prstGeom prst="rect">
            <a:avLst/>
          </a:prstGeom>
          <a:noFill/>
        </p:spPr>
      </p:pic>
      <p:pic>
        <p:nvPicPr>
          <p:cNvPr id="1026" name="Picture 2" descr="C:\Documents and Settings\Лика\Рабочий стол\146398609617577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000108"/>
            <a:ext cx="2143140" cy="2329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57166"/>
            <a:ext cx="7472386" cy="1571636"/>
          </a:xfrm>
          <a:prstGeom prst="rect">
            <a:avLst/>
          </a:prstGeom>
        </p:spPr>
        <p:txBody>
          <a:bodyPr vert="horz" numCol="1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b="1" dirty="0" smtClean="0">
                <a:ln w="1905"/>
                <a:solidFill>
                  <a:srgbClr val="A04DA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   </a:t>
            </a:r>
            <a:r>
              <a:rPr lang="ru-RU" sz="4100" b="1" dirty="0" smtClean="0">
                <a:ln w="1905"/>
                <a:solidFill>
                  <a:srgbClr val="A04DA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Сегодня на уроке</a:t>
            </a:r>
          </a:p>
          <a:p>
            <a:pPr lvl="0" algn="ctr">
              <a:defRPr/>
            </a:pPr>
            <a:r>
              <a:rPr lang="ru-RU" b="1" dirty="0" smtClean="0">
                <a:ln w="1905"/>
                <a:solidFill>
                  <a:srgbClr val="A04DA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</a:rPr>
              <a:t> </a:t>
            </a:r>
          </a:p>
        </p:txBody>
      </p:sp>
      <p:pic>
        <p:nvPicPr>
          <p:cNvPr id="23" name="Рисунок 22" descr="hello_html_m3a0f425b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714480" y="2714620"/>
            <a:ext cx="43577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ello_html_m3a0f425b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785918" y="3214686"/>
            <a:ext cx="414340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ello_html_m3a0f425b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643314"/>
            <a:ext cx="442915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15074" y="235743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A04DA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узнал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300037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A04DA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научился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385762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A04DA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A04DA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смог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214686"/>
            <a:ext cx="926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A04DA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6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571612"/>
            <a:ext cx="6057726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66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786322"/>
            <a:ext cx="8043890" cy="133984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8"/>
            <a:ext cx="6381778" cy="255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3643314"/>
            <a:ext cx="3154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КОНУС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54974"/>
            <a:ext cx="8250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Конус </a:t>
            </a:r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– это объёмное геометрическое тело, в 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переводе с </a:t>
            </a:r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греческого  означает 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«сосновая шишка</a:t>
            </a:r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». </a:t>
            </a:r>
            <a:endParaRPr lang="ru-RU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3000372"/>
            <a:ext cx="4429156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286124"/>
            <a:ext cx="2134433" cy="267485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077940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15074" y="1285860"/>
            <a:ext cx="2495330" cy="65726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dirty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В</a:t>
            </a:r>
            <a:r>
              <a:rPr lang="ru-RU" sz="3600" dirty="0" smtClean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ершина</a:t>
            </a:r>
            <a:endParaRPr lang="ru-RU" sz="3600" dirty="0">
              <a:ln/>
              <a:solidFill>
                <a:srgbClr val="7030A0"/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5" idx="1"/>
          </p:cNvCxnSpPr>
          <p:nvPr/>
        </p:nvCxnSpPr>
        <p:spPr>
          <a:xfrm rot="10800000">
            <a:off x="3143240" y="1500175"/>
            <a:ext cx="3071834" cy="1143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Заголовок 4"/>
          <p:cNvSpPr txBox="1">
            <a:spLocks/>
          </p:cNvSpPr>
          <p:nvPr/>
        </p:nvSpPr>
        <p:spPr>
          <a:xfrm>
            <a:off x="5643570" y="2428868"/>
            <a:ext cx="3071834" cy="1129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2514600" algn="l"/>
              </a:tabLst>
              <a:defRPr sz="3000" b="1" kern="12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3600" dirty="0" smtClean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Боковая поверхность</a:t>
            </a:r>
            <a:endParaRPr lang="ru-RU" sz="3600" dirty="0">
              <a:ln/>
              <a:solidFill>
                <a:srgbClr val="7030A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6000760" y="4357694"/>
            <a:ext cx="2658594" cy="8590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2514600" algn="l"/>
              </a:tabLst>
              <a:defRPr sz="3000" b="1" kern="12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3600" dirty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О</a:t>
            </a:r>
            <a:r>
              <a:rPr lang="ru-RU" sz="3600" dirty="0" smtClean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снование</a:t>
            </a:r>
            <a:endParaRPr lang="ru-RU" sz="3600" dirty="0">
              <a:ln/>
              <a:solidFill>
                <a:srgbClr val="7030A0"/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16" name="Прямая со стрелкой 15"/>
          <p:cNvCxnSpPr>
            <a:stCxn id="12" idx="1"/>
          </p:cNvCxnSpPr>
          <p:nvPr/>
        </p:nvCxnSpPr>
        <p:spPr>
          <a:xfrm rot="10800000" flipV="1">
            <a:off x="3500430" y="2993730"/>
            <a:ext cx="2143140" cy="664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1"/>
          </p:cNvCxnSpPr>
          <p:nvPr/>
        </p:nvCxnSpPr>
        <p:spPr>
          <a:xfrm rot="10800000">
            <a:off x="3929058" y="4786322"/>
            <a:ext cx="2071702" cy="88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2143108" y="928670"/>
            <a:ext cx="1905000" cy="4194924"/>
            <a:chOff x="5410200" y="1295400"/>
            <a:chExt cx="1905000" cy="4052048"/>
          </a:xfrm>
        </p:grpSpPr>
        <p:grpSp>
          <p:nvGrpSpPr>
            <p:cNvPr id="11" name="Группа 11"/>
            <p:cNvGrpSpPr/>
            <p:nvPr/>
          </p:nvGrpSpPr>
          <p:grpSpPr>
            <a:xfrm>
              <a:off x="5410200" y="1828800"/>
              <a:ext cx="1905000" cy="3518648"/>
              <a:chOff x="4572000" y="1524000"/>
              <a:chExt cx="1219200" cy="2600739"/>
            </a:xfrm>
          </p:grpSpPr>
          <p:sp>
            <p:nvSpPr>
              <p:cNvPr id="19" name="Блок-схема: извлечение 18"/>
              <p:cNvSpPr/>
              <p:nvPr/>
            </p:nvSpPr>
            <p:spPr>
              <a:xfrm>
                <a:off x="4572000" y="1524000"/>
                <a:ext cx="1219200" cy="2209800"/>
              </a:xfrm>
              <a:prstGeom prst="flowChartExtra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4572000" y="3438939"/>
                <a:ext cx="1219200" cy="6858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4610100" y="3009900"/>
              <a:ext cx="3505200" cy="76200"/>
            </a:xfrm>
            <a:prstGeom prst="line">
              <a:avLst/>
            </a:prstGeom>
            <a:ln>
              <a:prstDash val="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Заголовок 4"/>
          <p:cNvSpPr txBox="1">
            <a:spLocks/>
          </p:cNvSpPr>
          <p:nvPr/>
        </p:nvSpPr>
        <p:spPr>
          <a:xfrm>
            <a:off x="357158" y="2000240"/>
            <a:ext cx="1928826" cy="657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14600" algn="l"/>
              </a:tabLst>
              <a:defRPr/>
            </a:pP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itchFamily="34" charset="0"/>
              </a:rPr>
              <a:t>Высота</a:t>
            </a:r>
            <a:endParaRPr kumimoji="0" lang="ru-RU" sz="36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>
            <a:stCxn id="21" idx="2"/>
          </p:cNvCxnSpPr>
          <p:nvPr/>
        </p:nvCxnSpPr>
        <p:spPr>
          <a:xfrm rot="16200000" flipH="1">
            <a:off x="1846656" y="2132416"/>
            <a:ext cx="771498" cy="182166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3016173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41629" y="1157701"/>
            <a:ext cx="2963728" cy="65726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dirty="0" smtClean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1-Вершина</a:t>
            </a:r>
            <a:endParaRPr lang="ru-RU" sz="3600" dirty="0">
              <a:ln/>
              <a:solidFill>
                <a:srgbClr val="7030A0"/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5" idx="1"/>
          </p:cNvCxnSpPr>
          <p:nvPr/>
        </p:nvCxnSpPr>
        <p:spPr>
          <a:xfrm rot="10800000">
            <a:off x="3071803" y="1285860"/>
            <a:ext cx="3069827" cy="20047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Заголовок 4"/>
          <p:cNvSpPr txBox="1">
            <a:spLocks/>
          </p:cNvSpPr>
          <p:nvPr/>
        </p:nvSpPr>
        <p:spPr>
          <a:xfrm>
            <a:off x="6000760" y="2090279"/>
            <a:ext cx="3071834" cy="1129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2514600" algn="l"/>
              </a:tabLst>
              <a:defRPr sz="3000" b="1" kern="12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3600" dirty="0" smtClean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2- Боковая поверхность</a:t>
            </a:r>
            <a:endParaRPr lang="ru-RU" sz="3600" dirty="0">
              <a:ln/>
              <a:solidFill>
                <a:srgbClr val="7030A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6000760" y="4357694"/>
            <a:ext cx="3143240" cy="8590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2514600" algn="l"/>
              </a:tabLst>
              <a:defRPr sz="3000" b="1" kern="12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3600" dirty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4</a:t>
            </a:r>
            <a:r>
              <a:rPr lang="ru-RU" sz="3600" dirty="0" smtClean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 -Основание</a:t>
            </a:r>
            <a:endParaRPr lang="ru-RU" sz="3600" dirty="0">
              <a:ln/>
              <a:solidFill>
                <a:srgbClr val="7030A0"/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16" name="Прямая со стрелкой 15"/>
          <p:cNvCxnSpPr>
            <a:endCxn id="25" idx="1"/>
          </p:cNvCxnSpPr>
          <p:nvPr/>
        </p:nvCxnSpPr>
        <p:spPr>
          <a:xfrm rot="10800000">
            <a:off x="3416068" y="2430337"/>
            <a:ext cx="2584692" cy="4805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1"/>
          </p:cNvCxnSpPr>
          <p:nvPr/>
        </p:nvCxnSpPr>
        <p:spPr>
          <a:xfrm flipH="1" flipV="1">
            <a:off x="3929058" y="4786322"/>
            <a:ext cx="2071702" cy="88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2143108" y="928670"/>
            <a:ext cx="1905000" cy="4194924"/>
            <a:chOff x="5410200" y="1295400"/>
            <a:chExt cx="1905000" cy="4052048"/>
          </a:xfrm>
        </p:grpSpPr>
        <p:grpSp>
          <p:nvGrpSpPr>
            <p:cNvPr id="11" name="Группа 11"/>
            <p:cNvGrpSpPr/>
            <p:nvPr/>
          </p:nvGrpSpPr>
          <p:grpSpPr>
            <a:xfrm>
              <a:off x="5410200" y="1828800"/>
              <a:ext cx="1905000" cy="3518648"/>
              <a:chOff x="4572000" y="1524000"/>
              <a:chExt cx="1219200" cy="2600739"/>
            </a:xfrm>
          </p:grpSpPr>
          <p:sp>
            <p:nvSpPr>
              <p:cNvPr id="19" name="Блок-схема: извлечение 18"/>
              <p:cNvSpPr/>
              <p:nvPr/>
            </p:nvSpPr>
            <p:spPr>
              <a:xfrm>
                <a:off x="4572000" y="1524000"/>
                <a:ext cx="1219200" cy="2209800"/>
              </a:xfrm>
              <a:prstGeom prst="flowChartExtra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4572000" y="3438939"/>
                <a:ext cx="1219200" cy="6858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4610100" y="3009900"/>
              <a:ext cx="3505200" cy="76200"/>
            </a:xfrm>
            <a:prstGeom prst="line">
              <a:avLst/>
            </a:prstGeom>
            <a:ln>
              <a:prstDash val="dash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Заголовок 4"/>
          <p:cNvSpPr txBox="1">
            <a:spLocks/>
          </p:cNvSpPr>
          <p:nvPr/>
        </p:nvSpPr>
        <p:spPr>
          <a:xfrm>
            <a:off x="6000760" y="3505770"/>
            <a:ext cx="2459672" cy="657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14600" algn="l"/>
              </a:tabLst>
              <a:defRPr/>
            </a:pPr>
            <a:r>
              <a:rPr lang="ru-RU" sz="3600" b="1" dirty="0">
                <a:ln/>
                <a:solidFill>
                  <a:srgbClr val="7030A0"/>
                </a:solidFill>
                <a:latin typeface="Book Antiqua" panose="02040602050305030304" pitchFamily="18" charset="0"/>
                <a:cs typeface="Arial" pitchFamily="34" charset="0"/>
              </a:rPr>
              <a:t>3</a:t>
            </a: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itchFamily="34" charset="0"/>
              </a:rPr>
              <a:t>-Высота</a:t>
            </a:r>
            <a:endParaRPr kumimoji="0" lang="ru-RU" sz="36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3143241" y="3605750"/>
            <a:ext cx="2857521" cy="3756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Заголовок 4"/>
          <p:cNvSpPr txBox="1">
            <a:spLocks/>
          </p:cNvSpPr>
          <p:nvPr/>
        </p:nvSpPr>
        <p:spPr>
          <a:xfrm>
            <a:off x="3143239" y="3112395"/>
            <a:ext cx="711696" cy="657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14600" algn="l"/>
              </a:tabLst>
              <a:defRPr/>
            </a:pPr>
            <a:r>
              <a:rPr lang="ru-RU" sz="3600" b="1" dirty="0">
                <a:ln/>
                <a:solidFill>
                  <a:srgbClr val="7030A0"/>
                </a:solidFill>
                <a:latin typeface="Book Antiqua" panose="02040602050305030304" pitchFamily="18" charset="0"/>
                <a:cs typeface="Arial" pitchFamily="34" charset="0"/>
              </a:rPr>
              <a:t>3</a:t>
            </a: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itchFamily="34" charset="0"/>
              </a:rPr>
              <a:t>.</a:t>
            </a:r>
            <a:endParaRPr kumimoji="0" lang="ru-RU" sz="36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itchFamily="34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3929058" y="4466333"/>
            <a:ext cx="631304" cy="657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14600" algn="l"/>
              </a:tabLst>
              <a:defRPr/>
            </a:pPr>
            <a:r>
              <a:rPr lang="ru-RU" sz="3600" b="1" dirty="0">
                <a:ln/>
                <a:solidFill>
                  <a:srgbClr val="7030A0"/>
                </a:solidFill>
                <a:latin typeface="Book Antiqua" panose="02040602050305030304" pitchFamily="18" charset="0"/>
                <a:cs typeface="Arial" pitchFamily="34" charset="0"/>
              </a:rPr>
              <a:t>4</a:t>
            </a: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itchFamily="34" charset="0"/>
              </a:rPr>
              <a:t>.</a:t>
            </a:r>
            <a:endParaRPr kumimoji="0" lang="ru-RU" sz="36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itchFamily="34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3416068" y="2101706"/>
            <a:ext cx="632040" cy="657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14600" algn="l"/>
              </a:tabLst>
              <a:defRPr/>
            </a:pP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itchFamily="34" charset="0"/>
              </a:rPr>
              <a:t>2.</a:t>
            </a:r>
            <a:endParaRPr kumimoji="0" lang="ru-RU" sz="36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itchFamily="34" charset="0"/>
            </a:endParaRPr>
          </a:p>
        </p:txBody>
      </p:sp>
      <p:sp>
        <p:nvSpPr>
          <p:cNvPr id="26" name="Заголовок 4"/>
          <p:cNvSpPr txBox="1">
            <a:spLocks/>
          </p:cNvSpPr>
          <p:nvPr/>
        </p:nvSpPr>
        <p:spPr>
          <a:xfrm>
            <a:off x="3020537" y="1152247"/>
            <a:ext cx="615359" cy="6572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14600" algn="l"/>
              </a:tabLst>
              <a:defRPr/>
            </a:pP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itchFamily="34" charset="0"/>
              </a:rPr>
              <a:t>1.</a:t>
            </a:r>
            <a:endParaRPr kumimoji="0" lang="ru-RU" sz="36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220300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Book Antiqua" panose="02040602050305030304" pitchFamily="18" charset="0"/>
              </a:rPr>
              <a:t>Конус в </a:t>
            </a:r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архитектуре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650" y="1772816"/>
            <a:ext cx="4668838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38" y="985768"/>
            <a:ext cx="3929062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838" y="4129018"/>
            <a:ext cx="3929062" cy="2627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21800532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85292"/>
            <a:ext cx="3843213" cy="329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-617017"/>
            <a:ext cx="8496944" cy="129134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Конус в природе</a:t>
            </a:r>
            <a:endParaRPr lang="ru-RU" sz="4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9776"/>
            <a:ext cx="3600400" cy="2919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02" y="4653136"/>
            <a:ext cx="4335637" cy="2050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0159847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" y="1163226"/>
            <a:ext cx="4871560" cy="2769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15" y="3071810"/>
            <a:ext cx="3456385" cy="3519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0951" y="-217408"/>
            <a:ext cx="5755123" cy="1280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6538164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Book Antiqua" panose="02040602050305030304" pitchFamily="18" charset="0"/>
              </a:rPr>
              <a:t>Конус в </a:t>
            </a:r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жизни человека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03847"/>
            <a:ext cx="3312368" cy="2305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071942"/>
            <a:ext cx="3275529" cy="245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29" y="858661"/>
            <a:ext cx="2938604" cy="293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8257"/>
            <a:ext cx="2973573" cy="244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192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48" y="890372"/>
            <a:ext cx="2118294" cy="277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1112112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6" id="{D07CBB2A-195A-4CF3-AC1F-404D77818B5F}" vid="{393DACB4-F8BC-4554-83A3-3CEBFADBBD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48A4BB-62C6-4A92-8FFF-1C90641426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0</TotalTime>
  <Words>70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Тема6</vt:lpstr>
      <vt:lpstr>Конус</vt:lpstr>
      <vt:lpstr>Слайд 2</vt:lpstr>
      <vt:lpstr>Слайд 3</vt:lpstr>
      <vt:lpstr>Вершина</vt:lpstr>
      <vt:lpstr>1-Вершина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2016-01-19T17:25:58Z</dcterms:created>
  <dcterms:modified xsi:type="dcterms:W3CDTF">2018-05-15T03:49:40Z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TC024245009991</vt:lpwstr>
  </property>
</Properties>
</file>