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4" r:id="rId4"/>
    <p:sldId id="281" r:id="rId5"/>
    <p:sldId id="257" r:id="rId6"/>
    <p:sldId id="268" r:id="rId7"/>
    <p:sldId id="283" r:id="rId8"/>
    <p:sldId id="267" r:id="rId9"/>
    <p:sldId id="284" r:id="rId10"/>
    <p:sldId id="271" r:id="rId11"/>
    <p:sldId id="285" r:id="rId12"/>
    <p:sldId id="276" r:id="rId13"/>
    <p:sldId id="286" r:id="rId14"/>
    <p:sldId id="258" r:id="rId15"/>
    <p:sldId id="287" r:id="rId16"/>
    <p:sldId id="259" r:id="rId17"/>
    <p:sldId id="269" r:id="rId18"/>
    <p:sldId id="270" r:id="rId19"/>
    <p:sldId id="288" r:id="rId20"/>
    <p:sldId id="260" r:id="rId21"/>
    <p:sldId id="265" r:id="rId22"/>
    <p:sldId id="272" r:id="rId23"/>
    <p:sldId id="289" r:id="rId24"/>
    <p:sldId id="277" r:id="rId25"/>
    <p:sldId id="290" r:id="rId26"/>
    <p:sldId id="261" r:id="rId27"/>
    <p:sldId id="291" r:id="rId28"/>
    <p:sldId id="262" r:id="rId29"/>
    <p:sldId id="279" r:id="rId30"/>
    <p:sldId id="278" r:id="rId31"/>
    <p:sldId id="280" r:id="rId32"/>
    <p:sldId id="292" r:id="rId33"/>
    <p:sldId id="275" r:id="rId34"/>
    <p:sldId id="273" r:id="rId35"/>
    <p:sldId id="293" r:id="rId36"/>
    <p:sldId id="263" r:id="rId37"/>
    <p:sldId id="264"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FF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hyperlink" Target="http://www.biographyonline.net/humanitarian/oprah-winfrey.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600" b="1" dirty="0" smtClean="0">
                <a:latin typeface="Baskerville Old Face" panose="02020602080505020303" pitchFamily="18" charset="0"/>
              </a:rPr>
              <a:t>What is success?</a:t>
            </a:r>
            <a:endParaRPr lang="ru-RU" sz="6600" b="1" dirty="0"/>
          </a:p>
        </p:txBody>
      </p:sp>
      <p:sp>
        <p:nvSpPr>
          <p:cNvPr id="3" name="Подзаголовок 2"/>
          <p:cNvSpPr>
            <a:spLocks noGrp="1"/>
          </p:cNvSpPr>
          <p:nvPr>
            <p:ph type="subTitle" idx="1"/>
          </p:nvPr>
        </p:nvSpPr>
        <p:spPr>
          <a:xfrm>
            <a:off x="1371600" y="3630634"/>
            <a:ext cx="6400800" cy="2822702"/>
          </a:xfrm>
        </p:spPr>
        <p:txBody>
          <a:bodyPr>
            <a:normAutofit fontScale="77500" lnSpcReduction="20000"/>
          </a:bodyPr>
          <a:lstStyle/>
          <a:p>
            <a:r>
              <a:rPr lang="en-US" b="1" dirty="0" smtClean="0">
                <a:solidFill>
                  <a:srgbClr val="FF0000"/>
                </a:solidFill>
                <a:latin typeface="Arial Rounded MT Bold" pitchFamily="34" charset="0"/>
              </a:rPr>
              <a:t>S </a:t>
            </a:r>
            <a:r>
              <a:rPr lang="en-US" b="1" dirty="0" smtClean="0">
                <a:solidFill>
                  <a:schemeClr val="tx1"/>
                </a:solidFill>
                <a:latin typeface="Arial Rounded MT Bold" pitchFamily="34" charset="0"/>
              </a:rPr>
              <a:t>- sense of direction</a:t>
            </a:r>
          </a:p>
          <a:p>
            <a:r>
              <a:rPr lang="en-US" b="1" dirty="0" smtClean="0">
                <a:solidFill>
                  <a:srgbClr val="FF0000"/>
                </a:solidFill>
                <a:latin typeface="Arial Rounded MT Bold" pitchFamily="34" charset="0"/>
              </a:rPr>
              <a:t>U </a:t>
            </a:r>
            <a:r>
              <a:rPr lang="en-US" b="1" dirty="0" smtClean="0">
                <a:solidFill>
                  <a:schemeClr val="tx1"/>
                </a:solidFill>
                <a:latin typeface="Arial Rounded MT Bold" pitchFamily="34" charset="0"/>
              </a:rPr>
              <a:t>- understanding</a:t>
            </a:r>
          </a:p>
          <a:p>
            <a:r>
              <a:rPr lang="en-US" b="1" dirty="0" smtClean="0">
                <a:solidFill>
                  <a:srgbClr val="FF0000"/>
                </a:solidFill>
                <a:latin typeface="Arial Rounded MT Bold" pitchFamily="34" charset="0"/>
              </a:rPr>
              <a:t>C </a:t>
            </a:r>
            <a:r>
              <a:rPr lang="en-US" b="1" dirty="0" smtClean="0">
                <a:solidFill>
                  <a:schemeClr val="tx1"/>
                </a:solidFill>
                <a:latin typeface="Arial Rounded MT Bold" pitchFamily="34" charset="0"/>
              </a:rPr>
              <a:t>- confidence</a:t>
            </a:r>
          </a:p>
          <a:p>
            <a:r>
              <a:rPr lang="en-US" b="1" dirty="0" smtClean="0">
                <a:solidFill>
                  <a:srgbClr val="FF0000"/>
                </a:solidFill>
                <a:latin typeface="Arial Rounded MT Bold" pitchFamily="34" charset="0"/>
              </a:rPr>
              <a:t>C </a:t>
            </a:r>
            <a:r>
              <a:rPr lang="en-US" b="1" dirty="0" smtClean="0">
                <a:solidFill>
                  <a:schemeClr val="tx1"/>
                </a:solidFill>
                <a:latin typeface="Arial Rounded MT Bold" pitchFamily="34" charset="0"/>
              </a:rPr>
              <a:t>– clarity</a:t>
            </a:r>
          </a:p>
          <a:p>
            <a:r>
              <a:rPr lang="en-US" b="1" dirty="0" smtClean="0">
                <a:solidFill>
                  <a:srgbClr val="FF0000"/>
                </a:solidFill>
                <a:latin typeface="Arial Rounded MT Bold" pitchFamily="34" charset="0"/>
              </a:rPr>
              <a:t>E </a:t>
            </a:r>
            <a:r>
              <a:rPr lang="en-US" b="1" dirty="0" smtClean="0">
                <a:solidFill>
                  <a:schemeClr val="tx1"/>
                </a:solidFill>
                <a:latin typeface="Arial Rounded MT Bold" pitchFamily="34" charset="0"/>
              </a:rPr>
              <a:t>– esteem</a:t>
            </a:r>
          </a:p>
          <a:p>
            <a:r>
              <a:rPr lang="en-US" b="1" dirty="0" smtClean="0">
                <a:solidFill>
                  <a:srgbClr val="FF0000"/>
                </a:solidFill>
                <a:latin typeface="Arial Rounded MT Bold" pitchFamily="34" charset="0"/>
              </a:rPr>
              <a:t>S </a:t>
            </a:r>
            <a:r>
              <a:rPr lang="en-US" b="1" dirty="0" smtClean="0">
                <a:solidFill>
                  <a:schemeClr val="tx1"/>
                </a:solidFill>
                <a:latin typeface="Arial Rounded MT Bold" pitchFamily="34" charset="0"/>
              </a:rPr>
              <a:t>– self-confidence</a:t>
            </a:r>
          </a:p>
          <a:p>
            <a:r>
              <a:rPr lang="en-US" b="1" dirty="0" smtClean="0">
                <a:solidFill>
                  <a:srgbClr val="FF0000"/>
                </a:solidFill>
                <a:latin typeface="Arial Rounded MT Bold" pitchFamily="34" charset="0"/>
              </a:rPr>
              <a:t>S </a:t>
            </a:r>
            <a:r>
              <a:rPr lang="en-US" b="1" dirty="0" smtClean="0">
                <a:solidFill>
                  <a:schemeClr val="tx1"/>
                </a:solidFill>
                <a:latin typeface="Arial Rounded MT Bold" pitchFamily="34" charset="0"/>
              </a:rPr>
              <a:t>- self- acceptance</a:t>
            </a:r>
            <a:endParaRPr lang="ru-RU" b="1"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500034" y="428604"/>
            <a:ext cx="3105150" cy="160972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00628" y="357166"/>
            <a:ext cx="2619375"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p:cNvPicPr>
            <a:picLocks noGrp="1" noChangeAspect="1" noChangeArrowheads="1"/>
          </p:cNvPicPr>
          <p:nvPr>
            <p:ph idx="1"/>
          </p:nvPr>
        </p:nvPicPr>
        <p:blipFill>
          <a:blip r:embed="rId2"/>
          <a:srcRect/>
          <a:stretch>
            <a:fillRect/>
          </a:stretch>
        </p:blipFill>
        <p:spPr bwMode="auto">
          <a:xfrm>
            <a:off x="457200" y="404664"/>
            <a:ext cx="8686800"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74638"/>
            <a:ext cx="8229600" cy="6250706"/>
          </a:xfrm>
          <a:solidFill>
            <a:srgbClr val="99FF66"/>
          </a:solidFill>
        </p:spPr>
        <p:txBody>
          <a:bodyPr>
            <a:noAutofit/>
          </a:bodyPr>
          <a:lstStyle/>
          <a:p>
            <a:pPr marL="0" indent="0" algn="ctr">
              <a:buNone/>
            </a:pPr>
            <a:r>
              <a:rPr lang="en-US" sz="8000" dirty="0">
                <a:latin typeface="Algerian" panose="04020705040A02060702" pitchFamily="82" charset="0"/>
              </a:rPr>
              <a:t>Does the meaning of success depend on the age?</a:t>
            </a:r>
            <a:endParaRPr lang="ru-RU" sz="8000" dirty="0"/>
          </a:p>
        </p:txBody>
      </p:sp>
    </p:spTree>
    <p:extLst>
      <p:ext uri="{BB962C8B-B14F-4D97-AF65-F5344CB8AC3E}">
        <p14:creationId xmlns:p14="http://schemas.microsoft.com/office/powerpoint/2010/main" xmlns="" val="731124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b="1" dirty="0" smtClean="0">
                <a:latin typeface="Baskerville Old Face" panose="02020602080505020303" pitchFamily="18" charset="0"/>
              </a:rPr>
              <a:t>Does the meaning of success depend on the age?</a:t>
            </a:r>
            <a:endParaRPr lang="ru-RU" b="1" dirty="0"/>
          </a:p>
        </p:txBody>
      </p:sp>
      <p:pic>
        <p:nvPicPr>
          <p:cNvPr id="12290" name="Picture 2"/>
          <p:cNvPicPr>
            <a:picLocks noGrp="1" noChangeAspect="1" noChangeArrowheads="1"/>
          </p:cNvPicPr>
          <p:nvPr>
            <p:ph idx="1"/>
          </p:nvPr>
        </p:nvPicPr>
        <p:blipFill>
          <a:blip r:embed="rId2"/>
          <a:srcRect/>
          <a:stretch>
            <a:fillRect/>
          </a:stretch>
        </p:blipFill>
        <p:spPr bwMode="auto">
          <a:xfrm>
            <a:off x="971600" y="1628800"/>
            <a:ext cx="6768752" cy="46756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6672"/>
            <a:ext cx="8229600" cy="5649491"/>
          </a:xfrm>
          <a:solidFill>
            <a:srgbClr val="99FF66"/>
          </a:solidFill>
        </p:spPr>
        <p:txBody>
          <a:bodyPr>
            <a:normAutofit/>
          </a:bodyPr>
          <a:lstStyle/>
          <a:p>
            <a:pPr marL="0" indent="0" algn="ctr">
              <a:buNone/>
            </a:pPr>
            <a:r>
              <a:rPr lang="en-US" sz="9600" dirty="0">
                <a:latin typeface="Algerian" panose="04020705040A02060702" pitchFamily="82" charset="0"/>
              </a:rPr>
              <a:t>What can we do with success?</a:t>
            </a:r>
            <a:endParaRPr lang="ru-RU" sz="9600" dirty="0"/>
          </a:p>
        </p:txBody>
      </p:sp>
    </p:spTree>
    <p:extLst>
      <p:ext uri="{BB962C8B-B14F-4D97-AF65-F5344CB8AC3E}">
        <p14:creationId xmlns:p14="http://schemas.microsoft.com/office/powerpoint/2010/main" xmlns="" val="2744533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smtClean="0">
                <a:latin typeface="Baskerville Old Face" panose="02020602080505020303" pitchFamily="18" charset="0"/>
              </a:rPr>
              <a:t>What can we do with success?</a:t>
            </a:r>
            <a:endParaRPr lang="ru-RU" sz="4800" b="1" dirty="0"/>
          </a:p>
        </p:txBody>
      </p:sp>
      <p:sp>
        <p:nvSpPr>
          <p:cNvPr id="4" name="Содержимое 3"/>
          <p:cNvSpPr>
            <a:spLocks noGrp="1"/>
          </p:cNvSpPr>
          <p:nvPr>
            <p:ph idx="1"/>
          </p:nvPr>
        </p:nvSpPr>
        <p:spPr/>
        <p:txBody>
          <a:bodyPr>
            <a:normAutofit fontScale="62500" lnSpcReduction="20000"/>
          </a:bodyPr>
          <a:lstStyle/>
          <a:p>
            <a:r>
              <a:rPr lang="en-US" dirty="0" smtClean="0"/>
              <a:t>To make success</a:t>
            </a:r>
            <a:r>
              <a:rPr lang="ru-RU" dirty="0" smtClean="0"/>
              <a:t> – достигать  успеха</a:t>
            </a:r>
            <a:endParaRPr lang="en-US" dirty="0" smtClean="0"/>
          </a:p>
          <a:p>
            <a:r>
              <a:rPr lang="en-US" dirty="0" smtClean="0"/>
              <a:t>To enjoy success</a:t>
            </a:r>
            <a:r>
              <a:rPr lang="ru-RU" dirty="0" smtClean="0"/>
              <a:t>  - наслаждаться успехом</a:t>
            </a:r>
            <a:endParaRPr lang="en-US" dirty="0" smtClean="0"/>
          </a:p>
          <a:p>
            <a:r>
              <a:rPr lang="en-US" dirty="0" smtClean="0"/>
              <a:t>To have success</a:t>
            </a:r>
            <a:r>
              <a:rPr lang="ru-RU" dirty="0" smtClean="0"/>
              <a:t> – иметь успех</a:t>
            </a:r>
            <a:endParaRPr lang="en-US" dirty="0" smtClean="0"/>
          </a:p>
          <a:p>
            <a:r>
              <a:rPr lang="en-US" dirty="0" smtClean="0"/>
              <a:t>To bring success</a:t>
            </a:r>
            <a:r>
              <a:rPr lang="ru-RU" dirty="0" smtClean="0"/>
              <a:t> – приносить успех</a:t>
            </a:r>
            <a:endParaRPr lang="en-US" dirty="0" smtClean="0"/>
          </a:p>
          <a:p>
            <a:r>
              <a:rPr lang="en-US" dirty="0" smtClean="0"/>
              <a:t>To ensure success</a:t>
            </a:r>
            <a:r>
              <a:rPr lang="ru-RU" dirty="0" smtClean="0"/>
              <a:t> – обеспечивать успех</a:t>
            </a:r>
            <a:endParaRPr lang="en-US" dirty="0" smtClean="0"/>
          </a:p>
          <a:p>
            <a:r>
              <a:rPr lang="en-US" dirty="0" smtClean="0"/>
              <a:t>To guarantee success</a:t>
            </a:r>
            <a:r>
              <a:rPr lang="ru-RU" dirty="0" smtClean="0"/>
              <a:t> – гарантировать успех</a:t>
            </a:r>
            <a:endParaRPr lang="en-US" dirty="0" smtClean="0"/>
          </a:p>
          <a:p>
            <a:r>
              <a:rPr lang="en-US" dirty="0" smtClean="0"/>
              <a:t>To wish success</a:t>
            </a:r>
            <a:r>
              <a:rPr lang="ru-RU" dirty="0" smtClean="0"/>
              <a:t> – желать успеха</a:t>
            </a:r>
            <a:endParaRPr lang="en-US" dirty="0" smtClean="0"/>
          </a:p>
          <a:p>
            <a:r>
              <a:rPr lang="en-US" dirty="0" smtClean="0"/>
              <a:t>To achieve success</a:t>
            </a:r>
            <a:r>
              <a:rPr lang="ru-RU" dirty="0" smtClean="0"/>
              <a:t> – достигать успеха</a:t>
            </a:r>
            <a:endParaRPr lang="en-US" dirty="0" smtClean="0"/>
          </a:p>
          <a:p>
            <a:r>
              <a:rPr lang="en-US" dirty="0" smtClean="0"/>
              <a:t>To promote success</a:t>
            </a:r>
            <a:r>
              <a:rPr lang="ru-RU" dirty="0" smtClean="0"/>
              <a:t> – способствовать успеху</a:t>
            </a:r>
            <a:endParaRPr lang="en-US" dirty="0" smtClean="0"/>
          </a:p>
          <a:p>
            <a:r>
              <a:rPr lang="en-US" dirty="0" smtClean="0"/>
              <a:t>To judge success</a:t>
            </a:r>
            <a:r>
              <a:rPr lang="ru-RU" dirty="0" smtClean="0"/>
              <a:t> – судить об успехе</a:t>
            </a:r>
            <a:endParaRPr lang="en-US" dirty="0" smtClean="0"/>
          </a:p>
          <a:p>
            <a:r>
              <a:rPr lang="en-US" dirty="0" smtClean="0"/>
              <a:t>To anticipate success</a:t>
            </a:r>
            <a:r>
              <a:rPr lang="ru-RU" dirty="0" smtClean="0"/>
              <a:t> – предвидеть успех</a:t>
            </a:r>
            <a:endParaRPr lang="en-US" dirty="0" smtClean="0"/>
          </a:p>
          <a:p>
            <a:r>
              <a:rPr lang="en-US" dirty="0" smtClean="0"/>
              <a:t>To be success</a:t>
            </a:r>
            <a:r>
              <a:rPr lang="ru-RU" dirty="0" smtClean="0"/>
              <a:t> – быть успешным</a:t>
            </a:r>
            <a:endParaRPr lang="en-US" dirty="0" smtClean="0"/>
          </a:p>
          <a:p>
            <a:r>
              <a:rPr lang="en-US" dirty="0" smtClean="0"/>
              <a:t>To define success</a:t>
            </a:r>
            <a:r>
              <a:rPr lang="ru-RU" dirty="0" smtClean="0"/>
              <a:t> – определять параметры успеха</a:t>
            </a:r>
            <a:endParaRPr lang="en-US" dirty="0" smtClean="0"/>
          </a:p>
          <a:p>
            <a:r>
              <a:rPr lang="en-US" dirty="0" smtClean="0"/>
              <a:t>To measure success</a:t>
            </a:r>
            <a:r>
              <a:rPr lang="ru-RU" dirty="0" smtClean="0"/>
              <a:t> – измерять успех</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74638"/>
            <a:ext cx="8229600" cy="5851525"/>
          </a:xfrm>
          <a:solidFill>
            <a:srgbClr val="99FF66"/>
          </a:solidFill>
        </p:spPr>
        <p:txBody>
          <a:bodyPr>
            <a:noAutofit/>
          </a:bodyPr>
          <a:lstStyle/>
          <a:p>
            <a:pPr marL="0" indent="0" algn="ctr">
              <a:buNone/>
            </a:pPr>
            <a:r>
              <a:rPr lang="en-US" sz="8800" dirty="0">
                <a:latin typeface="Algerian" panose="04020705040A02060702" pitchFamily="82" charset="0"/>
              </a:rPr>
              <a:t>What is necessary to achieve success?</a:t>
            </a:r>
            <a:endParaRPr lang="ru-RU" sz="8800" dirty="0"/>
          </a:p>
        </p:txBody>
      </p:sp>
    </p:spTree>
    <p:extLst>
      <p:ext uri="{BB962C8B-B14F-4D97-AF65-F5344CB8AC3E}">
        <p14:creationId xmlns:p14="http://schemas.microsoft.com/office/powerpoint/2010/main" xmlns="" val="4134600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latin typeface="Baskerville Old Face" panose="02020602080505020303" pitchFamily="18" charset="0"/>
              </a:rPr>
              <a:t>What is necessary to achieve success?</a:t>
            </a:r>
            <a:endParaRPr lang="ru-RU" b="1" dirty="0"/>
          </a:p>
        </p:txBody>
      </p:sp>
      <p:sp>
        <p:nvSpPr>
          <p:cNvPr id="3" name="Содержимое 2"/>
          <p:cNvSpPr>
            <a:spLocks noGrp="1"/>
          </p:cNvSpPr>
          <p:nvPr>
            <p:ph idx="1"/>
          </p:nvPr>
        </p:nvSpPr>
        <p:spPr>
          <a:xfrm>
            <a:off x="457200" y="1357298"/>
            <a:ext cx="8229600" cy="4768865"/>
          </a:xfrm>
        </p:spPr>
        <p:txBody>
          <a:bodyPr>
            <a:normAutofit fontScale="25000" lnSpcReduction="20000"/>
          </a:bodyPr>
          <a:lstStyle/>
          <a:p>
            <a:r>
              <a:rPr lang="en-US" sz="4200" dirty="0" smtClean="0">
                <a:latin typeface="Arial Rounded MT Bold" pitchFamily="34" charset="0"/>
              </a:rPr>
              <a:t>Persistence</a:t>
            </a:r>
          </a:p>
          <a:p>
            <a:r>
              <a:rPr lang="en-US" sz="4200" dirty="0" smtClean="0">
                <a:latin typeface="Arial Rounded MT Bold" pitchFamily="34" charset="0"/>
              </a:rPr>
              <a:t>Dedication</a:t>
            </a:r>
          </a:p>
          <a:p>
            <a:r>
              <a:rPr lang="en-US" sz="4200" dirty="0" smtClean="0">
                <a:latin typeface="Arial Rounded MT Bold" pitchFamily="34" charset="0"/>
              </a:rPr>
              <a:t>Believing in yourself (self-confidence)</a:t>
            </a:r>
          </a:p>
          <a:p>
            <a:r>
              <a:rPr lang="en-US" sz="4200" dirty="0" smtClean="0">
                <a:latin typeface="Arial Rounded MT Bold" pitchFamily="34" charset="0"/>
              </a:rPr>
              <a:t>Learning from failure</a:t>
            </a:r>
          </a:p>
          <a:p>
            <a:r>
              <a:rPr lang="en-US" sz="4200" dirty="0" smtClean="0">
                <a:latin typeface="Arial Rounded MT Bold" pitchFamily="34" charset="0"/>
              </a:rPr>
              <a:t>Motivation</a:t>
            </a:r>
          </a:p>
          <a:p>
            <a:r>
              <a:rPr lang="en-US" sz="4200" dirty="0" smtClean="0">
                <a:latin typeface="Arial Rounded MT Bold" pitchFamily="34" charset="0"/>
              </a:rPr>
              <a:t>Ambitions</a:t>
            </a:r>
          </a:p>
          <a:p>
            <a:r>
              <a:rPr lang="en-US" sz="4200" dirty="0" smtClean="0">
                <a:latin typeface="Arial Rounded MT Bold" pitchFamily="34" charset="0"/>
              </a:rPr>
              <a:t>Foresight (vision)</a:t>
            </a:r>
          </a:p>
          <a:p>
            <a:r>
              <a:rPr lang="en-US" sz="4200" dirty="0" smtClean="0">
                <a:latin typeface="Arial Rounded MT Bold" pitchFamily="34" charset="0"/>
              </a:rPr>
              <a:t>Hard work (discipline)</a:t>
            </a:r>
          </a:p>
          <a:p>
            <a:r>
              <a:rPr lang="en-US" sz="4200" dirty="0" smtClean="0">
                <a:latin typeface="Arial Rounded MT Bold" pitchFamily="34" charset="0"/>
              </a:rPr>
              <a:t>Capital (money, resources)</a:t>
            </a:r>
          </a:p>
          <a:p>
            <a:r>
              <a:rPr lang="en-US" sz="4200" dirty="0" smtClean="0">
                <a:latin typeface="Arial Rounded MT Bold" pitchFamily="34" charset="0"/>
              </a:rPr>
              <a:t>Patience</a:t>
            </a:r>
          </a:p>
          <a:p>
            <a:r>
              <a:rPr lang="en-US" sz="4200" dirty="0" smtClean="0">
                <a:latin typeface="Arial Rounded MT Bold" pitchFamily="34" charset="0"/>
              </a:rPr>
              <a:t>Competence (knowledge and skills)</a:t>
            </a:r>
          </a:p>
          <a:p>
            <a:r>
              <a:rPr lang="en-US" sz="4200" dirty="0" smtClean="0">
                <a:latin typeface="Arial Rounded MT Bold" pitchFamily="34" charset="0"/>
              </a:rPr>
              <a:t>Sociability</a:t>
            </a:r>
          </a:p>
          <a:p>
            <a:r>
              <a:rPr lang="en-US" sz="4200" dirty="0" smtClean="0">
                <a:latin typeface="Arial Rounded MT Bold" pitchFamily="34" charset="0"/>
              </a:rPr>
              <a:t>Riskiness</a:t>
            </a:r>
          </a:p>
          <a:p>
            <a:r>
              <a:rPr lang="en-US" sz="4200" dirty="0" smtClean="0">
                <a:latin typeface="Arial Rounded MT Bold" pitchFamily="34" charset="0"/>
              </a:rPr>
              <a:t>Friendship Support</a:t>
            </a:r>
          </a:p>
          <a:p>
            <a:r>
              <a:rPr lang="en-US" sz="4200" dirty="0" smtClean="0">
                <a:latin typeface="Arial Rounded MT Bold" pitchFamily="34" charset="0"/>
              </a:rPr>
              <a:t>Family environment</a:t>
            </a:r>
          </a:p>
          <a:p>
            <a:r>
              <a:rPr lang="en-US" sz="4200" dirty="0" smtClean="0">
                <a:latin typeface="Arial Rounded MT Bold" pitchFamily="34" charset="0"/>
              </a:rPr>
              <a:t>Sociability </a:t>
            </a:r>
          </a:p>
          <a:p>
            <a:r>
              <a:rPr lang="en-US" sz="4200" dirty="0" smtClean="0">
                <a:latin typeface="Arial Rounded MT Bold" pitchFamily="34" charset="0"/>
              </a:rPr>
              <a:t>Good health</a:t>
            </a:r>
          </a:p>
          <a:p>
            <a:r>
              <a:rPr lang="en-US" sz="4200" dirty="0" smtClean="0">
                <a:latin typeface="Arial Rounded MT Bold" pitchFamily="34" charset="0"/>
              </a:rPr>
              <a:t>Good promotion</a:t>
            </a:r>
          </a:p>
          <a:p>
            <a:r>
              <a:rPr lang="en-US" sz="4200" dirty="0" smtClean="0">
                <a:latin typeface="Arial Rounded MT Bold" pitchFamily="34" charset="0"/>
              </a:rPr>
              <a:t>Inspiration</a:t>
            </a:r>
          </a:p>
          <a:p>
            <a:r>
              <a:rPr lang="en-US" sz="4200" dirty="0" smtClean="0">
                <a:latin typeface="Arial Rounded MT Bold" pitchFamily="34" charset="0"/>
              </a:rPr>
              <a:t>Imagination</a:t>
            </a:r>
          </a:p>
          <a:p>
            <a:r>
              <a:rPr lang="en-US" sz="4200" dirty="0" smtClean="0">
                <a:latin typeface="Arial Rounded MT Bold" pitchFamily="34" charset="0"/>
              </a:rPr>
              <a:t>Entrepreneurship</a:t>
            </a:r>
          </a:p>
          <a:p>
            <a:r>
              <a:rPr lang="en-US" sz="4200" dirty="0" smtClean="0">
                <a:latin typeface="Arial Rounded MT Bold" pitchFamily="34" charset="0"/>
              </a:rPr>
              <a:t>Talent  (gift)</a:t>
            </a:r>
          </a:p>
          <a:p>
            <a:r>
              <a:rPr lang="en-US" sz="4200" dirty="0" smtClean="0">
                <a:latin typeface="Arial Rounded MT Bold" pitchFamily="34" charset="0"/>
              </a:rPr>
              <a:t>Leading qualities </a:t>
            </a:r>
          </a:p>
          <a:p>
            <a:r>
              <a:rPr lang="en-US" sz="4200" dirty="0" smtClean="0">
                <a:latin typeface="Arial Rounded MT Bold" pitchFamily="34" charset="0"/>
              </a:rPr>
              <a:t>Luck</a:t>
            </a:r>
          </a:p>
          <a:p>
            <a:r>
              <a:rPr lang="en-US" sz="4200" dirty="0" smtClean="0">
                <a:latin typeface="Arial Rounded MT Bold" pitchFamily="34" charset="0"/>
              </a:rPr>
              <a:t>Good team</a:t>
            </a:r>
          </a:p>
          <a:p>
            <a:r>
              <a:rPr lang="en-US" sz="4200" dirty="0" smtClean="0">
                <a:latin typeface="Arial Rounded MT Bold" pitchFamily="34" charset="0"/>
              </a:rPr>
              <a:t>Energy</a:t>
            </a:r>
          </a:p>
          <a:p>
            <a:r>
              <a:rPr lang="en-US" sz="4200" dirty="0" smtClean="0">
                <a:latin typeface="Arial Rounded MT Bold" pitchFamily="34" charset="0"/>
              </a:rPr>
              <a:t>Initiative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4286248" y="1643050"/>
            <a:ext cx="3500454" cy="3291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srcRect/>
          <a:stretch>
            <a:fillRect/>
          </a:stretch>
        </p:blipFill>
        <p:spPr bwMode="auto">
          <a:xfrm>
            <a:off x="1285852" y="642918"/>
            <a:ext cx="6500858" cy="4934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323528" y="0"/>
            <a:ext cx="8568952" cy="6741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74638"/>
            <a:ext cx="8229600" cy="6178698"/>
          </a:xfrm>
          <a:solidFill>
            <a:srgbClr val="99FF66"/>
          </a:solidFill>
        </p:spPr>
        <p:txBody>
          <a:bodyPr>
            <a:noAutofit/>
          </a:bodyPr>
          <a:lstStyle/>
          <a:p>
            <a:pPr marL="0" indent="0" algn="ctr">
              <a:buNone/>
            </a:pPr>
            <a:r>
              <a:rPr lang="en-US" sz="9600" dirty="0">
                <a:latin typeface="Algerian" panose="04020705040A02060702" pitchFamily="82" charset="0"/>
              </a:rPr>
              <a:t>What are the steps of achieving success?</a:t>
            </a:r>
            <a:endParaRPr lang="ru-RU" sz="9600" dirty="0"/>
          </a:p>
        </p:txBody>
      </p:sp>
    </p:spTree>
    <p:extLst>
      <p:ext uri="{BB962C8B-B14F-4D97-AF65-F5344CB8AC3E}">
        <p14:creationId xmlns:p14="http://schemas.microsoft.com/office/powerpoint/2010/main" xmlns="" val="1224883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548680"/>
            <a:ext cx="8229600" cy="5577483"/>
          </a:xfrm>
          <a:solidFill>
            <a:srgbClr val="99FF66"/>
          </a:solidFill>
        </p:spPr>
        <p:txBody>
          <a:bodyPr>
            <a:normAutofit/>
          </a:bodyPr>
          <a:lstStyle/>
          <a:p>
            <a:pPr marL="0" indent="0" algn="ctr">
              <a:buNone/>
            </a:pPr>
            <a:r>
              <a:rPr lang="en-US" sz="9600" dirty="0">
                <a:latin typeface="Algerian" pitchFamily="82" charset="0"/>
              </a:rPr>
              <a:t>What is success?</a:t>
            </a:r>
            <a:endParaRPr lang="ru-RU" sz="9600" dirty="0"/>
          </a:p>
        </p:txBody>
      </p:sp>
    </p:spTree>
    <p:extLst>
      <p:ext uri="{BB962C8B-B14F-4D97-AF65-F5344CB8AC3E}">
        <p14:creationId xmlns:p14="http://schemas.microsoft.com/office/powerpoint/2010/main" xmlns="" val="118940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smtClean="0">
                <a:latin typeface="Baskerville Old Face" panose="02020602080505020303" pitchFamily="18" charset="0"/>
              </a:rPr>
              <a:t>What are the steps of achieving success?</a:t>
            </a:r>
            <a:endParaRPr lang="ru-RU" sz="4800" b="1" dirty="0"/>
          </a:p>
        </p:txBody>
      </p:sp>
      <p:pic>
        <p:nvPicPr>
          <p:cNvPr id="10242" name="Picture 2"/>
          <p:cNvPicPr>
            <a:picLocks noGrp="1" noChangeAspect="1" noChangeArrowheads="1"/>
          </p:cNvPicPr>
          <p:nvPr>
            <p:ph idx="1"/>
          </p:nvPr>
        </p:nvPicPr>
        <p:blipFill>
          <a:blip r:embed="rId2"/>
          <a:srcRect/>
          <a:stretch>
            <a:fillRect/>
          </a:stretch>
        </p:blipFill>
        <p:spPr bwMode="auto">
          <a:xfrm>
            <a:off x="107504" y="1571612"/>
            <a:ext cx="8352928" cy="50257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smtClean="0">
                <a:latin typeface="Baskerville Old Face" panose="02020602080505020303" pitchFamily="18" charset="0"/>
              </a:rPr>
              <a:t>What to do to achieve success?</a:t>
            </a:r>
            <a:endParaRPr lang="ru-RU" sz="4800" b="1" dirty="0"/>
          </a:p>
        </p:txBody>
      </p:sp>
      <p:sp>
        <p:nvSpPr>
          <p:cNvPr id="3" name="Содержимое 2"/>
          <p:cNvSpPr>
            <a:spLocks noGrp="1"/>
          </p:cNvSpPr>
          <p:nvPr>
            <p:ph idx="1"/>
          </p:nvPr>
        </p:nvSpPr>
        <p:spPr>
          <a:xfrm>
            <a:off x="457200" y="1196752"/>
            <a:ext cx="8229600" cy="5184576"/>
          </a:xfrm>
          <a:noFill/>
        </p:spPr>
        <p:style>
          <a:lnRef idx="1">
            <a:schemeClr val="accent6"/>
          </a:lnRef>
          <a:fillRef idx="3">
            <a:schemeClr val="accent6"/>
          </a:fillRef>
          <a:effectRef idx="2">
            <a:schemeClr val="accent6"/>
          </a:effectRef>
          <a:fontRef idx="minor">
            <a:schemeClr val="lt1"/>
          </a:fontRef>
        </p:style>
        <p:txBody>
          <a:bodyPr>
            <a:noAutofit/>
          </a:bodyPr>
          <a:lstStyle/>
          <a:p>
            <a:r>
              <a:rPr lang="en-US" b="1" dirty="0">
                <a:solidFill>
                  <a:schemeClr val="tx1"/>
                </a:solidFill>
              </a:rPr>
              <a:t>1) to have a goal</a:t>
            </a:r>
          </a:p>
          <a:p>
            <a:r>
              <a:rPr lang="en-US" b="1" dirty="0">
                <a:solidFill>
                  <a:schemeClr val="tx1"/>
                </a:solidFill>
              </a:rPr>
              <a:t> 2) to have a plan</a:t>
            </a:r>
          </a:p>
          <a:p>
            <a:r>
              <a:rPr lang="en-US" b="1" dirty="0">
                <a:solidFill>
                  <a:schemeClr val="tx1"/>
                </a:solidFill>
              </a:rPr>
              <a:t>2) to save money</a:t>
            </a:r>
          </a:p>
          <a:p>
            <a:r>
              <a:rPr lang="en-US" b="1" dirty="0">
                <a:solidFill>
                  <a:schemeClr val="tx1"/>
                </a:solidFill>
              </a:rPr>
              <a:t>3) to work hard and talk less</a:t>
            </a:r>
          </a:p>
          <a:p>
            <a:r>
              <a:rPr lang="en-US" b="1" dirty="0">
                <a:solidFill>
                  <a:schemeClr val="tx1"/>
                </a:solidFill>
              </a:rPr>
              <a:t>4) to do what you feel is right</a:t>
            </a:r>
          </a:p>
          <a:p>
            <a:r>
              <a:rPr lang="en-US" b="1" dirty="0">
                <a:solidFill>
                  <a:schemeClr val="tx1"/>
                </a:solidFill>
              </a:rPr>
              <a:t>5) to learn from your mistakes</a:t>
            </a:r>
          </a:p>
          <a:p>
            <a:r>
              <a:rPr lang="en-US" b="1" dirty="0">
                <a:solidFill>
                  <a:schemeClr val="tx1"/>
                </a:solidFill>
              </a:rPr>
              <a:t>6) to stop complaining</a:t>
            </a:r>
          </a:p>
          <a:p>
            <a:r>
              <a:rPr lang="en-US" b="1" dirty="0">
                <a:solidFill>
                  <a:schemeClr val="tx1"/>
                </a:solidFill>
              </a:rPr>
              <a:t>7) to laugh often</a:t>
            </a:r>
          </a:p>
          <a:p>
            <a:r>
              <a:rPr lang="en-US" b="1" dirty="0">
                <a:solidFill>
                  <a:schemeClr val="tx1"/>
                </a:solidFill>
              </a:rPr>
              <a:t>8) to plan ahead</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a:srcRect/>
          <a:stretch>
            <a:fillRect/>
          </a:stretch>
        </p:blipFill>
        <p:spPr bwMode="auto">
          <a:xfrm>
            <a:off x="457200" y="620688"/>
            <a:ext cx="8229600" cy="5688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620688"/>
            <a:ext cx="8229600" cy="5505475"/>
          </a:xfrm>
          <a:solidFill>
            <a:srgbClr val="99FF66"/>
          </a:solidFill>
        </p:spPr>
        <p:txBody>
          <a:bodyPr>
            <a:noAutofit/>
          </a:bodyPr>
          <a:lstStyle/>
          <a:p>
            <a:pPr algn="ctr"/>
            <a:r>
              <a:rPr lang="en-US" sz="8800" dirty="0">
                <a:latin typeface="Algerian" pitchFamily="82" charset="0"/>
              </a:rPr>
              <a:t>How </a:t>
            </a:r>
            <a:r>
              <a:rPr lang="en-US" sz="8800" dirty="0" smtClean="0">
                <a:latin typeface="Algerian" pitchFamily="82" charset="0"/>
              </a:rPr>
              <a:t>to </a:t>
            </a:r>
            <a:r>
              <a:rPr lang="en-US" sz="8800" dirty="0">
                <a:latin typeface="Algerian" pitchFamily="82" charset="0"/>
              </a:rPr>
              <a:t>achieve success in studying?</a:t>
            </a:r>
            <a:endParaRPr lang="ru-RU" sz="8800" dirty="0"/>
          </a:p>
        </p:txBody>
      </p:sp>
    </p:spTree>
    <p:extLst>
      <p:ext uri="{BB962C8B-B14F-4D97-AF65-F5344CB8AC3E}">
        <p14:creationId xmlns:p14="http://schemas.microsoft.com/office/powerpoint/2010/main" xmlns="" val="828726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en-US" b="1" dirty="0" smtClean="0">
                <a:latin typeface="Baskerville Old Face" panose="02020602080505020303" pitchFamily="18" charset="0"/>
              </a:rPr>
              <a:t>How to achieve success in studying?</a:t>
            </a:r>
            <a:endParaRPr lang="ru-RU" b="1" dirty="0"/>
          </a:p>
        </p:txBody>
      </p:sp>
      <p:pic>
        <p:nvPicPr>
          <p:cNvPr id="2050" name="Picture 2"/>
          <p:cNvPicPr>
            <a:picLocks noGrp="1" noChangeAspect="1" noChangeArrowheads="1"/>
          </p:cNvPicPr>
          <p:nvPr>
            <p:ph idx="1"/>
          </p:nvPr>
        </p:nvPicPr>
        <p:blipFill>
          <a:blip r:embed="rId2"/>
          <a:srcRect/>
          <a:stretch>
            <a:fillRect/>
          </a:stretch>
        </p:blipFill>
        <p:spPr bwMode="auto">
          <a:xfrm>
            <a:off x="323528" y="928670"/>
            <a:ext cx="8820472" cy="5812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6672"/>
            <a:ext cx="8229600" cy="5649491"/>
          </a:xfrm>
          <a:solidFill>
            <a:srgbClr val="99FF66"/>
          </a:solidFill>
        </p:spPr>
        <p:txBody>
          <a:bodyPr>
            <a:normAutofit lnSpcReduction="10000"/>
          </a:bodyPr>
          <a:lstStyle/>
          <a:p>
            <a:pPr marL="0" indent="0" algn="ctr">
              <a:buNone/>
            </a:pPr>
            <a:r>
              <a:rPr lang="en-US" sz="9600" dirty="0">
                <a:latin typeface="Algerian" panose="04020705040A02060702" pitchFamily="82" charset="0"/>
              </a:rPr>
              <a:t>What age is the best to achieve success? </a:t>
            </a:r>
            <a:endParaRPr lang="ru-RU" sz="9600" dirty="0"/>
          </a:p>
        </p:txBody>
      </p:sp>
    </p:spTree>
    <p:extLst>
      <p:ext uri="{BB962C8B-B14F-4D97-AF65-F5344CB8AC3E}">
        <p14:creationId xmlns:p14="http://schemas.microsoft.com/office/powerpoint/2010/main" xmlns="" val="598745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06090"/>
          </a:xfrm>
        </p:spPr>
        <p:txBody>
          <a:bodyPr>
            <a:noAutofit/>
          </a:bodyPr>
          <a:lstStyle/>
          <a:p>
            <a:r>
              <a:rPr lang="en-US" sz="4000" b="1" dirty="0" smtClean="0">
                <a:latin typeface="Baskerville Old Face" panose="02020602080505020303" pitchFamily="18" charset="0"/>
              </a:rPr>
              <a:t>What age is the best to achieve success? </a:t>
            </a:r>
            <a:endParaRPr lang="ru-RU" sz="4000" b="1" dirty="0"/>
          </a:p>
        </p:txBody>
      </p:sp>
      <p:sp>
        <p:nvSpPr>
          <p:cNvPr id="3" name="Содержимое 2"/>
          <p:cNvSpPr>
            <a:spLocks noGrp="1"/>
          </p:cNvSpPr>
          <p:nvPr>
            <p:ph idx="1"/>
          </p:nvPr>
        </p:nvSpPr>
        <p:spPr>
          <a:xfrm>
            <a:off x="457200" y="1124744"/>
            <a:ext cx="8229600" cy="5001419"/>
          </a:xfrm>
        </p:spPr>
        <p:txBody>
          <a:bodyPr>
            <a:normAutofit fontScale="25000" lnSpcReduction="20000"/>
          </a:bodyPr>
          <a:lstStyle/>
          <a:p>
            <a:pPr marL="0" indent="0">
              <a:buNone/>
            </a:pPr>
            <a:r>
              <a:rPr lang="en-US" sz="11200" b="1" dirty="0" smtClean="0"/>
              <a:t>People became highly successful after reaching the age of 40</a:t>
            </a:r>
          </a:p>
          <a:p>
            <a:r>
              <a:rPr lang="en-US" sz="6400" b="1" dirty="0" smtClean="0"/>
              <a:t>Stan Lee</a:t>
            </a:r>
            <a:r>
              <a:rPr lang="en-US" sz="6400" dirty="0" smtClean="0"/>
              <a:t> created his first hit comic, "The Fantastic Four," just shy of his 39th birthday in 1961. In the next few years, he created the legendary Marvel Universe, whose characters such as Spider-Man and the X-Men became American cultural icons.</a:t>
            </a:r>
          </a:p>
          <a:p>
            <a:r>
              <a:rPr lang="en-US" sz="6400" b="1" dirty="0" smtClean="0"/>
              <a:t>Donald Fisher </a:t>
            </a:r>
            <a:r>
              <a:rPr lang="en-US" sz="6400" dirty="0" smtClean="0"/>
              <a:t>was 40 and had no experience in retail when he and his wife, Doris, opened the first Gap store in San Francisco in 1969. The Gap's clothes quickly became fashionable, and today the company is one of the world's largest clothing chains.</a:t>
            </a:r>
          </a:p>
          <a:p>
            <a:r>
              <a:rPr lang="en-US" sz="6400" b="1" dirty="0" smtClean="0"/>
              <a:t>Vera Wang </a:t>
            </a:r>
            <a:r>
              <a:rPr lang="en-US" sz="6400" dirty="0" smtClean="0"/>
              <a:t>was a figure skater and journalist before entering the fashion industry at age 40. Today she's one of the world's premier women's designers.</a:t>
            </a:r>
          </a:p>
          <a:p>
            <a:r>
              <a:rPr lang="en-US" sz="6400" b="1" dirty="0" smtClean="0"/>
              <a:t>Gary </a:t>
            </a:r>
            <a:r>
              <a:rPr lang="en-US" sz="6400" b="1" dirty="0" err="1" smtClean="0"/>
              <a:t>Heavin</a:t>
            </a:r>
            <a:r>
              <a:rPr lang="en-US" sz="6400" b="1" dirty="0" smtClean="0"/>
              <a:t> </a:t>
            </a:r>
            <a:r>
              <a:rPr lang="en-US" sz="6400" dirty="0" smtClean="0"/>
              <a:t>was 40 when he opened the first Curves fitness center in 1992, which ended up becoming one of the fastest-growing franchises of the '90s.</a:t>
            </a:r>
          </a:p>
          <a:p>
            <a:r>
              <a:rPr lang="en-US" sz="6400" b="1" dirty="0" smtClean="0"/>
              <a:t>Robin Chase </a:t>
            </a:r>
            <a:r>
              <a:rPr lang="en-US" sz="6400" dirty="0" smtClean="0"/>
              <a:t>cofounded Zipcar at age 42 in 2000. She left the company in 2011 and continues to build and advise startups, as well as serve as a member of the World Economic Forum.</a:t>
            </a:r>
          </a:p>
          <a:p>
            <a:r>
              <a:rPr lang="en-US" sz="6400" b="1" dirty="0" smtClean="0"/>
              <a:t>Samuel L. Jackson </a:t>
            </a:r>
            <a:r>
              <a:rPr lang="en-US" sz="6400" dirty="0" smtClean="0"/>
              <a:t>has been a Hollywood staple for years now, but he'd had only bit parts before landing an award-winning role at age 43 in Spike Lee's film "Jungle Fever" in 1991.</a:t>
            </a:r>
          </a:p>
          <a:p>
            <a:r>
              <a:rPr lang="en-US" sz="6400" b="1" dirty="0" smtClean="0"/>
              <a:t>Sam Walton </a:t>
            </a:r>
            <a:r>
              <a:rPr lang="en-US" sz="6400" dirty="0" smtClean="0"/>
              <a:t>had a fairly successful retail-management career in his 20s and 30s, but his path to astronomical success began at age 44, when he founded the first Wal-Mart in Rogers, Arkansas, in 1962.</a:t>
            </a:r>
          </a:p>
          <a:p>
            <a:r>
              <a:rPr lang="en-US" sz="6400" b="1" dirty="0" smtClean="0"/>
              <a:t>Henry Ford </a:t>
            </a:r>
            <a:r>
              <a:rPr lang="en-US" sz="6400" dirty="0" smtClean="0"/>
              <a:t>was 45 when he created the revolutionary Model T car in 1908.</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0"/>
            <a:ext cx="8229600" cy="6741368"/>
          </a:xfrm>
          <a:solidFill>
            <a:srgbClr val="99FF66"/>
          </a:solidFill>
        </p:spPr>
        <p:txBody>
          <a:bodyPr>
            <a:noAutofit/>
          </a:bodyPr>
          <a:lstStyle/>
          <a:p>
            <a:pPr marL="0" indent="0" algn="ctr">
              <a:buNone/>
            </a:pPr>
            <a:r>
              <a:rPr lang="en-US" sz="8800" dirty="0">
                <a:latin typeface="Algerian" panose="04020705040A02060702" pitchFamily="82" charset="0"/>
              </a:rPr>
              <a:t>Who are the most successful people in the world now?</a:t>
            </a:r>
            <a:endParaRPr lang="ru-RU" sz="8800" dirty="0"/>
          </a:p>
        </p:txBody>
      </p:sp>
    </p:spTree>
    <p:extLst>
      <p:ext uri="{BB962C8B-B14F-4D97-AF65-F5344CB8AC3E}">
        <p14:creationId xmlns:p14="http://schemas.microsoft.com/office/powerpoint/2010/main" xmlns="" val="1885474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latin typeface="Baskerville Old Face" panose="02020602080505020303" pitchFamily="18" charset="0"/>
              </a:rPr>
              <a:t>Who are the most successful people in the world now?</a:t>
            </a:r>
            <a:endParaRPr lang="ru-RU" b="1" dirty="0"/>
          </a:p>
        </p:txBody>
      </p:sp>
      <p:sp>
        <p:nvSpPr>
          <p:cNvPr id="3" name="Содержимое 2"/>
          <p:cNvSpPr>
            <a:spLocks noGrp="1"/>
          </p:cNvSpPr>
          <p:nvPr>
            <p:ph idx="1"/>
          </p:nvPr>
        </p:nvSpPr>
        <p:spPr/>
        <p:txBody>
          <a:bodyPr>
            <a:normAutofit fontScale="92500" lnSpcReduction="10000"/>
          </a:bodyPr>
          <a:lstStyle/>
          <a:p>
            <a:pPr marL="0" indent="0">
              <a:buNone/>
            </a:pPr>
            <a:r>
              <a:rPr lang="en-US" u="sng" dirty="0" smtClean="0"/>
              <a:t>A list of the most successful people in the world. </a:t>
            </a:r>
          </a:p>
          <a:p>
            <a:pPr marL="0" indent="0">
              <a:buNone/>
            </a:pPr>
            <a:r>
              <a:rPr lang="en-US" sz="2600" u="sng" dirty="0" smtClean="0"/>
              <a:t>(</a:t>
            </a:r>
            <a:r>
              <a:rPr lang="en-US" sz="2600" dirty="0" smtClean="0"/>
              <a:t>For this list people born after 1900 have been chosen.)</a:t>
            </a:r>
          </a:p>
          <a:p>
            <a:pPr marL="0" indent="0">
              <a:buNone/>
            </a:pPr>
            <a:r>
              <a:rPr lang="en-US" dirty="0" smtClean="0"/>
              <a:t>Firstly, what counts as success?</a:t>
            </a:r>
          </a:p>
          <a:p>
            <a:pPr marL="0" indent="0" algn="ctr">
              <a:buNone/>
            </a:pPr>
            <a:r>
              <a:rPr lang="en-US" u="sng" dirty="0" smtClean="0"/>
              <a:t>Criteria of success :</a:t>
            </a:r>
          </a:p>
          <a:p>
            <a:r>
              <a:rPr lang="en-US" dirty="0" smtClean="0"/>
              <a:t>Financial and business success.</a:t>
            </a:r>
          </a:p>
          <a:p>
            <a:r>
              <a:rPr lang="en-US" dirty="0" smtClean="0"/>
              <a:t>Getting to the top of their profession, in science, sport, arts or culture.</a:t>
            </a:r>
          </a:p>
          <a:p>
            <a:r>
              <a:rPr lang="en-US" dirty="0" smtClean="0"/>
              <a:t>Political success.</a:t>
            </a:r>
          </a:p>
          <a:p>
            <a:r>
              <a:rPr lang="en-US" dirty="0" smtClean="0"/>
              <a:t>Influencing other people.</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6572272"/>
          </a:xfrm>
        </p:spPr>
        <p:txBody>
          <a:bodyPr>
            <a:noAutofit/>
          </a:bodyPr>
          <a:lstStyle/>
          <a:p>
            <a:pPr marL="0" indent="0" algn="ctr">
              <a:buNone/>
            </a:pPr>
            <a:r>
              <a:rPr lang="en-US" sz="1600" b="1" u="sng" dirty="0" smtClean="0"/>
              <a:t>Most successful people in business</a:t>
            </a:r>
          </a:p>
          <a:p>
            <a:r>
              <a:rPr lang="en-US" sz="1600" b="1" u="sng" dirty="0" smtClean="0"/>
              <a:t>Bill Gates</a:t>
            </a:r>
            <a:r>
              <a:rPr lang="en-US" sz="1600" dirty="0" smtClean="0"/>
              <a:t> (1955 – ) American businessman, founder of Microsoft. According to Forbes, he was the richest man in the world from 1995 to 2007. His net worth in 2012 is estimated at $76.8 billion. He has recently focused on philanthropy – giving away a large portion of his personal fortune through the Gates Foundation.</a:t>
            </a:r>
          </a:p>
          <a:p>
            <a:r>
              <a:rPr lang="en-US" sz="1600" b="1" u="sng" dirty="0" smtClean="0"/>
              <a:t>Larry Page</a:t>
            </a:r>
            <a:r>
              <a:rPr lang="en-US" sz="1600" dirty="0" smtClean="0"/>
              <a:t> (1973 – ) / </a:t>
            </a:r>
            <a:r>
              <a:rPr lang="en-US" sz="1600" b="1" dirty="0" smtClean="0"/>
              <a:t>Sergey </a:t>
            </a:r>
            <a:r>
              <a:rPr lang="en-US" sz="1600" b="1" dirty="0" err="1" smtClean="0"/>
              <a:t>Brin</a:t>
            </a:r>
            <a:r>
              <a:rPr lang="en-US" sz="1600" dirty="0" smtClean="0"/>
              <a:t> (1973 – ) Co-founders of Google. Google has displayed one of the most dramatic growth of any business. From humble beginnings, Google is now an international giant dominating internet search.</a:t>
            </a:r>
          </a:p>
          <a:p>
            <a:r>
              <a:rPr lang="en-US" sz="1600" b="1" u="sng" dirty="0" smtClean="0"/>
              <a:t>Steve Jobs</a:t>
            </a:r>
            <a:r>
              <a:rPr lang="en-US" sz="1600" dirty="0" smtClean="0"/>
              <a:t> (1955 – 2012) an American businessman, inventor, and industrial designer. Key figure in Apple computers. He made Apple one of most successful companies.</a:t>
            </a:r>
          </a:p>
          <a:p>
            <a:r>
              <a:rPr lang="en-US" sz="1600" b="1" u="sng" dirty="0" smtClean="0"/>
              <a:t>Walt Disney</a:t>
            </a:r>
            <a:r>
              <a:rPr lang="en-US" sz="1600" u="sng" dirty="0" smtClean="0"/>
              <a:t> </a:t>
            </a:r>
            <a:r>
              <a:rPr lang="en-US" sz="1600" dirty="0" smtClean="0"/>
              <a:t>(1901 – 1966) American film producer. Disney developed cartoon characters, such as Mickey Mouse and founded the popular Disney theme parks. Disney productions is one of biggest film producers in US.</a:t>
            </a:r>
          </a:p>
          <a:p>
            <a:r>
              <a:rPr lang="en-US" sz="1600" b="1" u="sng" dirty="0" smtClean="0"/>
              <a:t>Henry Ford</a:t>
            </a:r>
            <a:r>
              <a:rPr lang="en-US" sz="1600" dirty="0" smtClean="0"/>
              <a:t> (1863 – 1947) US Industrialist who helped promote the auto revolution, mass producing Ford cars at low cost.</a:t>
            </a:r>
          </a:p>
          <a:p>
            <a:pPr marL="0" indent="0" algn="ctr">
              <a:buNone/>
            </a:pPr>
            <a:r>
              <a:rPr lang="en-US" sz="1600" b="1" u="sng" dirty="0" smtClean="0"/>
              <a:t>Authors</a:t>
            </a:r>
          </a:p>
          <a:p>
            <a:r>
              <a:rPr lang="en-US" sz="1600" b="1" u="sng" dirty="0" smtClean="0"/>
              <a:t>J.K.Rowling</a:t>
            </a:r>
            <a:r>
              <a:rPr lang="en-US" sz="1600" u="sng" dirty="0" smtClean="0"/>
              <a:t> (</a:t>
            </a:r>
            <a:r>
              <a:rPr lang="en-US" sz="1600" dirty="0" smtClean="0"/>
              <a:t>1965 – ) British author of Harry Potter series, which has become the best selling series in history – selling over 400 million copies. When she began writing Harry Potter, she was living on state benefits, but now is a multi-millionaire, with a net worth of $798 million.</a:t>
            </a:r>
          </a:p>
          <a:p>
            <a:r>
              <a:rPr lang="en-US" sz="1600" b="1" u="sng" dirty="0" smtClean="0"/>
              <a:t>J.R.R. Tolkien</a:t>
            </a:r>
            <a:r>
              <a:rPr lang="en-US" sz="1600" dirty="0" smtClean="0"/>
              <a:t> (1892- 1973) – British author of </a:t>
            </a:r>
            <a:r>
              <a:rPr lang="en-US" sz="1600" i="1" dirty="0" smtClean="0"/>
              <a:t>The Lord of the Rings</a:t>
            </a:r>
            <a:r>
              <a:rPr lang="en-US" sz="1600" dirty="0" smtClean="0"/>
              <a:t>, </a:t>
            </a:r>
            <a:r>
              <a:rPr lang="en-US" sz="1600" i="1" dirty="0" smtClean="0"/>
              <a:t>The Hobbit</a:t>
            </a:r>
            <a:r>
              <a:rPr lang="en-US" sz="1600" dirty="0" smtClean="0"/>
              <a:t> and </a:t>
            </a:r>
            <a:r>
              <a:rPr lang="en-US" sz="1600" i="1" dirty="0" smtClean="0"/>
              <a:t>The </a:t>
            </a:r>
            <a:r>
              <a:rPr lang="en-US" sz="1600" i="1" dirty="0" err="1" smtClean="0"/>
              <a:t>Silmarillion</a:t>
            </a:r>
            <a:r>
              <a:rPr lang="en-US" sz="1600" dirty="0" smtClean="0"/>
              <a:t>. Tolkien’s Lord of the Rings has frequently been voted most popular book of the Twentieth Century and his works led to a resurgence of the ‘High Fantasy’ genre.</a:t>
            </a:r>
          </a:p>
          <a:p>
            <a:r>
              <a:rPr lang="en-US" sz="1600" b="1" u="sng" dirty="0" smtClean="0"/>
              <a:t>Stephen King</a:t>
            </a:r>
            <a:r>
              <a:rPr lang="en-US" sz="1600" b="1" dirty="0" smtClean="0"/>
              <a:t> </a:t>
            </a:r>
            <a:r>
              <a:rPr lang="en-US" sz="1600" dirty="0" smtClean="0"/>
              <a:t>(1947 – ) Best selling American author. Selling over 350 million copies of his horror genre books.</a:t>
            </a:r>
          </a:p>
          <a:p>
            <a:endParaRPr lang="en-US" sz="1600" dirty="0" smtClean="0"/>
          </a:p>
          <a:p>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smtClean="0">
                <a:latin typeface="Baskerville Old Face" panose="02020602080505020303" pitchFamily="18" charset="0"/>
              </a:rPr>
              <a:t>Famous quotations about success</a:t>
            </a:r>
            <a:endParaRPr lang="ru-RU" sz="4800" b="1" dirty="0"/>
          </a:p>
        </p:txBody>
      </p:sp>
      <p:pic>
        <p:nvPicPr>
          <p:cNvPr id="8194" name="Picture 2"/>
          <p:cNvPicPr>
            <a:picLocks noGrp="1" noChangeAspect="1" noChangeArrowheads="1"/>
          </p:cNvPicPr>
          <p:nvPr>
            <p:ph idx="1"/>
          </p:nvPr>
        </p:nvPicPr>
        <p:blipFill>
          <a:blip r:embed="rId2"/>
          <a:srcRect/>
          <a:stretch>
            <a:fillRect/>
          </a:stretch>
        </p:blipFill>
        <p:spPr bwMode="auto">
          <a:xfrm>
            <a:off x="4932040" y="3645024"/>
            <a:ext cx="3888432" cy="301122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51520" y="1417638"/>
            <a:ext cx="4608512" cy="4315618"/>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5065712" y="1124743"/>
            <a:ext cx="3970783" cy="2664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14290"/>
            <a:ext cx="8229600" cy="6455070"/>
          </a:xfrm>
        </p:spPr>
        <p:txBody>
          <a:bodyPr>
            <a:noAutofit/>
          </a:bodyPr>
          <a:lstStyle/>
          <a:p>
            <a:pPr marL="0" indent="0" algn="ctr">
              <a:buNone/>
            </a:pPr>
            <a:r>
              <a:rPr lang="en-US" sz="1600" b="1" u="sng" dirty="0" smtClean="0"/>
              <a:t>Music</a:t>
            </a:r>
          </a:p>
          <a:p>
            <a:r>
              <a:rPr lang="en-US" sz="1600" b="1" u="sng" dirty="0" smtClean="0"/>
              <a:t>John Lennon</a:t>
            </a:r>
            <a:r>
              <a:rPr lang="en-US" sz="1600" u="sng" dirty="0" smtClean="0"/>
              <a:t> </a:t>
            </a:r>
            <a:r>
              <a:rPr lang="en-US" sz="1600" dirty="0" smtClean="0"/>
              <a:t>(1940 – 1980) British popstar and key member of the Beatles. The Beatles are widely considered most influential pop music group of all time. John Lennon also had a successful solo career before his murder.</a:t>
            </a:r>
          </a:p>
          <a:p>
            <a:r>
              <a:rPr lang="en-US" sz="1600" b="1" u="sng" dirty="0" smtClean="0"/>
              <a:t>Michael Jackson</a:t>
            </a:r>
            <a:r>
              <a:rPr lang="en-US" sz="1600" u="sng" dirty="0" smtClean="0"/>
              <a:t> </a:t>
            </a:r>
            <a:r>
              <a:rPr lang="en-US" sz="1600" dirty="0" smtClean="0"/>
              <a:t>(1958 – 2009) – American pop singer. Jackson’s 1982 album ‘Thriller’ is the best selling album of all time. Jackson dominated pop music in the early 1980s, and produced influential, groundbreaking pop music videos. Has an estimated sale of 400 million records worldwide and is the most downloaded artist in history.</a:t>
            </a:r>
          </a:p>
          <a:p>
            <a:r>
              <a:rPr lang="en-US" sz="1600" b="1" u="sng" dirty="0" smtClean="0"/>
              <a:t>Madonna</a:t>
            </a:r>
            <a:r>
              <a:rPr lang="en-US" sz="1600" u="sng" dirty="0" smtClean="0"/>
              <a:t> </a:t>
            </a:r>
            <a:r>
              <a:rPr lang="en-US" sz="1600" dirty="0" smtClean="0"/>
              <a:t>(1958 – ) American pop singer / actress and humanitarian. Madonna is the best selling female artist of all time with 300 million records. Influential cultural icon</a:t>
            </a:r>
          </a:p>
          <a:p>
            <a:pPr algn="ctr"/>
            <a:endParaRPr lang="en-US" sz="1600" b="1" u="sng" dirty="0" smtClean="0"/>
          </a:p>
          <a:p>
            <a:pPr marL="0" indent="0" algn="ctr">
              <a:buNone/>
            </a:pPr>
            <a:r>
              <a:rPr lang="en-US" sz="1600" b="1" u="sng" dirty="0" smtClean="0"/>
              <a:t>Arts / Film</a:t>
            </a:r>
          </a:p>
          <a:p>
            <a:r>
              <a:rPr lang="en-US" sz="1600" dirty="0" smtClean="0"/>
              <a:t> </a:t>
            </a:r>
            <a:r>
              <a:rPr lang="en-US" sz="1600" b="1" u="sng" dirty="0" smtClean="0"/>
              <a:t>Alfred Hitchcock </a:t>
            </a:r>
            <a:r>
              <a:rPr lang="en-US" sz="1600" dirty="0" smtClean="0"/>
              <a:t>(1899 – 1980) – English / American film producer. Hitchcock successfully produced over 50 films, gaining 16 Oscar nominations and six awards. Considered one of most influential film directors of the Twentieth Century.</a:t>
            </a:r>
          </a:p>
          <a:p>
            <a:r>
              <a:rPr lang="en-US" sz="1600" b="1" u="sng" dirty="0" smtClean="0"/>
              <a:t>George Lucas</a:t>
            </a:r>
            <a:r>
              <a:rPr lang="en-US" sz="1600" u="sng" dirty="0" smtClean="0"/>
              <a:t> (</a:t>
            </a:r>
            <a:r>
              <a:rPr lang="en-US" sz="1600" dirty="0" smtClean="0"/>
              <a:t>1944 – ) One of the most financially successful film directors, Lucas developed and produced the highly popular Star Wars and Indiana Jones series.</a:t>
            </a:r>
          </a:p>
          <a:p>
            <a:r>
              <a:rPr lang="en-US" sz="1600" b="1" u="sng" dirty="0" smtClean="0"/>
              <a:t>Steven Spielberg</a:t>
            </a:r>
            <a:r>
              <a:rPr lang="en-US" sz="1600" u="sng" dirty="0" smtClean="0"/>
              <a:t> </a:t>
            </a:r>
            <a:r>
              <a:rPr lang="en-US" sz="1600" dirty="0" smtClean="0"/>
              <a:t>(1946 – ) Influential film maker who began with popular blockbusters —</a:t>
            </a:r>
            <a:r>
              <a:rPr lang="en-US" sz="1600" i="1" dirty="0" smtClean="0"/>
              <a:t>Jaws</a:t>
            </a:r>
            <a:r>
              <a:rPr lang="en-US" sz="1600" dirty="0" smtClean="0"/>
              <a:t> (1975), </a:t>
            </a:r>
            <a:r>
              <a:rPr lang="en-US" sz="1600" i="1" dirty="0" smtClean="0"/>
              <a:t>E.T. the Extra-Terrestrial</a:t>
            </a:r>
            <a:r>
              <a:rPr lang="en-US" sz="1600" dirty="0" smtClean="0"/>
              <a:t> (1982), and </a:t>
            </a:r>
            <a:r>
              <a:rPr lang="en-US" sz="1600" i="1" dirty="0" smtClean="0"/>
              <a:t>Jurassic Park</a:t>
            </a:r>
            <a:r>
              <a:rPr lang="en-US" sz="1600" dirty="0" smtClean="0"/>
              <a:t> (1993)and has since moved onto ‘humanitarian’ issues, such as the holocaust – </a:t>
            </a:r>
            <a:r>
              <a:rPr lang="en-US" sz="1600" i="1" dirty="0" smtClean="0"/>
              <a:t>Schindler’s List</a:t>
            </a:r>
            <a:r>
              <a:rPr lang="en-US" sz="1600" dirty="0" smtClean="0"/>
              <a:t> (1993) and </a:t>
            </a:r>
            <a:r>
              <a:rPr lang="en-US" sz="1600" i="1" dirty="0" smtClean="0"/>
              <a:t>Lincoln</a:t>
            </a:r>
            <a:r>
              <a:rPr lang="en-US" sz="1600" dirty="0" smtClean="0"/>
              <a:t> (2012)</a:t>
            </a:r>
          </a:p>
          <a:p>
            <a:r>
              <a:rPr lang="en-US" sz="1600" b="1" u="sng" dirty="0" smtClean="0"/>
              <a:t>Oprah Winfrey </a:t>
            </a:r>
            <a:r>
              <a:rPr lang="en-US" sz="1600" dirty="0" smtClean="0"/>
              <a:t>(1954</a:t>
            </a:r>
            <a:r>
              <a:rPr lang="en-US" sz="1600" b="1" dirty="0" smtClean="0">
                <a:hlinkClick r:id="rId2"/>
              </a:rPr>
              <a:t> – </a:t>
            </a:r>
            <a:r>
              <a:rPr lang="en-US" sz="1600" b="1" dirty="0" smtClean="0"/>
              <a:t>) </a:t>
            </a:r>
            <a:r>
              <a:rPr lang="en-US" sz="1600" dirty="0" smtClean="0"/>
              <a:t>Influential talk show host, Oprah Winfrey has built a media empire built on her emotional approach. She has an estimated net wealth of $2.8 billion. The only North American black billionaire.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858000"/>
          </a:xfrm>
        </p:spPr>
        <p:txBody>
          <a:bodyPr>
            <a:normAutofit fontScale="32500" lnSpcReduction="20000"/>
          </a:bodyPr>
          <a:lstStyle/>
          <a:p>
            <a:pPr marL="0" indent="0" algn="ctr">
              <a:buNone/>
            </a:pPr>
            <a:r>
              <a:rPr lang="en-US" sz="4900" b="1" u="sng" dirty="0" smtClean="0"/>
              <a:t>Sport</a:t>
            </a:r>
          </a:p>
          <a:p>
            <a:r>
              <a:rPr lang="en-US" sz="4900" b="1" u="sng" dirty="0" smtClean="0"/>
              <a:t>Pele</a:t>
            </a:r>
            <a:r>
              <a:rPr lang="en-US" sz="4900" u="sng" dirty="0" smtClean="0"/>
              <a:t> (</a:t>
            </a:r>
            <a:r>
              <a:rPr lang="en-US" sz="4900" dirty="0" smtClean="0"/>
              <a:t>1940 – ) Brazilian footballer, considered greatest footballer of the 20th Century. Won three world cups with Brazil.</a:t>
            </a:r>
          </a:p>
          <a:p>
            <a:r>
              <a:rPr lang="en-US" sz="4900" b="1" u="sng" dirty="0" smtClean="0"/>
              <a:t>Michael Phelps</a:t>
            </a:r>
            <a:r>
              <a:rPr lang="en-US" sz="4900" dirty="0" smtClean="0"/>
              <a:t> (US, Swimming) Won 18 Olympic gold medals across a spectrum of swimming disciplines, and 22 medals in total.</a:t>
            </a:r>
          </a:p>
          <a:p>
            <a:r>
              <a:rPr lang="en-US" sz="4900" b="1" u="sng" dirty="0" smtClean="0"/>
              <a:t>Usain Bolt</a:t>
            </a:r>
            <a:r>
              <a:rPr lang="en-US" sz="4900" dirty="0" smtClean="0"/>
              <a:t> – Jamaican athlete. Record holder at 100m and 200m. Won gold at 100m, 200m and 100m relay in 2008 and 2012.</a:t>
            </a:r>
          </a:p>
          <a:p>
            <a:r>
              <a:rPr lang="en-US" sz="4900" b="1" u="sng" dirty="0" smtClean="0"/>
              <a:t>Roger Federer</a:t>
            </a:r>
            <a:r>
              <a:rPr lang="en-US" sz="4900" dirty="0" smtClean="0"/>
              <a:t> (1981 – ) Swiss Tennis player. </a:t>
            </a:r>
            <a:r>
              <a:rPr lang="en-US" sz="4900" dirty="0" err="1" smtClean="0"/>
              <a:t>Federer</a:t>
            </a:r>
            <a:r>
              <a:rPr lang="en-US" sz="4900" dirty="0" smtClean="0"/>
              <a:t> has won 17 single Grand Slam titles. Has held the no.1 world ranking for 302 weeks overall.</a:t>
            </a:r>
          </a:p>
          <a:p>
            <a:r>
              <a:rPr lang="en-US" sz="4900" b="1" u="sng" dirty="0" smtClean="0"/>
              <a:t>Michael Jordan</a:t>
            </a:r>
            <a:r>
              <a:rPr lang="en-US" sz="4900" u="sng" dirty="0" smtClean="0"/>
              <a:t> </a:t>
            </a:r>
            <a:r>
              <a:rPr lang="en-US" sz="4900" dirty="0" smtClean="0"/>
              <a:t>(US, basketball). He is considered as a greatest basketball player of all time. Helped raise profile of basketball worldwide</a:t>
            </a:r>
          </a:p>
          <a:p>
            <a:r>
              <a:rPr lang="en-US" sz="4900" b="1" u="sng" dirty="0" err="1" smtClean="0"/>
              <a:t>Christiano</a:t>
            </a:r>
            <a:r>
              <a:rPr lang="en-US" sz="4900" b="1" u="sng" dirty="0" smtClean="0"/>
              <a:t> Ronaldo</a:t>
            </a:r>
            <a:r>
              <a:rPr lang="en-US" sz="4900" u="sng" dirty="0" smtClean="0"/>
              <a:t> </a:t>
            </a:r>
            <a:r>
              <a:rPr lang="en-US" sz="4900" dirty="0" smtClean="0"/>
              <a:t>– Portuguese footballer. Twice winner of FIFA player of the year. Broke record for highest transfer fee (£80m) Also, best paid footballer with salary of €21 million for Real Madrid.</a:t>
            </a:r>
          </a:p>
          <a:p>
            <a:pPr marL="0" indent="0" algn="ctr">
              <a:buNone/>
            </a:pPr>
            <a:r>
              <a:rPr lang="en-US" sz="4900" b="1" u="sng" dirty="0" smtClean="0"/>
              <a:t>Politics</a:t>
            </a:r>
          </a:p>
          <a:p>
            <a:r>
              <a:rPr lang="en-US" sz="4900" b="1" u="sng" dirty="0" smtClean="0"/>
              <a:t>Nelson Mandela</a:t>
            </a:r>
            <a:r>
              <a:rPr lang="en-US" sz="4900" u="sng" dirty="0" smtClean="0"/>
              <a:t> (</a:t>
            </a:r>
            <a:r>
              <a:rPr lang="en-US" sz="4900" dirty="0" smtClean="0"/>
              <a:t>1918 – 2013) Leader of ANC and anti-apartheid movement. After spending over 20 years in prison, Mandela succeeded in becoming first democratically elected leader of a free South Africa.</a:t>
            </a:r>
          </a:p>
          <a:p>
            <a:r>
              <a:rPr lang="en-US" sz="4900" b="1" u="sng" dirty="0"/>
              <a:t>Lech Walesa</a:t>
            </a:r>
            <a:r>
              <a:rPr lang="en-US" sz="4900" dirty="0" smtClean="0">
                <a:solidFill>
                  <a:srgbClr val="002060"/>
                </a:solidFill>
              </a:rPr>
              <a:t> </a:t>
            </a:r>
            <a:r>
              <a:rPr lang="en-US" sz="4900" dirty="0" smtClean="0"/>
              <a:t>(1943- ) – Polish leader of Solidarity movement. Walesa saw the overthrow of Communism, and served as President from 1990 to 1995.</a:t>
            </a:r>
          </a:p>
          <a:p>
            <a:pPr marL="0" indent="0" algn="ctr">
              <a:buNone/>
            </a:pPr>
            <a:r>
              <a:rPr lang="en-US" sz="4900" b="1" u="sng" dirty="0" smtClean="0"/>
              <a:t>Religion</a:t>
            </a:r>
          </a:p>
          <a:p>
            <a:r>
              <a:rPr lang="en-US" sz="4900" b="1" u="sng" dirty="0" smtClean="0"/>
              <a:t>Pope Francis</a:t>
            </a:r>
            <a:r>
              <a:rPr lang="en-US" sz="4900" dirty="0" smtClean="0"/>
              <a:t> (1936 – ) – First pope from the Americas. Pope Francis has been successful in creating a new direction for Catholic church.</a:t>
            </a:r>
          </a:p>
          <a:p>
            <a:pPr marL="0" indent="0" algn="ctr">
              <a:buNone/>
            </a:pPr>
            <a:r>
              <a:rPr lang="en-US" sz="4900" b="1" u="sng" dirty="0" smtClean="0"/>
              <a:t>Science</a:t>
            </a:r>
          </a:p>
          <a:p>
            <a:r>
              <a:rPr lang="en-US" sz="4900" b="1" u="sng" dirty="0" smtClean="0"/>
              <a:t>Albert Einstein</a:t>
            </a:r>
            <a:r>
              <a:rPr lang="en-US" sz="4900" dirty="0" smtClean="0"/>
              <a:t> (1879 – 1955) German scientist – developed the theory of relativity. Also made contributions to theory of quantum theory.</a:t>
            </a:r>
          </a:p>
          <a:p>
            <a:r>
              <a:rPr lang="en-US" sz="4900" b="1" u="sng" dirty="0" smtClean="0"/>
              <a:t>Tim </a:t>
            </a:r>
            <a:r>
              <a:rPr lang="en-US" sz="4900" b="1" u="sng" dirty="0" err="1" smtClean="0"/>
              <a:t>Berners</a:t>
            </a:r>
            <a:r>
              <a:rPr lang="en-US" sz="4900" b="1" u="sng" dirty="0" smtClean="0"/>
              <a:t> Lee</a:t>
            </a:r>
            <a:r>
              <a:rPr lang="en-US" sz="4900" dirty="0" smtClean="0"/>
              <a:t> (1955- ) English creator of World Wide Web. Ironically, Berners-Lee has not benefited financially as he gave his invention freely. However, he has seen it widely adopted.</a:t>
            </a:r>
            <a:endParaRPr lang="ru-RU" sz="4900" dirty="0" smtClean="0"/>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548680"/>
            <a:ext cx="8229600" cy="5832648"/>
          </a:xfrm>
          <a:solidFill>
            <a:srgbClr val="99FF66"/>
          </a:solidFill>
        </p:spPr>
        <p:txBody>
          <a:bodyPr>
            <a:normAutofit lnSpcReduction="10000"/>
          </a:bodyPr>
          <a:lstStyle/>
          <a:p>
            <a:pPr marL="0" indent="0" algn="ctr">
              <a:buNone/>
            </a:pPr>
            <a:r>
              <a:rPr lang="en-US" sz="9600" dirty="0">
                <a:latin typeface="Algerian" panose="04020705040A02060702" pitchFamily="82" charset="0"/>
              </a:rPr>
              <a:t>Are success and failure  hand to hand?</a:t>
            </a:r>
            <a:endParaRPr lang="ru-RU" sz="9600" dirty="0"/>
          </a:p>
        </p:txBody>
      </p:sp>
    </p:spTree>
    <p:extLst>
      <p:ext uri="{BB962C8B-B14F-4D97-AF65-F5344CB8AC3E}">
        <p14:creationId xmlns:p14="http://schemas.microsoft.com/office/powerpoint/2010/main" xmlns="" val="304670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634082"/>
          </a:xfrm>
        </p:spPr>
        <p:txBody>
          <a:bodyPr>
            <a:normAutofit fontScale="90000"/>
          </a:bodyPr>
          <a:lstStyle/>
          <a:p>
            <a:r>
              <a:rPr lang="en-US" b="1" dirty="0" smtClean="0">
                <a:latin typeface="Baskerville Old Face" panose="02020602080505020303" pitchFamily="18" charset="0"/>
              </a:rPr>
              <a:t>Do success and failure go hand in hand?</a:t>
            </a:r>
            <a:endParaRPr lang="ru-RU" b="1" dirty="0"/>
          </a:p>
        </p:txBody>
      </p:sp>
      <p:pic>
        <p:nvPicPr>
          <p:cNvPr id="2050" name="Picture 2"/>
          <p:cNvPicPr>
            <a:picLocks noGrp="1" noChangeAspect="1" noChangeArrowheads="1"/>
          </p:cNvPicPr>
          <p:nvPr>
            <p:ph idx="1"/>
          </p:nvPr>
        </p:nvPicPr>
        <p:blipFill>
          <a:blip r:embed="rId2"/>
          <a:srcRect/>
          <a:stretch>
            <a:fillRect/>
          </a:stretch>
        </p:blipFill>
        <p:spPr bwMode="auto">
          <a:xfrm>
            <a:off x="107504" y="1196752"/>
            <a:ext cx="8928992" cy="5661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dirty="0" smtClean="0">
                <a:latin typeface="Baskerville Old Face" panose="02020602080505020303" pitchFamily="18" charset="0"/>
              </a:rPr>
              <a:t>Famous people’s tips to be successful</a:t>
            </a:r>
            <a:endParaRPr lang="ru-RU" sz="4000" b="1" dirty="0"/>
          </a:p>
        </p:txBody>
      </p:sp>
      <p:pic>
        <p:nvPicPr>
          <p:cNvPr id="7170" name="Picture 2"/>
          <p:cNvPicPr>
            <a:picLocks noGrp="1" noChangeAspect="1" noChangeArrowheads="1"/>
          </p:cNvPicPr>
          <p:nvPr>
            <p:ph idx="1"/>
          </p:nvPr>
        </p:nvPicPr>
        <p:blipFill>
          <a:blip r:embed="rId2"/>
          <a:srcRect/>
          <a:stretch>
            <a:fillRect/>
          </a:stretch>
        </p:blipFill>
        <p:spPr bwMode="auto">
          <a:xfrm>
            <a:off x="4572000" y="3500438"/>
            <a:ext cx="4320480" cy="324093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79512" y="3500438"/>
            <a:ext cx="4248472" cy="324093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2093994" y="1417638"/>
            <a:ext cx="4956012"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6672"/>
            <a:ext cx="8229600" cy="5904656"/>
          </a:xfrm>
          <a:solidFill>
            <a:srgbClr val="99FF66"/>
          </a:solidFill>
        </p:spPr>
        <p:txBody>
          <a:bodyPr>
            <a:normAutofit/>
          </a:bodyPr>
          <a:lstStyle/>
          <a:p>
            <a:pPr marL="0" indent="0" algn="ctr">
              <a:buNone/>
            </a:pPr>
            <a:r>
              <a:rPr lang="en-US" sz="9600" dirty="0">
                <a:latin typeface="Algerian" panose="04020705040A02060702" pitchFamily="82" charset="0"/>
              </a:rPr>
              <a:t>How can we wish success?</a:t>
            </a:r>
            <a:endParaRPr lang="ru-RU" sz="9600" dirty="0"/>
          </a:p>
        </p:txBody>
      </p:sp>
    </p:spTree>
    <p:extLst>
      <p:ext uri="{BB962C8B-B14F-4D97-AF65-F5344CB8AC3E}">
        <p14:creationId xmlns:p14="http://schemas.microsoft.com/office/powerpoint/2010/main" xmlns="" val="3622189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Baskerville Old Face" panose="02020602080505020303" pitchFamily="18" charset="0"/>
              </a:rPr>
              <a:t>How can we wish success?</a:t>
            </a:r>
            <a:endParaRPr lang="ru-RU" b="1" dirty="0"/>
          </a:p>
        </p:txBody>
      </p:sp>
      <p:pic>
        <p:nvPicPr>
          <p:cNvPr id="1026" name="Picture 2"/>
          <p:cNvPicPr>
            <a:picLocks noGrp="1" noChangeAspect="1" noChangeArrowheads="1"/>
          </p:cNvPicPr>
          <p:nvPr>
            <p:ph idx="1"/>
          </p:nvPr>
        </p:nvPicPr>
        <p:blipFill>
          <a:blip r:embed="rId2"/>
          <a:srcRect/>
          <a:stretch>
            <a:fillRect/>
          </a:stretch>
        </p:blipFill>
        <p:spPr bwMode="auto">
          <a:xfrm>
            <a:off x="4929190" y="1714488"/>
            <a:ext cx="4214810" cy="36587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23528" y="3861048"/>
            <a:ext cx="4248472" cy="273630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42910" y="1484784"/>
            <a:ext cx="3569050" cy="2163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72816"/>
          </a:xfrm>
          <a:solidFill>
            <a:srgbClr val="99FF66"/>
          </a:solidFill>
        </p:spPr>
        <p:txBody>
          <a:bodyPr>
            <a:noAutofit/>
          </a:bodyPr>
          <a:lstStyle/>
          <a:p>
            <a:r>
              <a:rPr lang="en-US" sz="7200" dirty="0" smtClean="0">
                <a:latin typeface="Algerian" panose="04020705040A02060702" pitchFamily="82" charset="0"/>
              </a:rPr>
              <a:t>When do we say? </a:t>
            </a:r>
            <a:br>
              <a:rPr lang="en-US" sz="7200" dirty="0" smtClean="0">
                <a:latin typeface="Algerian" panose="04020705040A02060702" pitchFamily="82" charset="0"/>
              </a:rPr>
            </a:br>
            <a:r>
              <a:rPr lang="en-US" sz="7200" dirty="0" smtClean="0">
                <a:latin typeface="Algerian" panose="04020705040A02060702" pitchFamily="82" charset="0"/>
              </a:rPr>
              <a:t>“Break a leg!”</a:t>
            </a:r>
            <a:endParaRPr lang="ru-RU" sz="7200" dirty="0"/>
          </a:p>
        </p:txBody>
      </p:sp>
      <p:pic>
        <p:nvPicPr>
          <p:cNvPr id="1026" name="Picture 2" descr="C:\Documents and Settings\woker\Рабочий стол\images.jpg"/>
          <p:cNvPicPr>
            <a:picLocks noGrp="1" noChangeAspect="1" noChangeArrowheads="1"/>
          </p:cNvPicPr>
          <p:nvPr>
            <p:ph idx="1"/>
          </p:nvPr>
        </p:nvPicPr>
        <p:blipFill>
          <a:blip r:embed="rId2"/>
          <a:srcRect/>
          <a:stretch>
            <a:fillRect/>
          </a:stretch>
        </p:blipFill>
        <p:spPr bwMode="auto">
          <a:xfrm>
            <a:off x="5724128" y="1916832"/>
            <a:ext cx="3143271" cy="34536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04664"/>
            <a:ext cx="8229600" cy="5721499"/>
          </a:xfrm>
          <a:solidFill>
            <a:srgbClr val="99FF66"/>
          </a:solidFill>
        </p:spPr>
        <p:txBody>
          <a:bodyPr>
            <a:normAutofit/>
          </a:bodyPr>
          <a:lstStyle/>
          <a:p>
            <a:pPr algn="ctr"/>
            <a:r>
              <a:rPr lang="en-US" sz="9600" dirty="0">
                <a:latin typeface="Algerian" panose="04020705040A02060702" pitchFamily="82" charset="0"/>
              </a:rPr>
              <a:t>What is the color of success ?</a:t>
            </a:r>
            <a:r>
              <a:rPr lang="ru-RU" dirty="0"/>
              <a:t/>
            </a:r>
            <a:br>
              <a:rPr lang="ru-RU" dirty="0"/>
            </a:br>
            <a:r>
              <a:rPr lang="en-US" dirty="0"/>
              <a:t/>
            </a:r>
            <a:br>
              <a:rPr lang="en-US" dirty="0"/>
            </a:br>
            <a:endParaRPr lang="ru-RU" dirty="0"/>
          </a:p>
        </p:txBody>
      </p:sp>
    </p:spTree>
    <p:extLst>
      <p:ext uri="{BB962C8B-B14F-4D97-AF65-F5344CB8AC3E}">
        <p14:creationId xmlns:p14="http://schemas.microsoft.com/office/powerpoint/2010/main" xmlns="" val="874612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32048"/>
          </a:xfrm>
        </p:spPr>
        <p:txBody>
          <a:bodyPr>
            <a:noAutofit/>
          </a:bodyPr>
          <a:lstStyle/>
          <a:p>
            <a:r>
              <a:rPr lang="en-US" sz="4800" b="1" dirty="0" smtClean="0">
                <a:latin typeface="Baskerville Old Face" panose="02020602080505020303" pitchFamily="18" charset="0"/>
              </a:rPr>
              <a:t>What do most important colors symbolize?</a:t>
            </a:r>
            <a:endParaRPr lang="ru-RU" sz="4800" b="1" dirty="0"/>
          </a:p>
        </p:txBody>
      </p:sp>
      <p:pic>
        <p:nvPicPr>
          <p:cNvPr id="4" name="Picture 3"/>
          <p:cNvPicPr>
            <a:picLocks noGrp="1" noChangeAspect="1" noChangeArrowheads="1"/>
          </p:cNvPicPr>
          <p:nvPr>
            <p:ph idx="1"/>
          </p:nvPr>
        </p:nvPicPr>
        <p:blipFill>
          <a:blip r:embed="rId2"/>
          <a:srcRect/>
          <a:stretch>
            <a:fillRect/>
          </a:stretch>
        </p:blipFill>
        <p:spPr bwMode="auto">
          <a:xfrm>
            <a:off x="457200" y="1196752"/>
            <a:ext cx="8075240" cy="55446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3286148"/>
          </a:xfrm>
        </p:spPr>
        <p:txBody>
          <a:bodyPr>
            <a:normAutofit fontScale="90000"/>
          </a:bodyPr>
          <a:lstStyle/>
          <a:p>
            <a:r>
              <a:rPr lang="en-US" sz="5300" b="1" dirty="0">
                <a:latin typeface="Baskerville Old Face" panose="02020602080505020303" pitchFamily="18" charset="0"/>
              </a:rPr>
              <a:t>What is the color of success ?</a:t>
            </a:r>
            <a:r>
              <a:rPr lang="ru-RU" sz="5300" b="1" dirty="0"/>
              <a:t/>
            </a:r>
            <a:br>
              <a:rPr lang="ru-RU" sz="5300" b="1" dirty="0"/>
            </a:br>
            <a:r>
              <a:rPr lang="en-US" sz="5300" dirty="0"/>
              <a:t/>
            </a:r>
            <a:br>
              <a:rPr lang="en-US" sz="5300" dirty="0"/>
            </a:br>
            <a:r>
              <a:rPr lang="en-US" dirty="0"/>
              <a:t>             </a:t>
            </a:r>
            <a:r>
              <a:rPr lang="en-US" dirty="0" smtClean="0"/>
              <a:t/>
            </a:r>
            <a:br>
              <a:rPr lang="en-US" dirty="0" smtClean="0"/>
            </a:br>
            <a:r>
              <a:rPr lang="en-US" dirty="0"/>
              <a:t> </a:t>
            </a:r>
            <a:r>
              <a:rPr lang="en-US" dirty="0" smtClean="0"/>
              <a:t>         is the color of success, achievement and triumph</a:t>
            </a:r>
            <a:endParaRPr lang="ru-RU" dirty="0"/>
          </a:p>
        </p:txBody>
      </p:sp>
      <p:sp>
        <p:nvSpPr>
          <p:cNvPr id="4" name="Содержимое 3"/>
          <p:cNvSpPr>
            <a:spLocks noGrp="1"/>
          </p:cNvSpPr>
          <p:nvPr>
            <p:ph idx="1"/>
          </p:nvPr>
        </p:nvSpPr>
        <p:spPr/>
        <p:txBody>
          <a:bodyPr>
            <a:normAutofit/>
          </a:bodyPr>
          <a:lstStyle/>
          <a:p>
            <a:endParaRPr lang="en-US" sz="2400" i="1" dirty="0" smtClean="0">
              <a:latin typeface="Arial Narrow" pitchFamily="34" charset="0"/>
            </a:endParaRPr>
          </a:p>
          <a:p>
            <a:endParaRPr lang="en-US" sz="2400" i="1" dirty="0" smtClean="0">
              <a:latin typeface="Arial Narrow" pitchFamily="34" charset="0"/>
            </a:endParaRPr>
          </a:p>
          <a:p>
            <a:endParaRPr lang="en-US" sz="2400" i="1" dirty="0">
              <a:latin typeface="Arial Narrow" pitchFamily="34" charset="0"/>
            </a:endParaRPr>
          </a:p>
          <a:p>
            <a:endParaRPr lang="en-US" sz="2400" i="1" dirty="0" smtClean="0">
              <a:latin typeface="Arial Narrow" pitchFamily="34" charset="0"/>
            </a:endParaRPr>
          </a:p>
          <a:p>
            <a:endParaRPr lang="en-US" sz="2400" i="1" dirty="0">
              <a:latin typeface="Arial Narrow" pitchFamily="34" charset="0"/>
            </a:endParaRPr>
          </a:p>
          <a:p>
            <a:r>
              <a:rPr lang="en-US" sz="2400" i="1" dirty="0" smtClean="0">
                <a:latin typeface="Arial Narrow" pitchFamily="34" charset="0"/>
              </a:rPr>
              <a:t>Associated with abundance and prosperity, luxury and quality, prestige and sophistication, value and elegance, the psychology of this color implies affluence, material wealth and extravagance.</a:t>
            </a:r>
            <a:endParaRPr lang="ru-RU" sz="2400" i="1" dirty="0">
              <a:latin typeface="Arial Narrow" pitchFamily="34" charset="0"/>
            </a:endParaRPr>
          </a:p>
        </p:txBody>
      </p:sp>
      <p:pic>
        <p:nvPicPr>
          <p:cNvPr id="4098" name="Picture 2"/>
          <p:cNvPicPr>
            <a:picLocks noChangeAspect="1" noChangeArrowheads="1"/>
          </p:cNvPicPr>
          <p:nvPr/>
        </p:nvPicPr>
        <p:blipFill>
          <a:blip r:embed="rId2"/>
          <a:srcRect/>
          <a:stretch>
            <a:fillRect/>
          </a:stretch>
        </p:blipFill>
        <p:spPr bwMode="auto">
          <a:xfrm>
            <a:off x="971600" y="1600200"/>
            <a:ext cx="1638300" cy="110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74638"/>
            <a:ext cx="8229600" cy="5851525"/>
          </a:xfrm>
          <a:solidFill>
            <a:srgbClr val="99FF66"/>
          </a:solidFill>
        </p:spPr>
        <p:txBody>
          <a:bodyPr>
            <a:normAutofit/>
          </a:bodyPr>
          <a:lstStyle/>
          <a:p>
            <a:pPr marL="0" indent="0" algn="ctr">
              <a:buNone/>
            </a:pPr>
            <a:r>
              <a:rPr lang="en-US" sz="9600" dirty="0">
                <a:latin typeface="Algerian" panose="04020705040A02060702" pitchFamily="82" charset="0"/>
              </a:rPr>
              <a:t>What is the measure of success?</a:t>
            </a:r>
            <a:endParaRPr lang="ru-RU" sz="9600" dirty="0"/>
          </a:p>
        </p:txBody>
      </p:sp>
    </p:spTree>
    <p:extLst>
      <p:ext uri="{BB962C8B-B14F-4D97-AF65-F5344CB8AC3E}">
        <p14:creationId xmlns:p14="http://schemas.microsoft.com/office/powerpoint/2010/main" xmlns="" val="162327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smtClean="0">
                <a:latin typeface="Baskerville Old Face" panose="02020602080505020303" pitchFamily="18" charset="0"/>
              </a:rPr>
              <a:t>What is the measure of success?</a:t>
            </a:r>
            <a:endParaRPr lang="ru-RU" sz="4800" b="1" dirty="0"/>
          </a:p>
        </p:txBody>
      </p:sp>
      <p:sp>
        <p:nvSpPr>
          <p:cNvPr id="3" name="Содержимое 2"/>
          <p:cNvSpPr>
            <a:spLocks noGrp="1"/>
          </p:cNvSpPr>
          <p:nvPr>
            <p:ph idx="1"/>
          </p:nvPr>
        </p:nvSpPr>
        <p:spPr>
          <a:xfrm>
            <a:off x="457200" y="1285860"/>
            <a:ext cx="8229600" cy="4840303"/>
          </a:xfrm>
        </p:spPr>
        <p:txBody>
          <a:bodyPr>
            <a:normAutofit fontScale="70000" lnSpcReduction="20000"/>
          </a:bodyPr>
          <a:lstStyle/>
          <a:p>
            <a:pPr marL="0" indent="0">
              <a:buNone/>
            </a:pPr>
            <a:r>
              <a:rPr lang="en-US" b="1" dirty="0" smtClean="0"/>
              <a:t>Different things make different</a:t>
            </a:r>
          </a:p>
          <a:p>
            <a:pPr marL="0" indent="0">
              <a:buNone/>
            </a:pPr>
            <a:r>
              <a:rPr lang="en-US" b="1" dirty="0" smtClean="0"/>
              <a:t> people happy</a:t>
            </a:r>
          </a:p>
          <a:p>
            <a:endParaRPr lang="en-US" b="1" dirty="0" smtClean="0"/>
          </a:p>
          <a:p>
            <a:r>
              <a:rPr lang="en-US" dirty="0" smtClean="0">
                <a:latin typeface="Agency FB" pitchFamily="34" charset="0"/>
              </a:rPr>
              <a:t>1) Getting good education</a:t>
            </a:r>
          </a:p>
          <a:p>
            <a:r>
              <a:rPr lang="en-US" dirty="0" smtClean="0">
                <a:latin typeface="Agency FB" pitchFamily="34" charset="0"/>
              </a:rPr>
              <a:t>2) Getting a diploma</a:t>
            </a:r>
          </a:p>
          <a:p>
            <a:r>
              <a:rPr lang="en-US" dirty="0" smtClean="0">
                <a:latin typeface="Agency FB" pitchFamily="34" charset="0"/>
              </a:rPr>
              <a:t>3) Marriage </a:t>
            </a:r>
          </a:p>
          <a:p>
            <a:r>
              <a:rPr lang="en-US" dirty="0" smtClean="0">
                <a:latin typeface="Agency FB" pitchFamily="34" charset="0"/>
              </a:rPr>
              <a:t>4) Birth of children</a:t>
            </a:r>
          </a:p>
          <a:p>
            <a:r>
              <a:rPr lang="en-US" dirty="0" smtClean="0">
                <a:latin typeface="Agency FB" pitchFamily="34" charset="0"/>
              </a:rPr>
              <a:t>5) Becoming rich (getting a lot of money)</a:t>
            </a:r>
          </a:p>
          <a:p>
            <a:r>
              <a:rPr lang="en-US" dirty="0" smtClean="0">
                <a:latin typeface="Agency FB" pitchFamily="34" charset="0"/>
              </a:rPr>
              <a:t>6) Meeting new interesting people</a:t>
            </a:r>
          </a:p>
          <a:p>
            <a:r>
              <a:rPr lang="en-US" dirty="0" smtClean="0">
                <a:latin typeface="Agency FB" pitchFamily="34" charset="0"/>
              </a:rPr>
              <a:t>7) Making good friends</a:t>
            </a:r>
          </a:p>
          <a:p>
            <a:r>
              <a:rPr lang="en-US" dirty="0" smtClean="0">
                <a:latin typeface="Agency FB" pitchFamily="34" charset="0"/>
              </a:rPr>
              <a:t>8) Getting an interesting job</a:t>
            </a:r>
          </a:p>
          <a:p>
            <a:r>
              <a:rPr lang="en-US" dirty="0" smtClean="0">
                <a:latin typeface="Agency FB" pitchFamily="34" charset="0"/>
              </a:rPr>
              <a:t>9) Recovering (becoming healthy)</a:t>
            </a:r>
          </a:p>
          <a:p>
            <a:r>
              <a:rPr lang="en-US" dirty="0" smtClean="0">
                <a:latin typeface="Agency FB" pitchFamily="34" charset="0"/>
              </a:rPr>
              <a:t>10) Getting something your neighbor has got</a:t>
            </a:r>
          </a:p>
          <a:p>
            <a:r>
              <a:rPr lang="en-US" dirty="0" smtClean="0">
                <a:latin typeface="Agency FB" pitchFamily="34" charset="0"/>
              </a:rPr>
              <a:t>11) Buying something you have been dreaming of for some years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20965" y="1628800"/>
            <a:ext cx="3635896" cy="29340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74638"/>
            <a:ext cx="8229600" cy="5851525"/>
          </a:xfrm>
          <a:solidFill>
            <a:srgbClr val="99FF66"/>
          </a:solidFill>
        </p:spPr>
        <p:txBody>
          <a:bodyPr>
            <a:normAutofit/>
          </a:bodyPr>
          <a:lstStyle/>
          <a:p>
            <a:pPr marL="0" indent="0" algn="ctr">
              <a:buNone/>
            </a:pPr>
            <a:r>
              <a:rPr lang="en-US" sz="9600" dirty="0" smtClean="0">
                <a:latin typeface="Algerian" panose="04020705040A02060702" pitchFamily="82" charset="0"/>
              </a:rPr>
              <a:t>What is success for you?</a:t>
            </a:r>
            <a:endParaRPr lang="ru-RU" sz="9600" dirty="0"/>
          </a:p>
        </p:txBody>
      </p:sp>
    </p:spTree>
    <p:extLst>
      <p:ext uri="{BB962C8B-B14F-4D97-AF65-F5344CB8AC3E}">
        <p14:creationId xmlns:p14="http://schemas.microsoft.com/office/powerpoint/2010/main" xmlns="" val="425807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922</Words>
  <Application>Microsoft Office PowerPoint</Application>
  <PresentationFormat>Экран (4:3)</PresentationFormat>
  <Paragraphs>164</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What is success?</vt:lpstr>
      <vt:lpstr>Слайд 2</vt:lpstr>
      <vt:lpstr>Famous quotations about success</vt:lpstr>
      <vt:lpstr>Слайд 4</vt:lpstr>
      <vt:lpstr>What do most important colors symbolize?</vt:lpstr>
      <vt:lpstr>What is the color of success ?                          is the color of success, achievement and triumph</vt:lpstr>
      <vt:lpstr>Слайд 7</vt:lpstr>
      <vt:lpstr>What is the measure of success?</vt:lpstr>
      <vt:lpstr>Слайд 9</vt:lpstr>
      <vt:lpstr>Слайд 10</vt:lpstr>
      <vt:lpstr>Слайд 11</vt:lpstr>
      <vt:lpstr>Does the meaning of success depend on the age?</vt:lpstr>
      <vt:lpstr>Слайд 13</vt:lpstr>
      <vt:lpstr>What can we do with success?</vt:lpstr>
      <vt:lpstr>Слайд 15</vt:lpstr>
      <vt:lpstr>What is necessary to achieve success?</vt:lpstr>
      <vt:lpstr>Слайд 17</vt:lpstr>
      <vt:lpstr>Слайд 18</vt:lpstr>
      <vt:lpstr>Слайд 19</vt:lpstr>
      <vt:lpstr>What are the steps of achieving success?</vt:lpstr>
      <vt:lpstr>What to do to achieve success?</vt:lpstr>
      <vt:lpstr>Слайд 22</vt:lpstr>
      <vt:lpstr>Слайд 23</vt:lpstr>
      <vt:lpstr>How to achieve success in studying?</vt:lpstr>
      <vt:lpstr>Слайд 25</vt:lpstr>
      <vt:lpstr>What age is the best to achieve success? </vt:lpstr>
      <vt:lpstr>Слайд 27</vt:lpstr>
      <vt:lpstr>Who are the most successful people in the world now?</vt:lpstr>
      <vt:lpstr>Слайд 29</vt:lpstr>
      <vt:lpstr>Слайд 30</vt:lpstr>
      <vt:lpstr>Слайд 31</vt:lpstr>
      <vt:lpstr>Слайд 32</vt:lpstr>
      <vt:lpstr>Do success and failure go hand in hand?</vt:lpstr>
      <vt:lpstr>Famous people’s tips to be successful</vt:lpstr>
      <vt:lpstr>Слайд 35</vt:lpstr>
      <vt:lpstr>How can we wish success?</vt:lpstr>
      <vt:lpstr>When do we say?  “Break a leg!”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success?</dc:title>
  <dc:creator>ivan Ivanov</dc:creator>
  <cp:lastModifiedBy>woker</cp:lastModifiedBy>
  <cp:revision>101</cp:revision>
  <dcterms:modified xsi:type="dcterms:W3CDTF">2018-04-26T07:06:59Z</dcterms:modified>
</cp:coreProperties>
</file>