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88" r:id="rId13"/>
    <p:sldId id="270" r:id="rId14"/>
    <p:sldId id="271" r:id="rId15"/>
    <p:sldId id="272" r:id="rId16"/>
    <p:sldId id="273" r:id="rId17"/>
    <p:sldId id="274" r:id="rId18"/>
    <p:sldId id="275" r:id="rId19"/>
    <p:sldId id="289" r:id="rId20"/>
    <p:sldId id="276" r:id="rId21"/>
    <p:sldId id="278" r:id="rId22"/>
    <p:sldId id="277" r:id="rId23"/>
    <p:sldId id="290" r:id="rId24"/>
    <p:sldId id="279" r:id="rId25"/>
    <p:sldId id="282" r:id="rId26"/>
    <p:sldId id="284" r:id="rId27"/>
    <p:sldId id="291" r:id="rId28"/>
    <p:sldId id="283" r:id="rId29"/>
    <p:sldId id="280" r:id="rId30"/>
    <p:sldId id="281" r:id="rId31"/>
    <p:sldId id="285" r:id="rId32"/>
    <p:sldId id="268" r:id="rId33"/>
    <p:sldId id="269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741A9-F9B3-4C53-BFFA-40D0E3CA2784}" type="datetimeFigureOut">
              <a:rPr lang="ru-RU" smtClean="0"/>
              <a:pPr/>
              <a:t>12.06.2017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C729-D6E6-4F0E-BCFB-86910F4F64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12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C729-D6E6-4F0E-BCFB-86910F4F64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153400" cy="3810000"/>
          </a:xfrm>
        </p:spPr>
        <p:txBody>
          <a:bodyPr/>
          <a:lstStyle/>
          <a:p>
            <a:r>
              <a:rPr lang="ru-RU" sz="5400" b="1" i="1" dirty="0" smtClean="0">
                <a:latin typeface="Monotype Corsiva" pitchFamily="66" charset="0"/>
              </a:rPr>
              <a:t>АЛЕКСАНДР  НЕВСКИЙ</a:t>
            </a:r>
          </a:p>
          <a:p>
            <a:pPr algn="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ПРЕЗЕНТАЦИЮ ВЫПОЛНИЛА 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ПРЕПОДАВАТЕЛЬ  МАУДО «ДШИ №1»  г.БАЛАКОВО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ШАЛЬНОВА ОЛЬГА ВЯЧЕСЛАВОВНА</a:t>
            </a:r>
          </a:p>
          <a:p>
            <a:pPr algn="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6600" b="1" i="1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077200" cy="16002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ИСТОРИЧЕСКИЕ  ЛИЧНОСТИ</a:t>
            </a:r>
            <a:b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В  ПРОИЗВЕДЕНИЯХ  ЛИТЕРАТУРЫ  И  ИСКУССТВА</a:t>
            </a: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04800"/>
            <a:ext cx="868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личности АЛЕКСАНДРА НЕВСКОГО обращались в своих произведениях писатели и поэты разных эпох.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829" y="304800"/>
            <a:ext cx="8708571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К  личности  Александра Невского  обращались  в своих  произведениях писатели  и  поэты  разных  эпох.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1371600"/>
            <a:ext cx="4191000" cy="5029200"/>
          </a:xfr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«…Его власы до стройных плеч,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прядь златая,упадали,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 любовию дышали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мудростью звучала речь.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Высокой доблестью украшен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сердцем истинный герой-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Врагам средь битв был грозно страшен,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 битв-отрадой был святой.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в сознанье долга строгом,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правду всей душою чтил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чувства сердца разделил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Отчизною и богом…»</a:t>
            </a:r>
          </a:p>
          <a:p>
            <a:pPr algn="r">
              <a:buNone/>
            </a:pP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А.А.МАЙКОВ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еров поэт майк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191748"/>
            <a:ext cx="4104456" cy="535444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4038600" cy="6172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 Уже смешались люди, кони,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Мечи, секиры, топоры,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князь по-прежнему спокойно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Следил за битвою с горы.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И, только выждав, чтоб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ливонцы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Смешав ряды, втянулись в бой,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Он, полыхнув мечом на солнце,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Повел дружину за собой.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Подняв мечи из русской стали,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Нагнув копейные древки,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леса с криком вылетали</a:t>
            </a:r>
          </a:p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Новогородские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полки.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льду летели с лязгом, с громом,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мохнатым гривам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наклонясь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первым на коне огромном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немецкий строй врубился князь…»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К.С. СИМОНОВ. 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«ЛЕДОВОЕ ПОБОИЩЕ» </a:t>
            </a:r>
          </a:p>
          <a:p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имонов к.с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620687"/>
            <a:ext cx="4495800" cy="564948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d50b660bd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02432"/>
            <a:ext cx="8001000" cy="55626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5800" y="6379810"/>
            <a:ext cx="77724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В.НАЗАРУК.  «ЛЕДОВОЕ ПОБОИЩЕ».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16632"/>
            <a:ext cx="8229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«…И была сеча зла, и треск от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ломления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копий, и звук от сечения мечей, словно замёрзшее озеро двинулось. И не было видно льда, ибо покрылся кровью.»(1)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57" y="381000"/>
            <a:ext cx="4767943" cy="624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«…Он молодым был и пригожим,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сердцем Русь свою любил,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Молва носилась: «Богом рожден»,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Великим, мудрым князем был!...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Разбив в Ижоре грозных шведов,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свои неполных двадцать лет,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добыл мужеством победу,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снова Русь трясет от бед!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с опытом еще «не густо»,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Минуло  только двадцать два,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полководцем стал искусным,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толк брал военные дела.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отцом не раз в суровых битвах,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Стальную волю закалял,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дано было родиться,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Украсить ратный пьедестал…»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ЛИДЕР.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ПОЭМА «НЕВСКИЙ - МАТРИЦА ЦЕННОСТЕЙ».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88640"/>
            <a:ext cx="5638800" cy="47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580112" y="4985655"/>
            <a:ext cx="3240361" cy="164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 УГРЮМОВ. «ТОРЖЕСТВЕННЫЙ  ВЪЕЗД АЛЕКСАНДРА  НЕВСКОГО 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 ПСКОВ  ПОСЛЕ ОДЕРЖАННОЙ ИМ ПОБЕДЫ НАД НЕМЦАМИ».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7" y="1412777"/>
            <a:ext cx="3526030" cy="49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6085114"/>
            <a:ext cx="3657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Г.И.СЕМИРАДСКИЙ. «КОНЧИНА АЛЕКСАНДРА НЕВСКОГО».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377" y="152401"/>
            <a:ext cx="9084623" cy="12603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«…Тихо лампада пред образом Спаса горит… Князь неподвижен лежит...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Словно как свет над его просиял головой - чудной лицо озарилось красой,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Тихо игумен к нему подошел и дрожащей рукой сердце ощупал его и чело -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И, зарыдав, возгласил: «Наше солнце зашло!»…»</a:t>
            </a:r>
          </a:p>
        </p:txBody>
      </p:sp>
      <p:pic>
        <p:nvPicPr>
          <p:cNvPr id="9" name="Рисунок 8" descr="451px-Henryk_Siemiradzki_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46" y="1412777"/>
            <a:ext cx="3455544" cy="475942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3617831" y="1744937"/>
            <a:ext cx="2030116" cy="279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486400" y="6172200"/>
            <a:ext cx="3657600" cy="620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Г.И.СЕМИРАДСКИЙ. «ПОГРЕБЕНИЕ АЛЕКСАНДРА НЕВСКОГО».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8687" y="1412777"/>
            <a:ext cx="4301613" cy="339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Н.М.ЯЗЫКОВ. «В ГОРОДЦЕ В 1263 ГОДУ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H="1" flipV="1">
            <a:off x="142844" y="0"/>
            <a:ext cx="8858312" cy="1143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разному представлен образ князя Александра Невского на полотнах великих мастеров изобразительного искусства. </a:t>
            </a:r>
          </a:p>
          <a:p>
            <a:pPr indent="179388"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Г.И.Семирадский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изображает его молодым, энергичным, волевым воином и государственным деятелем, в облике которого святость может только угадываться.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6" y="1143011"/>
            <a:ext cx="4333160" cy="50900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988" y="6165304"/>
            <a:ext cx="3997096" cy="558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Г.И.СЕМИРАДСКИЙ. «АЛЕКСАНДР НЕВСКИЙ В ОРДЕ».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532px-NevskyPapalLegates_vari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183805"/>
            <a:ext cx="4501164" cy="483748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01532" y="5949280"/>
            <a:ext cx="4248472" cy="7548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Г.И.СЕМИРАДСКИЙ. «АЛЕКСАНДР НЕВСКИЙ ПРИНИМАЕТ ПАПСКИХ ЛЕГАТОВ».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71" y="928670"/>
            <a:ext cx="5522349" cy="48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" y="5814710"/>
            <a:ext cx="3851921" cy="597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М.В.НЕСТЕРОВ. «УСПЕНИЕ СВЯТОГО АЛЕКСАНДРА НЕВСКОГО».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6124588_Mihail_Nesterov_Blagovernuyy_knyaz_Aleksandr_Nevski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828652"/>
            <a:ext cx="3392926" cy="57871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8382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М.В.Нестеров наполнил образ Святого благоверного князя  Александра Невского молитвенным сосредоточием.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3" y="6445930"/>
            <a:ext cx="4940172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М.В.НЕСТЕРОВ. «КНЯЗЬ АЛЕКСАНДР НЕВСКИЙ».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314" y="142852"/>
            <a:ext cx="2392134" cy="609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79746" y="6237312"/>
            <a:ext cx="3563702" cy="515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В.М.ВАСНЕЦОВ.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«СВЯТОЙ АЛЕКСАНДР НЕВСКИЙ».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age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250" y="195263"/>
            <a:ext cx="4320857" cy="60420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5580112" y="6237312"/>
            <a:ext cx="3384376" cy="515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В.М.ВАСНЕЦОВ. «АЛЕКСАНДР НЕВСКИЙ». ИКОНА. г. ПСКОВ.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78" y="1628800"/>
            <a:ext cx="2343136" cy="2736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388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внёс в образ А.Невского черты былинно-сказочной поэтики, народного фольклора. </a:t>
            </a:r>
          </a:p>
          <a:p>
            <a:pPr indent="179388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внешнем облике Святого князя он сделал акцент на его славянство.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061"/>
            <a:ext cx="4821685" cy="288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3" y="3071810"/>
            <a:ext cx="5572164" cy="34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000372"/>
            <a:ext cx="4427984" cy="285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Н.К.РЕРИХ. «АЛЕКСАНДР НЕВСКИЙ». 1942 г.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600000">
            <a:off x="1835696" y="6429396"/>
            <a:ext cx="7165461" cy="309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Н.К.РЕРИХ. «БОЙ АЛЕКСАНДРА НЕВСКОГО С ЯРЛОМ БИРГЕРОМ». 1904г.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7" y="476672"/>
            <a:ext cx="4000527" cy="20236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остановились за князем Александром… Все замерли от горя и скорби… </a:t>
            </a:r>
          </a:p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Н.К.Рерих подчёркивает то, чем  всегда была и будет сильна душа русского человека, русского народа -сердобольность, сострадание.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17032"/>
            <a:ext cx="3249480" cy="2304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Предназначенное для мозаики полотно Н.К.Рерих специально сделал в характере древнерусской книжной миниатюры.</a:t>
            </a:r>
          </a:p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Создаётся впечатление, что он смотрит на «происходящее» глазами художника - очевидца.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6632"/>
            <a:ext cx="8786874" cy="52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иконописные образы Александра Невского появляются лишь в середине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01252"/>
            <a:ext cx="4499067" cy="540888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436px-Alexander_nevskiy_archangelskiy_sob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33" y="714356"/>
            <a:ext cx="4065885" cy="523611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260" y="6143644"/>
            <a:ext cx="4287178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НЕВСКИЙ.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ВЕК. КОСТРОМА. ИПАТЬЕВСКИЙ МОНАСТЫРЬ.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7386" y="5929330"/>
            <a:ext cx="3638778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СВЯТОЙ АЛЕКСАНДР НЕВСКИЙ. ФРЕСКА.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ВЕК. МОСКВА. КРЕМЛЬ. АРХАНГЕЛЬСКИЙ СОБОР.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1066800"/>
            <a:ext cx="2057400" cy="106680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lexander_Nevsky_Striking_Birger_Jar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369655"/>
            <a:ext cx="3962400" cy="5259744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88900" sx="103000" sy="103000" algn="ctr" rotWithShape="0">
              <a:prstClr val="black">
                <a:alpha val="32000"/>
              </a:prstClr>
            </a:outerShdw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76400"/>
            <a:ext cx="3810000" cy="47244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1800" b="1" i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04800"/>
            <a:ext cx="8534400" cy="99060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en-US" sz="2400" b="1" dirty="0" smtClean="0">
                <a:ln/>
                <a:solidFill>
                  <a:srgbClr val="FFFF00"/>
                </a:solidFill>
              </a:rPr>
              <a:t>  </a:t>
            </a:r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 СВЯТОГО</a:t>
            </a:r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</a:t>
            </a:r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ДАННОЕ,</a:t>
            </a:r>
            <a:endParaRPr lang="en-US" sz="2400" b="1" dirty="0" smtClean="0">
              <a:ln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4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ВЫРАЗИТЕЛЬНЕЙ ВЕЛИКОГО.</a:t>
            </a:r>
            <a:endParaRPr lang="ru-RU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1371600"/>
            <a:ext cx="2286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Н.М.КАРАМЗИН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0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982925"/>
            <a:ext cx="3276600" cy="358460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9" y="104899"/>
            <a:ext cx="9129651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Святому Благоверному князю Александру Невскому посвящено огромное количество икон. Техника их исполнения разнообразна.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748" y="874149"/>
            <a:ext cx="3743660" cy="541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10100" y="6291435"/>
            <a:ext cx="3490292" cy="512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АЛЕКСАНДР НЕВСКИЙ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СХИМЕ АЛЕКСИЙ. ИКОНА.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8c36e3ad87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90" y="838200"/>
            <a:ext cx="3621974" cy="513754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8827" y="5975748"/>
            <a:ext cx="3168352" cy="828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НЕВСКИЙ. ИКОНА.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-XVIII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 ДЕРЕВО. ТЕМПЕРА.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2504"/>
            <a:ext cx="4555686" cy="61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348" y="142504"/>
            <a:ext cx="4385734" cy="61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309320"/>
            <a:ext cx="8075240" cy="389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ИКОНЫ СО СЦЕНАМИ «ЖИТИЯ АЛЕКСАНДРА НЕВСКОГО». 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1"/>
            <a:ext cx="4342144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6152044"/>
            <a:ext cx="3528392" cy="616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ИКОНА «АЛЕКСАНДР НЕВСКИЙ». ВЫШИВКА БИСЕРОМ.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407" y="116632"/>
            <a:ext cx="466808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5688281"/>
            <a:ext cx="4339208" cy="1080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ИКОНА «СВЯТОЙ АЛЕКСАНДР НЕВСКИЙ». ОКЛАД: СЕРЕБРО, ЭМАЛЬ ПЕРЕГОРОДЧАТАЯ И ПО СКАНИ,  ГРАВИРОВКА, КАНФАРЕНИЕ.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leksandrNevskiy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6632"/>
            <a:ext cx="5207496" cy="655272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80112" y="1412776"/>
            <a:ext cx="3259088" cy="41764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ЖАННА ВЕТРОВА. ИКОНА «СВЯТОЙ БЛАГОВЕРНЫЙ ВЕЛИКИЙ КНЯЗЬ АЛЕКСАНДР НЕВСКИЙ».  МАТЕРИАЛ 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БИСЕР,  СТЕКЛЯРУС,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СТРАЗЫ ПРИШИВНЫЕ СВАРОВСКИ,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АНТИБЛИКОВОЕ СТЕКЛО, ИТАЛЬЯНСКИЙ БАГЕТ.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04" y="147204"/>
            <a:ext cx="3772395" cy="65221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«Невский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храбрым воином, талантливым полководцем, защитником Руси, хранителем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Истинный христианин, святой благоверный князь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православной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веры и молитвенником за русский народ…На востоке святой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свою веру и Русь защищал со смирением и унижением, на западе он был грозным противником для тех, кто пытался посягать на исконные русские земли…»(4)</a:t>
            </a:r>
          </a:p>
          <a:p>
            <a:pPr indent="360363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…Князь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Ярославич Невский,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подсчётам выдающегося военного историка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А.Н.Кирпичникова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провёл не меньше 12 битв и военных операций со шведами, немцами, Литвой и во всех добился успеха…»(5)</a:t>
            </a:r>
          </a:p>
          <a:p>
            <a:pPr indent="360363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51" y="2636912"/>
            <a:ext cx="4997909" cy="3455567"/>
          </a:xfrm>
          <a:prstGeom prst="rect">
            <a:avLst/>
          </a:prstGeom>
        </p:spPr>
      </p:pic>
      <p:pic>
        <p:nvPicPr>
          <p:cNvPr id="5" name="Рисунок 4" descr="74187238_bitv_big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88893"/>
            <a:ext cx="3906226" cy="28360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5956508"/>
            <a:ext cx="3960440" cy="7848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КАДРЫ ХУДОЖЕСВЕННОГО ФИЛЬМА «АЛЕКСАНДР» НЕВСКАЯ БИТВА.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РЕЖИССЁР - И.КОЛЕНОВ. 2008 ГОД.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7" y="59377"/>
            <a:ext cx="8984248" cy="17854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Классический исторический фильм 30-х годов  «Александр Невский» является одной из лучших работ режиссёра Сергея Эйзенштейна. Музыку к фильму написал знаменитый композитор  Сергей Прокофьев. Тексты вокально-хоровых фрагментов написаны автором музыки и поэтом Владимиром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Луговским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9875"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Премьера фильма в 1938 году и его повторная экранизация в 1942 году, в год Великой Отечественной войны, в год семисотлетия Ледового побоища, имели огромный успех.</a:t>
            </a:r>
          </a:p>
        </p:txBody>
      </p:sp>
      <p:pic>
        <p:nvPicPr>
          <p:cNvPr id="4" name="Рисунок 3" descr="392_300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66990" y="1876298"/>
            <a:ext cx="4678235" cy="406631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10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5" y="1876300"/>
            <a:ext cx="2839190" cy="41128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274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853739"/>
            <a:ext cx="2904697" cy="413538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5989122"/>
            <a:ext cx="2271455" cy="6082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ЭЙЗЕНШТЕЙН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043" y="5942610"/>
            <a:ext cx="3261375" cy="445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 ПРОКОФЬЕВ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867400"/>
            <a:ext cx="2376264" cy="657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 ЛУГОВСКОЙ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2af87029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75" y="404663"/>
            <a:ext cx="4820721" cy="480409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0629" y="71252"/>
            <a:ext cx="8847115" cy="333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КАДРЫ ИЗ КИНОФИЛЬМА СЕРГЕЯ ЭЙЗЕНШТЕЙНА «АЛЕКСАНДР  НЕВСКИЙ»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85275" y="5228828"/>
            <a:ext cx="4022711" cy="1195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«..Если кто с мечом к нам войдёт, от меча и погибнет. На том стоит и стоять будет Русская земля!..»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«…Не в силе Бог, но в правде…»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c4b241ad3b354b435de4d20c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5" y="499478"/>
            <a:ext cx="4049008" cy="291814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66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6" y="3581400"/>
            <a:ext cx="4458248" cy="284315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99096" y="6424551"/>
            <a:ext cx="6477000" cy="3735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«Вставайте, люди русские, на славный бой, на смертный бой!..»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945" y="3277588"/>
            <a:ext cx="4124830" cy="3275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«Жить, не преступая чужих границ…»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52" y="73353"/>
            <a:ext cx="8962258" cy="2565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над музыкой к фильму С.Эйзенштейна «Александр невский» происходила следующим образом: либо режиссёр показывал композитору законченный кусок отснятой плёнки, предоставляя ему самому решать, какова должна быть музыка к нему, либо Прокофьев заранее писал тот или иной музыкальный эпизод, и Эйзенштейн выстраивал кинокадры к музыке.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такого доверия художников друг другу Прокофьев считал Эйзенштейна «очень тонким музыкантом», а режиссёр поражался способности композитора передавать в музыке суть зрительных образов киноплёнки.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639013"/>
            <a:ext cx="4873419" cy="41023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2555776" y="6377049"/>
            <a:ext cx="6489610" cy="36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СОТРУДНИЧЕСТВО С.ЭЙЗЕНШТЕЙНА И С.ПРОКОФЬЕВА.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" y="2683439"/>
            <a:ext cx="2700548" cy="372783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88024" cy="1196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Кантата «Александр Невский» из музыки к  одноимённому фильму в семи частях  звучит в концертных залах как самостоятельное произведение.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32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" y="1196752"/>
            <a:ext cx="4902006" cy="392659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-4445" y="5125156"/>
            <a:ext cx="4393114" cy="13408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В.ЛУГОВСКОЙ.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С.ПРОКОФЬЕВ.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«…НА РУСИ РОДНОЙ, НА РУСИ БОЛЬШОЙ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БЫВАТЬ ВРАГУ.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ПОДНИМАЙСЯ, ВСТАНЬ,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МАТЬ РОДНАЯ РУСЬ!..»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6ff486550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13" y="116632"/>
            <a:ext cx="4260957" cy="34751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5241415" y="3501008"/>
            <a:ext cx="3902585" cy="291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Ю.ПАНТЮХИН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НЕВСКИЙ».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rtlib_gallery-55722-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77" y="3792105"/>
            <a:ext cx="3139893" cy="302559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640" y="6506247"/>
            <a:ext cx="4896544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«ЛЕДОВОЕ ПОБОИЩЕ». ГАЛЬВАНИКА.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69faeaed852b12a9863b7e2b0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" y="98219"/>
            <a:ext cx="4336317" cy="584867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0_60550_8db93bb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98220"/>
            <a:ext cx="4573140" cy="624211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95002" y="5949280"/>
            <a:ext cx="4308029" cy="8156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АЛЕКСАНДРУ НЕВСКОМУ»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СКУЛЬПТОРЫ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В.КОЗЕНЮК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А.ТАЛЬМИН, А.ЧАРТИН.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5700155"/>
            <a:ext cx="4536504" cy="1064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АЛЕКСАНДРУ НЕВСКОМУ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ДРУЖИНЕ ».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СКУЛЬПТОР - И.И.КОЗЛОВ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АРХИТЕКТОР 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П.С.БУТЕНКО.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-5-1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126"/>
            <a:ext cx="4176463" cy="645374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490599"/>
            <a:ext cx="4419600" cy="563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 человеческого бытия и роль личности в истории России всегда вызывали интерес исследователей разных поколений.</a:t>
            </a:r>
          </a:p>
          <a:p>
            <a:pPr indent="269875"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истории русского государства были такие напряжённые моменты, когда каждый шаг крупного вождя (князя, полководца, царя, императора) мог самым непосредственным образом повлиять на судьбы сограждан, да и других народов тоже. Именно в такие периоды Русь, Россия порождали величайших деятелей в государственной, духовной и общественной жизни, в военном деле. Очень часто им приходилось решать «множественные задачи», которые ставило перед ними время.»(2)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1" y="6477000"/>
            <a:ext cx="7515943" cy="326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П.Д.КОРИН. СРЕДНЯЯ ЧАСТЬ ТРИПТИХА «АЛЕКСАНДР НЕВСКИЙ».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800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9875"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ГОД  РОССИЙСКОЙ  ИСТОРИИ, ГОД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ЛЕТИЯ СО ДНЯ ПОБЕДЫ АЛЕКСАНДРА  НЕВСКОГО И ЕГО ДРУЖИНЫ В ЛЕДОВОМ ПОБОИЩЕ. НЕОДНОЗНАЧНО МНЕНИЕ ИСТОРИКОВ - ИССЛЕДОВАТЕЛЕЙ  К ЭТОМУ  И ДРУГИМ СОБЫТИЯМ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НЕОСПОРИМА  ОЧЕРЕДНАЯ ПОБЕДА СВЯТОГО БЛАГОВЕРНОГО КНЯЗЯ  В ТЕЛЕВИЗИОННОМ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ПРОЕКТЕ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«ИМЯ  РОССИЯ».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0960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936624"/>
            <a:ext cx="3384376" cy="484039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1001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60" y="2060848"/>
            <a:ext cx="3296440" cy="457838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21629"/>
            <a:ext cx="7520769" cy="40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 ЗНАЧЕНИЕ НАГРАД  ИМЕНИ АЛЕКСАНДРА НЕВСКОГО.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nevsky_orde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30" y="475013"/>
            <a:ext cx="2192514" cy="4502483"/>
          </a:xfrm>
          <a:prstGeom prst="rect">
            <a:avLst/>
          </a:prstGeom>
        </p:spPr>
      </p:pic>
      <p:pic>
        <p:nvPicPr>
          <p:cNvPr id="5" name="Рисунок 4" descr="nevsky_orden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" y="3789328"/>
            <a:ext cx="2778774" cy="2967731"/>
          </a:xfrm>
          <a:prstGeom prst="rect">
            <a:avLst/>
          </a:prstGeom>
        </p:spPr>
      </p:pic>
      <p:pic>
        <p:nvPicPr>
          <p:cNvPr id="6" name="Рисунок 5" descr="nevsky_orde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1" y="475012"/>
            <a:ext cx="2631472" cy="3230089"/>
          </a:xfrm>
          <a:prstGeom prst="rect">
            <a:avLst/>
          </a:prstGeom>
        </p:spPr>
      </p:pic>
      <p:pic>
        <p:nvPicPr>
          <p:cNvPr id="7" name="Рисунок 6" descr="nevsky_orden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89" y="571815"/>
            <a:ext cx="1869411" cy="4081321"/>
          </a:xfrm>
          <a:prstGeom prst="rect">
            <a:avLst/>
          </a:prstGeom>
        </p:spPr>
      </p:pic>
      <p:pic>
        <p:nvPicPr>
          <p:cNvPr id="8" name="Рисунок 7" descr="ordenofnevsk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27783" y="571816"/>
            <a:ext cx="2513207" cy="40813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95600" y="4952999"/>
            <a:ext cx="6198644" cy="1804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 ЗНАЧЕНИЕ ТОГО, ЧТО ЮНОЕ  ПОКОЛЕНИЕ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ВЕКА ИНТЕРИСУЕТСЯ  ИСТОРИЕЙ, КУЛЬТУРОЙ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 И ВЫРАЖАЕТ СВОЁ ОТНОШЕНИЕ В РИСУНКАХ  ШКОЛЬНОЙ  ВЫСТАВКИ - КОНКУРСА «ЗАЩИТНИКИ ОТЕЧЕСТВА ГЛАЗАМИ ДЕТЕЙ. АЛЕКСАНДР НЕВСКИЙ.»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242"/>
            <a:ext cx="3792294" cy="279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871768" y="58212"/>
            <a:ext cx="4141061" cy="304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842" y="3058927"/>
            <a:ext cx="2769155" cy="36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6023" y="2942341"/>
            <a:ext cx="3038351" cy="37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2802577"/>
            <a:ext cx="2956955" cy="5347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АРХИПОВА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АНАСТАСИЯ. 11 ЛЕТ.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НАМИ БОГ».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001" y="6271259"/>
            <a:ext cx="2773801" cy="540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НЕСТЕРОВА ВАЛЕРИЯ. 11ЛЕТ.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 ЗЕМЛЮ РУССКУЮ».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6101" y="2667434"/>
            <a:ext cx="3792294" cy="2860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МИХАЙЛОВА ДАРЬЯ.11 ЛЕТ. «ВСАДНИК».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3400" y="6248400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346116"/>
            <a:ext cx="2850944" cy="4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АКИМОВА ЕКАТЕРИНА. 12 ЛЕТ.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«КНЯЖЕ ДРУЖИНА».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40984"/>
            <a:ext cx="2964203" cy="36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812" y="-40984"/>
            <a:ext cx="4207188" cy="30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21" y="3733800"/>
            <a:ext cx="3701111" cy="275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4128" y="3085267"/>
            <a:ext cx="2683602" cy="34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417743"/>
            <a:ext cx="3906982" cy="308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МОРОЗОВА АННА.11 ЛЕТ. «В ОЖИДАНИИ».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6812" y="2870571"/>
            <a:ext cx="4180655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КОРМЩИКОВА АННА. 11 ЛЕТ. «ПЕРЕД СЕЧЕЙ».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7" y="6483931"/>
            <a:ext cx="357944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ПЫПКИНА ПОЛИНА.14 ЛЕТ. «БИТВА».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6291946"/>
            <a:ext cx="3600399" cy="461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ГЕНЕРАЛОВА КСЕНИЯ. «ПОЕДИНОК С ТЕВТОНСКИМ РЫЦАРЕМ».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450" y="533400"/>
            <a:ext cx="8305800" cy="586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ИСПОЛЬЗОВАННЫЕ МАТЕРИАЛЫ: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1.Л.А.ДМИТРИЕВА, Д.С.ЛИХАЧЁВ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ПАМЯТНИКИ ЛИТЕРАТУРЫ ДРЕВНЕЙ РУСИ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«ХУДОЖЕСТВЕННАЯ ЛИТЕРАТУРА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1981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2.А.П.ТОРОПЦЕВ. РЮРИКОВИЧИ. СТАНОВЛЕНИЕ ДИНАСТИИ. МОСКВА. ОЛМА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МЕДИАГРУПП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3.А.В.ФОМЕНКО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РАДИ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ЖИЗНИ НА ЗЕМЛЕ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«ПРОСВЕЩЕНИЕ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1990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4.А.СОКОЛОВ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СВЯТОЙ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ВИТЯЗЬ ЗЕМЛИ РУССКОЙ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НИЖНИЙ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НОВГОРОД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2008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5.Н.БОДРИХИН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400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СРАЖЕНИЙ РУСИ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МОСКВА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«ЭКСМО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ЯУЗА.». 2009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6.ИНТЕРНЕТ - РЕСУРСЫ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772400" cy="556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30628" y="297299"/>
            <a:ext cx="459377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мая (по ст.ст.) далёкого 1220 года . «Воистину»(4) Переславль – Залесский стал местом рождения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Александра  Невского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«святого благоверного князя, святого витязя земли русской»(4). </a:t>
            </a:r>
          </a:p>
          <a:p>
            <a:pPr indent="269875" algn="just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восемь столетий отделяют нас от этого великого события в  жизни каждого православного христианина.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651090308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627" y="2924944"/>
            <a:ext cx="4528459" cy="381396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4" name="Рисунок 3" descr="34372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9086" y="76200"/>
            <a:ext cx="4408714" cy="328079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" name="Рисунок 5" descr="pereslavl_640x480_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7142" y="3429000"/>
            <a:ext cx="4410658" cy="33099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" y="76200"/>
            <a:ext cx="5338125" cy="32087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90 князей и княгинь потомства великого Рюрика, причисленных к лику святых,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«самый прославленный, почитаемый и любимый князь не только в России, но и в других странах»(4), «от моря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Хонужского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 гор Араратских, и по ту сторону моря Варяжского и до великого Рима»(1). </a:t>
            </a:r>
          </a:p>
          <a:p>
            <a:pPr indent="85725" algn="just">
              <a:tabLst>
                <a:tab pos="188595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Древним источником литературного образа Александра Невского является «Повесть о житии и о храбрости благоверного и великого князя Александра» из Лицевого летописного свода»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85950" algn="l"/>
              </a:tabLst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lexander_nevskiy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0429"/>
            <a:ext cx="3589968" cy="55659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5652121" y="5676404"/>
            <a:ext cx="3373944" cy="1073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МИНИАТЮРА ЛИЦЕВОГО ЛЕТОПИСНОГО СВОДА.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ВЕК. ЖИТИЕ АЛЕКСАНДРА НЕВСКОГО. НЕВСКАЯ БИТВА.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00px-Facial_Chronicle_book_01_by_shak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05496" y="4959394"/>
            <a:ext cx="2540496" cy="180547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2" name="Рисунок 11" descr="di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206" y="3342162"/>
            <a:ext cx="2758290" cy="207530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3" name="Рисунок 12" descr="07_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6891" y="3342162"/>
            <a:ext cx="2156309" cy="161723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4" name="Рисунок 13" descr="07_2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5424228"/>
            <a:ext cx="1465110" cy="134063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76939" y="116632"/>
            <a:ext cx="5228271" cy="2573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таких сказал Исайя-пророк: "Князь хороший в странах – тих, приветлив, кроток, смиренен – и тем подобен богу". Не прельщаясь богатством, не забывая о крови праведников, сирот и вдов по правде судит, милостив, добр для домочадцев своих и радушен к приходящим из чужих стран. Таким и бог помогает, ибо бог не ангелов любит, но людей, в щедрости своей щедро одаривает и являет в мире милосердие свое»(1).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lexander_nevski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91" y="99963"/>
            <a:ext cx="3690448" cy="563329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7762" y="5733256"/>
            <a:ext cx="3508134" cy="1008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МИНИАТЮРА ЛИЦЕВОГО ЛЕТОПИСНОГО СВОДА.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ВЕК. АЛЕКСАНДР НЕВСКИЙ ВЫКУПАЕТ ПЛЕННИКОВ.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451" y="2689954"/>
            <a:ext cx="2800150" cy="37011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23928" y="6237312"/>
            <a:ext cx="5081282" cy="5402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МИНИАТЮРА ЛИЦЕВОГО ЛЕТОПИСНОГО СВОДА. «НЕ В СИЛЕ БОГ, НО В ПРАВДЕ.»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1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939" y="3093151"/>
            <a:ext cx="2414512" cy="282699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0" y="4221088"/>
            <a:ext cx="4474030" cy="2535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Однажды пришли к Александру послы от папы из великого Рима с такими словами: «Папа наш так говорит: "Слышали мы, что ты князь достойный и славный и земля твоя велика. Потому и прислали к тебе из двенадцати кардиналов двух умнейших –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Агаллада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Ремонта, чтобы послушал ты речи их о законе божьем"»(1). </a:t>
            </a:r>
          </a:p>
        </p:txBody>
      </p:sp>
      <p:pic>
        <p:nvPicPr>
          <p:cNvPr id="3" name="Рисунок 2" descr="4D08A95C3A2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970" y="76200"/>
            <a:ext cx="4185998" cy="364083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76200"/>
            <a:ext cx="4586510" cy="939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увидел его царь Батый, и поразился,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сказал вельможам своим: «Истину мне сказали, что нет князя, подобного ему»(1). </a:t>
            </a:r>
          </a:p>
        </p:txBody>
      </p:sp>
      <p:pic>
        <p:nvPicPr>
          <p:cNvPr id="5" name="Рисунок 4" descr="220px-NevskyPapalLega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0368" y="1015518"/>
            <a:ext cx="4294127" cy="490628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64089" y="5921806"/>
            <a:ext cx="3650406" cy="8352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ГЕНРИХ СЕМИРАДСКИЙ.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«АЛЕКСАНДР НЕВСКИЙ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ПРИНИМАЕТ ПАПСКИХ ЛЕГАТОВ».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970" y="3501008"/>
            <a:ext cx="3753950" cy="10267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БЛАГОВЕРНЫЙ КНЯЗЬ АЛЕКСАНДР НЕВСКИЙ УМОЛЯЕТ ХАНА БАТЫЯ ПОЩАДИТЬ ЗЕМЛЮ РУССКУЮ. ХРОМОЛИТОГРАФИЯ.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8600"/>
            <a:ext cx="80772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святого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благоверного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князя 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Невского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храмов, соборов, церквей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земле.</a:t>
            </a:r>
          </a:p>
          <a:p>
            <a:pPr algn="ctr"/>
            <a:endParaRPr lang="ru-RU" dirty="0"/>
          </a:p>
        </p:txBody>
      </p:sp>
      <p:pic>
        <p:nvPicPr>
          <p:cNvPr id="15" name="Рисунок 14" descr="315PX-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33270"/>
            <a:ext cx="3581400" cy="26832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1000" y="3356992"/>
            <a:ext cx="3581400" cy="529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РОССИЯ. г. НОВОСИБИРСК.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СОБОР АЛЕКСАНДРА НЕВСКОГО.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so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69720" y="914400"/>
            <a:ext cx="3575981" cy="25146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169720" y="3467594"/>
            <a:ext cx="3575981" cy="5383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РОССИЯ. г. НИЖНИЙ НОВГОРОД.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СОБОР АЛЕКСАНДРА НЕВСКОГО.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91451df2c98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4926873" y="3962401"/>
            <a:ext cx="3914592" cy="236219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Рисунок 22" descr="ag_small_d4f54df22c594e82868830509aeb35e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3886201"/>
            <a:ext cx="4011006" cy="25383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42156" y="6165304"/>
            <a:ext cx="4136294" cy="5402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РОССИЯ. г. ПЕТРОЗАВОДСК.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 - НЕВСКИЙ СОБОР.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59575" y="6165304"/>
            <a:ext cx="4037614" cy="5402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РОССИЯ. г. КУРГАН.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ХРАМ АЛЕКСАНДРА НЕВСКОГО.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e31d_6314cff7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878" y="76200"/>
            <a:ext cx="2941121" cy="30480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3" name="Рисунок 2" descr="AlexanderNevskiCathed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43643"/>
            <a:ext cx="3048000" cy="30377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0" name="Рисунок 9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0170" y="3438896"/>
            <a:ext cx="2797629" cy="2590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0_4f98a_7c65cd0e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8836" y="3930732"/>
            <a:ext cx="3111335" cy="284721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8100" y="6340929"/>
            <a:ext cx="31242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 АЛЕКСАНДРА НЕВСКОГО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БИЗЕРТ.  ТУНИС.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099" y="3048000"/>
            <a:ext cx="3231967" cy="533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АЛЕКСАНДРА НЕВСКОГО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ТАШКЕНТ. УЗБЕКИСТАН.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76200"/>
            <a:ext cx="3124200" cy="467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АЛЕКСАНДРО-НЕВСКИЙ СОБОР СОФИЯ . БОЛГАРИЯ.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3714" y="6099464"/>
            <a:ext cx="2754086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В ЧЕСТЬ СВ.КН. АЛЕКСАНДРА НЕВСКОГО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КОПЕНГАГЕН. ДАНИЯ.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0400" y="34290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200400" y="3505200"/>
            <a:ext cx="3048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  АЛЕКСАНДРА НЕВСКОГО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ТАЛЛИН. ЭСТОНИЯ.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5677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1815" y="76200"/>
            <a:ext cx="2845985" cy="28520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096000" y="2928257"/>
            <a:ext cx="2971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 АЛЕКСАНДРА НЕВСКОГО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РОТТЕРДАМ. НИДЕРЛАНДЫ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0249B8C6-EB94-463F-8BFA-D5CEFB477C57_w220_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 flipH="1" flipV="1">
            <a:off x="106878" y="3657599"/>
            <a:ext cx="3017321" cy="26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6765</TotalTime>
  <Words>1974</Words>
  <Application>Microsoft Office PowerPoint</Application>
  <PresentationFormat>Экран (4:3)</PresentationFormat>
  <Paragraphs>269</Paragraphs>
  <Slides>35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ИСТОРИЧЕСКИЕ  ЛИЧНОСТИ В  ПРОИЗВЕДЕНИЯХ  ЛИТЕРАТУРЫ  И  ИСКУССТВА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 личности  Александра Невского  обращались  в своих  произведениях писатели  и  поэты  разных  эпох.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871</cp:revision>
  <dcterms:created xsi:type="dcterms:W3CDTF">2011-11-17T20:33:54Z</dcterms:created>
  <dcterms:modified xsi:type="dcterms:W3CDTF">2017-06-12T11:11:38Z</dcterms:modified>
</cp:coreProperties>
</file>