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1" r:id="rId5"/>
    <p:sldMasterId id="2147483746" r:id="rId6"/>
    <p:sldMasterId id="2147483807" r:id="rId7"/>
    <p:sldMasterId id="2147483819" r:id="rId8"/>
    <p:sldMasterId id="2147483831" r:id="rId9"/>
    <p:sldMasterId id="2147483844" r:id="rId10"/>
  </p:sldMasterIdLst>
  <p:notesMasterIdLst>
    <p:notesMasterId r:id="rId40"/>
  </p:notesMasterIdLst>
  <p:sldIdLst>
    <p:sldId id="256" r:id="rId11"/>
    <p:sldId id="260" r:id="rId12"/>
    <p:sldId id="265" r:id="rId13"/>
    <p:sldId id="266" r:id="rId14"/>
    <p:sldId id="262" r:id="rId15"/>
    <p:sldId id="261" r:id="rId16"/>
    <p:sldId id="257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8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75" r:id="rId36"/>
    <p:sldId id="276" r:id="rId37"/>
    <p:sldId id="277" r:id="rId38"/>
    <p:sldId id="27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0391E-FF1D-4CC1-B9A3-B0FC9EE53BBC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5B879-47CD-4D9F-A315-1777CFF95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2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5B879-47CD-4D9F-A315-1777CFF95B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4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5B879-47CD-4D9F-A315-1777CFF95B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24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213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50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570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15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42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980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326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62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34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96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8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2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32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3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0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14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46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3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66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07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15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90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8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92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63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7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40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74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63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0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6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4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24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95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47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8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24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14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2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78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4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566870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08755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30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01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39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6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524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3561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3561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6547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004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05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66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71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800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3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566870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08755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279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215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977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668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097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3561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3561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6547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965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498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120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351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22.03.2017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88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5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9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677" y="2852936"/>
            <a:ext cx="8926015" cy="232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ПРАКТИЧЕСКИЙ ОПЫТ МАОУ ГИМНАЗИИ № 40  г. КАЛИНИНГРАДА ПО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ПОДГОТОВКЕ К ВЫПОЛНЕНИЮ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НОРМ 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ВФСК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«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ГТО»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85048" y="5517232"/>
            <a:ext cx="531647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Подготовили: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Учителя физической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культуры гимназии №40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Лисеенко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В.Г., Сазонова О.А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Нормы Г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" y="22498"/>
            <a:ext cx="9129049" cy="24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158162" cy="264319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19FFF"/>
                </a:solidFill>
              </a:rPr>
              <a:t>Рекомендации по подготовке к сдаче Комплекса ГТО</a:t>
            </a:r>
            <a:endParaRPr lang="ru-RU" sz="5400" b="1" dirty="0">
              <a:solidFill>
                <a:srgbClr val="C19FFF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94098" y="332656"/>
            <a:ext cx="8158162" cy="2893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Рекомендации по подготовке к сдаче Комплекса ГТО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047" y="466810"/>
            <a:ext cx="4248471" cy="16115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Бег на средние</a:t>
            </a:r>
            <a:b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и длинные дистанции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64904"/>
            <a:ext cx="8715436" cy="40005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Техника бега на средние и длинные дистанции:</a:t>
            </a:r>
          </a:p>
          <a:p>
            <a:pPr algn="just">
              <a:buNone/>
            </a:pPr>
            <a:endParaRPr lang="ru-RU" sz="1900" dirty="0" smtClean="0"/>
          </a:p>
          <a:p>
            <a:pPr algn="just">
              <a:buNone/>
            </a:pPr>
            <a:r>
              <a:rPr lang="ru-RU" sz="1900" dirty="0" smtClean="0"/>
              <a:t>Условно процесс техники бега можно разделить на: </a:t>
            </a:r>
          </a:p>
          <a:p>
            <a:pPr algn="just">
              <a:buNone/>
            </a:pPr>
            <a:r>
              <a:rPr lang="ru-RU" sz="1900" b="1" dirty="0" smtClean="0"/>
              <a:t>Старт: </a:t>
            </a:r>
            <a:r>
              <a:rPr lang="ru-RU" sz="1900" dirty="0" smtClean="0"/>
              <a:t>наиболее выгодное положение – высокий старт. Одна нога, обычно сильнейшая, ставится у самой линии, вторая – на пол шага назад. Тяжесть тела смещена вперед. По команде «Марш» – спортсмен начинает бег.</a:t>
            </a:r>
          </a:p>
          <a:p>
            <a:pPr algn="just">
              <a:buNone/>
            </a:pPr>
            <a:r>
              <a:rPr lang="ru-RU" sz="1900" b="1" dirty="0" smtClean="0"/>
              <a:t>Бег по дистанции: </a:t>
            </a:r>
            <a:r>
              <a:rPr lang="ru-RU" sz="1900" dirty="0" smtClean="0"/>
              <a:t>Спортсмен держит туловище прямо с небольшим наклоном (4-6 град) вперед, </a:t>
            </a:r>
          </a:p>
          <a:p>
            <a:pPr algn="just">
              <a:buNone/>
            </a:pPr>
            <a:r>
              <a:rPr lang="ru-RU" sz="1900" dirty="0" smtClean="0"/>
              <a:t>      голова продолжает линию туловища, взгляд прямо, плечи не напряжены и мягко опущены. Руки согнуты в локтях. Бег по виражу чуть отличается от  бега по прямой. Левая нога ставится больше на внешний свод передней части стопы, правая – на внутренний. Туловище следует                                                наклонять вперед-влево под углом 45 градусов.</a:t>
            </a:r>
          </a:p>
          <a:p>
            <a:pPr algn="just">
              <a:buNone/>
            </a:pPr>
            <a:r>
              <a:rPr lang="ru-RU" sz="1900" b="1" dirty="0" smtClean="0"/>
              <a:t>Финиширование: </a:t>
            </a:r>
            <a:r>
              <a:rPr lang="ru-RU" sz="1900" dirty="0" smtClean="0"/>
              <a:t>обычно начинают за 200-300 м до окончания бега на средние дистанции и за 300-400 – на длинные. Более выгодно расходование сил равномерно. Резко не останавливаться после финиша – двигаться по инерции с постепенным переходом на ходьбу. </a:t>
            </a:r>
          </a:p>
        </p:txBody>
      </p:sp>
      <p:pic>
        <p:nvPicPr>
          <p:cNvPr id="6" name="Рисунок 5" descr="gto-beg-672x3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66810"/>
            <a:ext cx="2829008" cy="1566058"/>
          </a:xfrm>
          <a:prstGeom prst="rect">
            <a:avLst/>
          </a:prstGeom>
        </p:spPr>
      </p:pic>
      <p:pic>
        <p:nvPicPr>
          <p:cNvPr id="7" name="Рисунок 6" descr="Tekhnika-bega-na-srednie-distants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8442" y="466810"/>
            <a:ext cx="2406085" cy="16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412776"/>
            <a:ext cx="3500430" cy="57150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Наклон вперед</a:t>
            </a:r>
            <a:endParaRPr lang="ru-RU" dirty="0"/>
          </a:p>
        </p:txBody>
      </p:sp>
      <p:pic>
        <p:nvPicPr>
          <p:cNvPr id="4" name="Содержимое 3" descr="naklony-tulovishcha-vpered-672x3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18956"/>
            <a:ext cx="4107759" cy="2273939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2492896"/>
            <a:ext cx="8715436" cy="4000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prstClr val="white"/>
                </a:solidFill>
              </a:rPr>
              <a:t>Порядок проведения испытаний: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prstClr val="white"/>
                </a:solidFill>
              </a:rPr>
              <a:t>Наклон вперед из положения стоя с прямыми ногами выполняется из исходного положения (далее – ИП): стоя на полу или гимнастической скамье, ноги выпрямлены в коленях, стопы ног расположены параллельно на ширине 10-15 см. Участник выступает в спортивной форме, позволяющей судьям определить прямые колени.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000" dirty="0" smtClean="0">
                <a:solidFill>
                  <a:prstClr val="white"/>
                </a:solidFill>
              </a:rPr>
              <a:t>При выполнении испытания на полу – выполняются два предварительных наклона. При третьем – касаться пальцами или ладонями пола и удерживать в течение 2 сек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sz="2000" dirty="0" smtClean="0">
                <a:solidFill>
                  <a:prstClr val="white"/>
                </a:solidFill>
              </a:rPr>
              <a:t>При выполнении испытания на гимнастической скамейке выполняются два предварительных наклона. При третьем – максимально наклониться и удерживать касание линейки в течение 2 сек. Результат выше уровня гимнастической скамьи определяется знаком «-», ниже – знаком «+»</a:t>
            </a:r>
          </a:p>
          <a:p>
            <a:pPr marL="342900" indent="-342900" algn="just">
              <a:spcBef>
                <a:spcPct val="20000"/>
              </a:spcBef>
            </a:pPr>
            <a:endParaRPr lang="ru-RU" dirty="0" smtClean="0">
              <a:solidFill>
                <a:prstClr val="white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None/>
              <a:defRPr/>
            </a:pPr>
            <a:endParaRPr lang="ru-RU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6676" y="1428754"/>
            <a:ext cx="5143504" cy="7041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4000" dirty="0" smtClean="0"/>
              <a:t>Прыжок в длину с места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928910"/>
            <a:ext cx="8444955" cy="364336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Техника выполнения: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Подготовка к отталкиванию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Отталкивание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Полет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Приземление</a:t>
            </a:r>
            <a:endParaRPr lang="ru-RU" dirty="0"/>
          </a:p>
        </p:txBody>
      </p:sp>
      <p:pic>
        <p:nvPicPr>
          <p:cNvPr id="4" name="Рисунок 3" descr="normativ-gto-pryzhok-s-razbega--672x3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71480"/>
            <a:ext cx="3861182" cy="2137440"/>
          </a:xfrm>
          <a:prstGeom prst="rect">
            <a:avLst/>
          </a:prstGeom>
        </p:spPr>
      </p:pic>
      <p:pic>
        <p:nvPicPr>
          <p:cNvPr id="5" name="Рисунок 4" descr="gto-Pryzhok-v-dlinu-s-mest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403160"/>
            <a:ext cx="4516560" cy="21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3794" y="116632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Подтягивания на турнике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Подтягивание на высокой перекладине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28594" y="836712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Подтягивание на низкой перекладине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07504" y="1556792"/>
            <a:ext cx="4123175" cy="41951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Повиснуть, прогнув спину и скрестить ноги. Подтягиваться, сводя лопатки и стараясь коснуться перекладины верхом груди. В нижней части – растянуть мышцы спины, выпрямив руки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067944" y="1484784"/>
            <a:ext cx="5076056" cy="47231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Выполняются из ИП: вис лежа лицом вверх хватом сверху, кисти рук на ширине плеч, голова, туловище и ноги составляют прямую линию, пятки могут упираться в опору до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4 см.  Из ИП подтянуться до подъема подбородка выше  грифа перекладины, затем опускается в вис и, зафиксировав на 0,5 с   ИП  повторяет.</a:t>
            </a:r>
            <a:endParaRPr lang="ru-RU" sz="2000" dirty="0"/>
          </a:p>
        </p:txBody>
      </p:sp>
      <p:pic>
        <p:nvPicPr>
          <p:cNvPr id="10" name="Рисунок 9" descr="gto-PODTYaGIVANIYa-SRYeDNIM-PRYaMYM-KhVAT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4149080"/>
            <a:ext cx="2160241" cy="2405827"/>
          </a:xfrm>
          <a:prstGeom prst="rect">
            <a:avLst/>
          </a:prstGeom>
        </p:spPr>
      </p:pic>
      <p:pic>
        <p:nvPicPr>
          <p:cNvPr id="11" name="Рисунок 10" descr="podtyagivanie-na-nizkoy-perekladine-dlya-zhenshchin-15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349690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00174"/>
            <a:ext cx="8596220" cy="473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Тренировка – рекомендации для начинающих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492896"/>
            <a:ext cx="4040188" cy="42484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Тест на гибкость- упражнения на растяжку –каждый день (10 минут)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Отжимания от пола-каждый день по три серии-(10 минут)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Упражнение на мышцы брюшного пресса-каждый день –три серии-(10 минут)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Количество раз в серии определяется индивидуальной физической подготовленностью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5976" y="2276872"/>
            <a:ext cx="4788024" cy="43204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/>
              <a:t>Бег на длинные дистанции –через день -в медленном темпе (от 20 до 40 минут, для начинающих – в чередовании с ходьбой)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Прыжок в длину каждый день 5 минут (подводящие упражнения: прыжки на скакалке и «старт пловца»)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Стрельба 2 раза в неделю в тире (20 минут)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Плавание 2 раза в неделю-(30 минут)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05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158162" cy="264319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19FFF"/>
                </a:solidFill>
              </a:rPr>
              <a:t>Рекомендации по подготовке к сдаче Комплекса ГТО</a:t>
            </a:r>
            <a:endParaRPr lang="ru-RU" sz="5400" b="1" dirty="0">
              <a:solidFill>
                <a:srgbClr val="C19FFF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6" y="548680"/>
            <a:ext cx="8136904" cy="30963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>
                <a:ln w="13335" cmpd="sng">
                  <a:solidFill>
                    <a:srgbClr val="0F6FC6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Материально-техническая база гимназии  для занятий физической культурой и спортом </a:t>
            </a:r>
            <a:endParaRPr lang="ru-RU" sz="5400" dirty="0">
              <a:ln w="13335" cmpd="sng">
                <a:solidFill>
                  <a:srgbClr val="0F6FC6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61"/>
            <a:ext cx="8229600" cy="504056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СПОРТИВНЫЙ ЗАЛ №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  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«ЮПИТЕР»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D:\Школьная матбаза по ФП\DSCN934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8457"/>
            <a:ext cx="3353865" cy="246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Школьная матбаза по ФП\DSCN93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77252"/>
            <a:ext cx="3240360" cy="26282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42900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СПОРТИВНЫЙ ЗАЛ № 2  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«САТУРН»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:\Школьная матбаза по ФП\DSCN934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16436" r="17765" b="7118"/>
          <a:stretch/>
        </p:blipFill>
        <p:spPr bwMode="auto">
          <a:xfrm>
            <a:off x="467544" y="4005064"/>
            <a:ext cx="3312368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Школьная матбаза по ФП\DSCN93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45638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1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61"/>
            <a:ext cx="8229600" cy="504056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СПОРТИВНЫЙ ЗАЛ №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  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«МЕРКУРИЙ»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42900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ЗАЛ  ХОРЕОГРАФИИ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«СОЛНЕЧНЫЙ»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Объект 8" descr="D:\Школьная матбаза по ФП\DSCN935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10294" r="-112" b="4606"/>
          <a:stretch/>
        </p:blipFill>
        <p:spPr bwMode="auto">
          <a:xfrm>
            <a:off x="477888" y="620688"/>
            <a:ext cx="3590056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Школьная матбаза по ФП\DSCN93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32" y="620688"/>
            <a:ext cx="352839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Школьная матбаза по ФП\DSCN935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10733" r="10235" b="1754"/>
          <a:stretch/>
        </p:blipFill>
        <p:spPr bwMode="auto">
          <a:xfrm>
            <a:off x="467543" y="4173108"/>
            <a:ext cx="3490751" cy="2334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D:\Школьная матбаза по ФП\DSCN93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73108"/>
            <a:ext cx="3386063" cy="233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1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61"/>
            <a:ext cx="8229600" cy="504056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БАССЕЙН  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«НЕПТУН»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" name="Объект 12" descr="D:\Школьная матбаза по ФП\DSCN934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3120" b="7782"/>
          <a:stretch/>
        </p:blipFill>
        <p:spPr bwMode="auto">
          <a:xfrm>
            <a:off x="251520" y="692696"/>
            <a:ext cx="3600400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D:\Школьная матбаза по ФП\DSCN93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895517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Школьная матбаза по ФП\DSCN93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600400" cy="300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Школьная матбаза по ФП\DSCN936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573016"/>
            <a:ext cx="3895516" cy="3006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1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Всё новое – это хорошо забытое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старое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3240360" cy="456937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ГТО в Советском Союзе — это была программа физической подготовки всего населения, частью системы патриотического воспитания, просуществовавшая 60 лет, успев стать частью жизни нескольких поколений наших </a:t>
            </a:r>
            <a:r>
              <a:rPr lang="ru-RU" b="1" dirty="0" smtClean="0">
                <a:solidFill>
                  <a:srgbClr val="002060"/>
                </a:solidFill>
              </a:rPr>
              <a:t>соотечественников.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478" y="1700808"/>
            <a:ext cx="3085386" cy="4248472"/>
          </a:xfrm>
          <a:prstGeom prst="rect">
            <a:avLst/>
          </a:prstGeom>
          <a:noFill/>
        </p:spPr>
      </p:pic>
      <p:pic>
        <p:nvPicPr>
          <p:cNvPr id="3080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988840"/>
            <a:ext cx="2664296" cy="4521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73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61"/>
            <a:ext cx="8229600" cy="504056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СПОРТИВНЫЙ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ГОРОДОК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Объект 7" descr="D:\Школьная матбаза по ФП\DSCN93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96944" cy="604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1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61"/>
            <a:ext cx="8229600" cy="504056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СПОРТИВНЫЙ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ГОРОДОК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D:\Школьная матбаза по ФП\DSCN93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" y="692696"/>
            <a:ext cx="5868144" cy="44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D:\Школьная матбаза по ФП\DSCN9322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2"/>
          <a:stretch/>
        </p:blipFill>
        <p:spPr bwMode="auto">
          <a:xfrm>
            <a:off x="4499992" y="3717032"/>
            <a:ext cx="4660863" cy="3149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46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61"/>
            <a:ext cx="8229600" cy="504056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ТРЕНАЖЕРНЫЙ ЗАЛ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752528" cy="355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5"/>
            <a:ext cx="4968552" cy="315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2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61"/>
            <a:ext cx="8229600" cy="504056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КАРДИОЗАЛ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00811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13" y="3573016"/>
            <a:ext cx="4184625" cy="312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2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61"/>
            <a:ext cx="8229600" cy="504056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СТРЕЛКОВЫЙ ТИР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66" y="516613"/>
            <a:ext cx="5102704" cy="36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8014"/>
            <a:ext cx="3528392" cy="263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02" y="4148015"/>
            <a:ext cx="3506527" cy="263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1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61"/>
            <a:ext cx="8229600" cy="504056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ЭЛЕКТРОННЫЙ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ТИР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8" y="692696"/>
            <a:ext cx="7859780" cy="588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8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608" y="206009"/>
            <a:ext cx="8258204" cy="77472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</a:rPr>
              <a:t>Образцы знаков ГТО</a:t>
            </a:r>
            <a:endParaRPr lang="ru-RU" sz="5400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zolotoy-znachok-g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378" y="980729"/>
            <a:ext cx="2298005" cy="2270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erebryanyy-znachok-g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24" y="2708920"/>
            <a:ext cx="2398961" cy="2370537"/>
          </a:xfrm>
          <a:prstGeom prst="rect">
            <a:avLst/>
          </a:prstGeom>
        </p:spPr>
      </p:pic>
      <p:pic>
        <p:nvPicPr>
          <p:cNvPr id="5" name="Рисунок 4" descr="bronzovyy-znachok-g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5" y="2708920"/>
            <a:ext cx="2510335" cy="2480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4339" y="3573016"/>
            <a:ext cx="2992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Золотой знак отличия Всероссийского физкультурно-спортивного комплекса  «Готов к труду и обороне» (ГТО)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73216"/>
            <a:ext cx="296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Бронзовый знак отличия Всероссийского физкультурно-спортивного комплекса  «Готов к труду и обороне» (ГТО)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859" y="5373215"/>
            <a:ext cx="3085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Серебряный знак отличия Всероссийского физкультурно-спортивного комплекса  «Готов к труду и обороне» (ГТО)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945"/>
            <a:ext cx="8856984" cy="1700377"/>
          </a:xfrm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28 апреля 2015 года на стадионе «Трудовые резервы» в Калининграде состоялись спортивные соревнования в рамках региональной акции «Быстрее, выше, сильнее» среди работников системы образования Калининградской области.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 descr="I:\Августовские чтения\Косм Сорок АВИ.avi_snapshot_01.32_[2015.08.18_09.03.40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b="18433"/>
          <a:stretch/>
        </p:blipFill>
        <p:spPr bwMode="auto">
          <a:xfrm>
            <a:off x="-14064" y="1875042"/>
            <a:ext cx="7629503" cy="48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/>
                <a:ea typeface="Times New Roman"/>
              </a:rPr>
              <a:t>Перечень </a:t>
            </a:r>
            <a:r>
              <a:rPr lang="ru-RU" sz="5400" dirty="0">
                <a:latin typeface="Times New Roman"/>
                <a:ea typeface="Times New Roman"/>
              </a:rPr>
              <a:t>упражнений для 5 ступени 16-17 лет.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82013"/>
            <a:ext cx="89644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</a:rPr>
              <a:t>Для более успешной подготовки к сдаче норм ГТО кафедра физической культуры и спорта гимназии вносит предложение</a:t>
            </a:r>
            <a:r>
              <a:rPr lang="ru-RU" sz="3200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«</a:t>
            </a:r>
            <a:r>
              <a:rPr lang="ru-RU" sz="4000" b="1" i="1" dirty="0">
                <a:solidFill>
                  <a:schemeClr val="bg1"/>
                </a:solidFill>
              </a:rPr>
              <a:t>Ввести в 2015-16 учебном году в спартакиаду общеобразовательных учреждений г. Калининграда выполнение отдельных упражнений комплекса ГТО». </a:t>
            </a:r>
          </a:p>
        </p:txBody>
      </p:sp>
    </p:spTree>
    <p:extLst>
      <p:ext uri="{BB962C8B-B14F-4D97-AF65-F5344CB8AC3E}">
        <p14:creationId xmlns:p14="http://schemas.microsoft.com/office/powerpoint/2010/main" val="6673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4643446"/>
            <a:ext cx="7780365" cy="768339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bg1">
                    <a:lumMod val="85000"/>
                  </a:schemeClr>
                </a:solidFill>
              </a:rPr>
              <a:t>Спасибо за внимание</a:t>
            </a:r>
            <a:endParaRPr lang="ru-RU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1538" y="1928802"/>
            <a:ext cx="7558086" cy="1643063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Желаем Вам спортивных успехов</a:t>
            </a:r>
            <a:endParaRPr lang="ru-RU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19899"/>
            <a:ext cx="8712968" cy="14414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осле развала Советского Союза, комплекс ГТО был предан забвению, что существенно   отразилось на физической подготовке граждан и, в первую очередь, молодежи.</a:t>
            </a:r>
          </a:p>
          <a:p>
            <a:pPr algn="ctr"/>
            <a:endParaRPr lang="ru-RU" dirty="0"/>
          </a:p>
        </p:txBody>
      </p:sp>
      <p:pic>
        <p:nvPicPr>
          <p:cNvPr id="21506" name="Picture 2" descr="Как уберечь ребенка от болезни Детские болезни на interfax.b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332656"/>
            <a:ext cx="1876921" cy="2304256"/>
          </a:xfrm>
          <a:prstGeom prst="rect">
            <a:avLst/>
          </a:prstGeom>
          <a:noFill/>
        </p:spPr>
      </p:pic>
      <p:pic>
        <p:nvPicPr>
          <p:cNvPr id="21510" name="Picture 6" descr="http://static.newsland.com/news_images/380/big_3807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864" y="387651"/>
            <a:ext cx="3100344" cy="2232248"/>
          </a:xfrm>
          <a:prstGeom prst="rect">
            <a:avLst/>
          </a:prstGeom>
          <a:noFill/>
        </p:spPr>
      </p:pic>
      <p:pic>
        <p:nvPicPr>
          <p:cNvPr id="21512" name="Picture 8" descr="http://infosekret.ru/wp-content/uploads/2013/02/Skoro-poyavitsya-detskiy-Interne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5208" y="4061375"/>
            <a:ext cx="3048000" cy="2286001"/>
          </a:xfrm>
          <a:prstGeom prst="rect">
            <a:avLst/>
          </a:prstGeom>
          <a:noFill/>
        </p:spPr>
      </p:pic>
      <p:pic>
        <p:nvPicPr>
          <p:cNvPr id="21514" name="Picture 10" descr="http://dom-sovetik.ru/image/televiz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8104" y="3919838"/>
            <a:ext cx="2736304" cy="2462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38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76456" cy="20162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Физическая культура и спорт в настоящее время становятся инструментом для развития личности и повышения образовательной успешности подрастающего поколения.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458" y="2708920"/>
            <a:ext cx="4248472" cy="33843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 smtClean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img-fotki.yandex.ru/get/9739/161689537.124/0_12b40a_748a308d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865614"/>
            <a:ext cx="4248472" cy="2549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5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60" y="152450"/>
            <a:ext cx="2712556" cy="2032248"/>
          </a:xfrm>
          <a:prstGeom prst="rect">
            <a:avLst/>
          </a:prstGeom>
          <a:noFill/>
        </p:spPr>
      </p:pic>
      <p:pic>
        <p:nvPicPr>
          <p:cNvPr id="1028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60" y="2492896"/>
            <a:ext cx="2712557" cy="3977681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724016" y="1205558"/>
            <a:ext cx="6419983" cy="5265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Первый этап – организационно-экспериментальный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Срок: май 2014 год – декабрь 2015 год –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внедре-ние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комплекса ГТО среди учащихся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</a:t>
            </a:r>
            <a:r>
              <a:rPr lang="ru-RU" sz="2200" dirty="0">
                <a:solidFill>
                  <a:srgbClr val="002060"/>
                </a:solidFill>
                <a:latin typeface="Calibri"/>
              </a:rPr>
              <a:t>-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тельных организаций в 12 субъектах РФ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 Второй этап –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апробационно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-внедренческий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Срок: Январь 2016 – декабрь 2016 внедрение комплекса ГТО среди учащихся всех образовательных организаций страны, а также других категорий населения в 12 субъектах РФ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3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Третий этап – реализационный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Срок: с января 2017 года – повсеместное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внедре-ние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комплекса ГТО среди всех категорий населения России.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639072" cy="97993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План внедрения </a:t>
            </a:r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комплекса </a:t>
            </a: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ГТО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94122"/>
          </a:xfrm>
        </p:spPr>
        <p:txBody>
          <a:bodyPr>
            <a:noAutofit/>
          </a:bodyPr>
          <a:lstStyle/>
          <a:p>
            <a:pPr algn="l"/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 Инициатива </a:t>
            </a:r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луба молодых педагогов</a:t>
            </a:r>
            <a:b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  гимназии № 40</a:t>
            </a:r>
            <a:endParaRPr lang="ru-RU" sz="3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0334" y="1673424"/>
            <a:ext cx="4464496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Клуб молодых педагогов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гимназии решил инициировать идею начала введения Всероссийского физкультурно-спортивного комплекса ГТО, но не с учеников, а </a:t>
            </a:r>
            <a:r>
              <a:rPr lang="ru-RU" dirty="0" smtClean="0">
                <a:solidFill>
                  <a:srgbClr val="002060"/>
                </a:solidFill>
              </a:rPr>
              <a:t>с педагогического </a:t>
            </a:r>
            <a:r>
              <a:rPr lang="ru-RU" dirty="0">
                <a:solidFill>
                  <a:srgbClr val="002060"/>
                </a:solidFill>
              </a:rPr>
              <a:t>коллектива.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Педагогический коллектив, </a:t>
            </a:r>
            <a:r>
              <a:rPr lang="ru-RU" dirty="0">
                <a:solidFill>
                  <a:srgbClr val="002060"/>
                </a:solidFill>
              </a:rPr>
              <a:t>внимательно изучив нормативно-правовую базу, методические рекомендации по ВФСК ГТО, эту идею поддержал и </a:t>
            </a:r>
            <a:r>
              <a:rPr lang="ru-RU" dirty="0" smtClean="0">
                <a:solidFill>
                  <a:srgbClr val="002060"/>
                </a:solidFill>
              </a:rPr>
              <a:t>принял.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Компьютер\Desktop\ГТО\Августовские чтения\Косм Сорок АВИ.avi_snapshot_00.19_[2015.08.18_07.14.22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7222" r="5209" b="5278"/>
          <a:stretch/>
        </p:blipFill>
        <p:spPr bwMode="auto">
          <a:xfrm>
            <a:off x="251520" y="2266558"/>
            <a:ext cx="4104456" cy="29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8285" y="1412776"/>
            <a:ext cx="9172286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"/>
              <a:tabLst>
                <a:tab pos="457200" algn="l"/>
              </a:tabLst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Быстрота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(бег на 30, 60, 100 м, челночный бег, прыжок в длину с разбега и с места);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"/>
              <a:tabLst>
                <a:tab pos="457200" algn="l"/>
              </a:tabLst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Сила</a:t>
            </a:r>
            <a:r>
              <a:rPr lang="ru-RU" sz="24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(подтягивание из виса на перекладине, сгибание и разгибание рук в упоре лёжа, рывок гири, прыжок в длину);</a:t>
            </a:r>
            <a:r>
              <a:rPr lang="ru-RU" sz="24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"/>
              <a:tabLst>
                <a:tab pos="457200" algn="l"/>
              </a:tabLst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Выносливость</a:t>
            </a:r>
            <a:r>
              <a:rPr lang="ru-RU" sz="24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(бег на 1, 1,5, 2, 3 км, кросс,  смешанное передвижение, бег на лыжах, плавание);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"/>
              <a:tabLst>
                <a:tab pos="457200" algn="l"/>
              </a:tabLst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Гибкость</a:t>
            </a:r>
            <a:r>
              <a:rPr lang="ru-RU" sz="24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(наклон вперед из положения стоя, прыжок в длину</a:t>
            </a:r>
            <a:r>
              <a:rPr lang="ru-RU" sz="24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Wingdings"/>
              <a:buChar char=""/>
              <a:tabLst>
                <a:tab pos="457200" algn="l"/>
              </a:tabLst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Координация</a:t>
            </a:r>
            <a:r>
              <a:rPr lang="ru-RU" sz="2400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(челночный бег, стрельба, прыжок в длину, метание спортивного снаряда, плавание);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bg1"/>
                </a:solidFill>
                <a:latin typeface="Times New Roman"/>
                <a:ea typeface="Times New Roman"/>
              </a:rPr>
              <a:t>Прикладные навыки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(метание спортивного снаряда, плавание, стрельба,</a:t>
            </a:r>
            <a:r>
              <a:rPr lang="ru-RU" sz="2400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туристский поход с проверкой туристских навыков).</a:t>
            </a:r>
            <a:r>
              <a:rPr lang="ru-RU" sz="26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26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51520" y="0"/>
            <a:ext cx="9361039" cy="1186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19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Принцип подбора тестовых упражнений комплекса ГТО: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9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60648"/>
            <a:ext cx="8206329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Виды обязательных испытаний (тестов) и испытаний по выбору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e44f3398672b9a749a1693aa0e84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28800"/>
            <a:ext cx="2643206" cy="1982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3499" y="3629195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Бег на короткие дистанции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8" name="Рисунок 7" descr="501d8fb3-3126-8eea-3126-8ee5f9b25718.photo.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737" y="1666950"/>
            <a:ext cx="2847981" cy="1962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223521" y="3635925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Прыжки в длину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0" name="Рисунок 9" descr="Riutovich14.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435" y="2024743"/>
            <a:ext cx="2143140" cy="346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227402" y="568956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Бег  по пересеченной местности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2" name="Рисунок 11" descr="102_1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220" y="4229137"/>
            <a:ext cx="2428892" cy="1821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29554" y="617490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Подъем туловища из положения лежа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4" name="Рисунок 13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4215669"/>
            <a:ext cx="2500330" cy="1769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985270" y="617490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Сгибание и разгибание </a:t>
            </a:r>
          </a:p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рук в упоре лежа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30" y="150227"/>
            <a:ext cx="1924050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458" y="2571440"/>
            <a:ext cx="228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Подтягивания из виса на высокой перекладине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674102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11593" y="288163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Подтягивания из виса лежа на низкой перекладине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560" y="3743926"/>
            <a:ext cx="3168820" cy="1843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17560" y="581156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Стрельба из пневматической винтовки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9" name="Рисунок 8" descr="test_gibk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007" y="3289289"/>
            <a:ext cx="1143008" cy="2752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8817" y="607317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Наклон вперед из положения стоя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4857760"/>
            <a:ext cx="3071834" cy="1375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215074" y="6286520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Плавание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3" name="Рисунок 12" descr="36567b0a4ee5f2f032f144bf4d4b988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6" y="3143248"/>
            <a:ext cx="2571768" cy="1262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357950" y="435769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Метание снаряда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5" name="Рисунок 14" descr="95a78f3015bd19286b33c65657114fc4_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03790" y="315380"/>
            <a:ext cx="2654489" cy="2251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858016" y="250030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Туристический </a:t>
            </a:r>
          </a:p>
          <a:p>
            <a:pPr algn="ctr"/>
            <a:r>
              <a:rPr lang="ru-RU" sz="1400" b="1" dirty="0" smtClean="0">
                <a:solidFill>
                  <a:prstClr val="white">
                    <a:lumMod val="85000"/>
                  </a:prstClr>
                </a:solidFill>
              </a:rPr>
              <a:t>поход</a:t>
            </a:r>
            <a:endParaRPr lang="ru-RU" sz="1400" b="1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1195</Words>
  <Application>Microsoft Office PowerPoint</Application>
  <PresentationFormat>Экран (4:3)</PresentationFormat>
  <Paragraphs>104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Тема Office</vt:lpstr>
      <vt:lpstr>1_Тема Office</vt:lpstr>
      <vt:lpstr>2_Тема Office</vt:lpstr>
      <vt:lpstr>3_Тема Office</vt:lpstr>
      <vt:lpstr>Литейная</vt:lpstr>
      <vt:lpstr>1_Office Theme</vt:lpstr>
      <vt:lpstr>Поток</vt:lpstr>
      <vt:lpstr>1_Литейная</vt:lpstr>
      <vt:lpstr>Office Theme</vt:lpstr>
      <vt:lpstr>1_Поток</vt:lpstr>
      <vt:lpstr>Презентация PowerPoint</vt:lpstr>
      <vt:lpstr>Всё новое – это хорошо забытое старое</vt:lpstr>
      <vt:lpstr>Презентация PowerPoint</vt:lpstr>
      <vt:lpstr>Физическая культура и спорт в настоящее время становятся инструментом для развития личности и повышения образовательной успешности подрастающего поколения. </vt:lpstr>
      <vt:lpstr>План внедрения комплекса ГТО</vt:lpstr>
      <vt:lpstr>   Инициатива клуба молодых педагогов     гимназии № 40</vt:lpstr>
      <vt:lpstr>Презентация PowerPoint</vt:lpstr>
      <vt:lpstr>Виды обязательных испытаний (тестов) и испытаний по выбору</vt:lpstr>
      <vt:lpstr>Презентация PowerPoint</vt:lpstr>
      <vt:lpstr>Рекомендации по подготовке к сдаче Комплекса ГТО</vt:lpstr>
      <vt:lpstr>Бег на средние  и длинные дистанции</vt:lpstr>
      <vt:lpstr>Наклон вперед</vt:lpstr>
      <vt:lpstr>   Прыжок в длину с места</vt:lpstr>
      <vt:lpstr>Подтягивания на турнике</vt:lpstr>
      <vt:lpstr> Тренировка – рекомендации для начинающих </vt:lpstr>
      <vt:lpstr>Рекомендации по подготовке к сдаче Комплекса ГТО</vt:lpstr>
      <vt:lpstr>СПОРТИВНЫЙ ЗАЛ № 1    «ЮПИТЕР»</vt:lpstr>
      <vt:lpstr>СПОРТИВНЫЙ ЗАЛ № 3    «МЕРКУРИЙ»</vt:lpstr>
      <vt:lpstr>БАССЕЙН    «НЕПТУН»</vt:lpstr>
      <vt:lpstr>СПОРТИВНЫЙ ГОРОДОК</vt:lpstr>
      <vt:lpstr>СПОРТИВНЫЙ ГОРОДОК</vt:lpstr>
      <vt:lpstr>ТРЕНАЖЕРНЫЙ ЗАЛ</vt:lpstr>
      <vt:lpstr>КАРДИОЗАЛ</vt:lpstr>
      <vt:lpstr>СТРЕЛКОВЫЙ ТИР</vt:lpstr>
      <vt:lpstr>ЭЛЕКТРОННЫЙ ТИР</vt:lpstr>
      <vt:lpstr>Образцы знаков ГТО</vt:lpstr>
      <vt:lpstr>28 апреля 2015 года на стадионе «Трудовые резервы» в Калининграде состоялись спортивные соревнования в рамках региональной акции «Быстрее, выше, сильнее» среди работников системы образования Калининградской области.</vt:lpstr>
      <vt:lpstr>Перечень упражнений для 5 ступени 16-17 лет.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оля</cp:lastModifiedBy>
  <cp:revision>30</cp:revision>
  <dcterms:created xsi:type="dcterms:W3CDTF">2015-08-18T04:05:15Z</dcterms:created>
  <dcterms:modified xsi:type="dcterms:W3CDTF">2017-03-22T21:56:20Z</dcterms:modified>
</cp:coreProperties>
</file>