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7" r:id="rId5"/>
    <p:sldId id="269" r:id="rId6"/>
    <p:sldId id="259" r:id="rId7"/>
    <p:sldId id="258" r:id="rId8"/>
    <p:sldId id="261" r:id="rId9"/>
    <p:sldId id="260" r:id="rId10"/>
    <p:sldId id="262" r:id="rId11"/>
    <p:sldId id="263" r:id="rId12"/>
    <p:sldId id="264" r:id="rId13"/>
    <p:sldId id="265" r:id="rId14"/>
    <p:sldId id="266" r:id="rId15"/>
    <p:sldId id="268" r:id="rId16"/>
    <p:sldId id="272" r:id="rId17"/>
    <p:sldId id="273" r:id="rId18"/>
    <p:sldId id="270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406DB-3FB1-4CF1-A43D-7EE2C1CE780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A4CF2-4C49-4DF0-A96E-3A193E578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2.jpeg"/><Relationship Id="rId7" Type="http://schemas.openxmlformats.org/officeDocument/2006/relationships/image" Target="../media/image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7.jpeg"/><Relationship Id="rId7" Type="http://schemas.openxmlformats.org/officeDocument/2006/relationships/image" Target="../media/image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2.jpeg"/><Relationship Id="rId7" Type="http://schemas.openxmlformats.org/officeDocument/2006/relationships/image" Target="../media/image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7.jpeg"/><Relationship Id="rId7" Type="http://schemas.openxmlformats.org/officeDocument/2006/relationships/image" Target="../media/image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1.jpeg"/><Relationship Id="rId7" Type="http://schemas.openxmlformats.org/officeDocument/2006/relationships/image" Target="../media/image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6.jpeg"/><Relationship Id="rId7" Type="http://schemas.openxmlformats.org/officeDocument/2006/relationships/image" Target="../media/image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11" Type="http://schemas.openxmlformats.org/officeDocument/2006/relationships/image" Target="../media/image7.jpeg"/><Relationship Id="rId5" Type="http://schemas.openxmlformats.org/officeDocument/2006/relationships/image" Target="../media/image27.jpeg"/><Relationship Id="rId10" Type="http://schemas.openxmlformats.org/officeDocument/2006/relationships/image" Target="../media/image6.jpeg"/><Relationship Id="rId4" Type="http://schemas.openxmlformats.org/officeDocument/2006/relationships/image" Target="../media/image26.jpeg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2.jpeg"/><Relationship Id="rId7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jpeg"/><Relationship Id="rId7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7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5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.jpeg"/><Relationship Id="rId2" Type="http://schemas.openxmlformats.org/officeDocument/2006/relationships/image" Target="../media/image51.jpe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.jpeg"/><Relationship Id="rId4" Type="http://schemas.openxmlformats.org/officeDocument/2006/relationships/image" Target="../media/image67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по запросу картинки ГТ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597" y="2786058"/>
            <a:ext cx="3292833" cy="386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64318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«Мотивация и стимулирование обучающихся в процессе реализации комплекса ГТО»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429124" y="2857496"/>
            <a:ext cx="4500594" cy="371477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dirty="0" smtClean="0">
                <a:solidFill>
                  <a:srgbClr val="0045D0"/>
                </a:solidFill>
              </a:rPr>
              <a:t>Выполнили: </a:t>
            </a:r>
          </a:p>
          <a:p>
            <a:pPr algn="l"/>
            <a:r>
              <a:rPr lang="ru-RU" b="1" dirty="0" smtClean="0">
                <a:solidFill>
                  <a:srgbClr val="0045D0"/>
                </a:solidFill>
              </a:rPr>
              <a:t>Бутенко Ольга Викторовна </a:t>
            </a:r>
            <a:r>
              <a:rPr lang="ru-RU" dirty="0" smtClean="0">
                <a:solidFill>
                  <a:schemeClr val="tx2"/>
                </a:solidFill>
              </a:rPr>
              <a:t>– </a:t>
            </a:r>
            <a:r>
              <a:rPr lang="ru-RU" dirty="0" smtClean="0">
                <a:solidFill>
                  <a:srgbClr val="002060"/>
                </a:solidFill>
              </a:rPr>
              <a:t>преподаватель физической культуры </a:t>
            </a:r>
            <a:r>
              <a:rPr lang="en-US" dirty="0" smtClean="0">
                <a:solidFill>
                  <a:srgbClr val="002060"/>
                </a:solidFill>
              </a:rPr>
              <a:t>I</a:t>
            </a:r>
            <a:r>
              <a:rPr lang="ru-RU" dirty="0" smtClean="0">
                <a:solidFill>
                  <a:srgbClr val="002060"/>
                </a:solidFill>
              </a:rPr>
              <a:t> квалификационной категории МАОУ гимназии №40 </a:t>
            </a:r>
            <a:endParaRPr lang="en-US" dirty="0" smtClean="0">
              <a:solidFill>
                <a:srgbClr val="002060"/>
              </a:solidFill>
            </a:endParaRPr>
          </a:p>
          <a:p>
            <a:pPr algn="l"/>
            <a:r>
              <a:rPr lang="ru-RU" dirty="0" smtClean="0">
                <a:solidFill>
                  <a:srgbClr val="002060"/>
                </a:solidFill>
              </a:rPr>
              <a:t>им. Ю.А.Гагарина</a:t>
            </a:r>
          </a:p>
          <a:p>
            <a:pPr algn="l"/>
            <a:endParaRPr lang="ru-RU" dirty="0" smtClean="0">
              <a:solidFill>
                <a:schemeClr val="tx2"/>
              </a:solidFill>
            </a:endParaRPr>
          </a:p>
          <a:p>
            <a:pPr algn="l"/>
            <a:r>
              <a:rPr lang="ru-RU" b="1" dirty="0" smtClean="0">
                <a:solidFill>
                  <a:srgbClr val="0045D0"/>
                </a:solidFill>
              </a:rPr>
              <a:t>Чернова Татьяна Михайловна -  </a:t>
            </a:r>
            <a:r>
              <a:rPr lang="ru-RU" dirty="0" smtClean="0">
                <a:solidFill>
                  <a:srgbClr val="002060"/>
                </a:solidFill>
              </a:rPr>
              <a:t>преподаватель физической культуры </a:t>
            </a:r>
            <a:r>
              <a:rPr lang="en-US" dirty="0" smtClean="0">
                <a:solidFill>
                  <a:srgbClr val="002060"/>
                </a:solidFill>
              </a:rPr>
              <a:t>I</a:t>
            </a:r>
            <a:r>
              <a:rPr lang="ru-RU" dirty="0" smtClean="0">
                <a:solidFill>
                  <a:srgbClr val="002060"/>
                </a:solidFill>
              </a:rPr>
              <a:t> квалификационной категории МАОУ гимназии №40 </a:t>
            </a:r>
            <a:endParaRPr lang="en-US" dirty="0" smtClean="0">
              <a:solidFill>
                <a:srgbClr val="002060"/>
              </a:solidFill>
            </a:endParaRPr>
          </a:p>
          <a:p>
            <a:pPr algn="l"/>
            <a:r>
              <a:rPr lang="ru-RU" dirty="0" smtClean="0">
                <a:solidFill>
                  <a:srgbClr val="002060"/>
                </a:solidFill>
              </a:rPr>
              <a:t>им. Ю.А.Гагарина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0"/>
            <a:ext cx="3286148" cy="13572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Челночный бег 3х10 м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Users\M313.M313-ПК\Desktop\семинар\DSC06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834586"/>
            <a:ext cx="3936001" cy="2880562"/>
          </a:xfrm>
          <a:prstGeom prst="rect">
            <a:avLst/>
          </a:prstGeom>
          <a:noFill/>
        </p:spPr>
      </p:pic>
      <p:pic>
        <p:nvPicPr>
          <p:cNvPr id="5123" name="Picture 3" descr="C:\Users\M313.M313-ПК\Desktop\семинар\IMG_331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18501"/>
          <a:stretch>
            <a:fillRect/>
          </a:stretch>
        </p:blipFill>
        <p:spPr bwMode="auto">
          <a:xfrm>
            <a:off x="3428992" y="1785926"/>
            <a:ext cx="2428892" cy="1908000"/>
          </a:xfrm>
          <a:prstGeom prst="rect">
            <a:avLst/>
          </a:prstGeom>
          <a:noFill/>
        </p:spPr>
      </p:pic>
      <p:pic>
        <p:nvPicPr>
          <p:cNvPr id="5124" name="Picture 4" descr="C:\Users\M313.M313-ПК\Desktop\семинар\IMG_179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r="6483"/>
          <a:stretch>
            <a:fillRect/>
          </a:stretch>
        </p:blipFill>
        <p:spPr bwMode="auto">
          <a:xfrm>
            <a:off x="6000760" y="1126686"/>
            <a:ext cx="2928958" cy="2088000"/>
          </a:xfrm>
          <a:prstGeom prst="rect">
            <a:avLst/>
          </a:prstGeom>
          <a:noFill/>
        </p:spPr>
      </p:pic>
      <p:pic>
        <p:nvPicPr>
          <p:cNvPr id="5125" name="Picture 5" descr="C:\Users\M313.M313-ПК\Desktop\семинар\IMG_1220.JPG"/>
          <p:cNvPicPr>
            <a:picLocks noChangeAspect="1" noChangeArrowheads="1"/>
          </p:cNvPicPr>
          <p:nvPr/>
        </p:nvPicPr>
        <p:blipFill>
          <a:blip r:embed="rId5" cstate="print"/>
          <a:srcRect b="14329"/>
          <a:stretch>
            <a:fillRect/>
          </a:stretch>
        </p:blipFill>
        <p:spPr bwMode="auto">
          <a:xfrm>
            <a:off x="214282" y="3835148"/>
            <a:ext cx="4482272" cy="2880000"/>
          </a:xfrm>
          <a:prstGeom prst="rect">
            <a:avLst/>
          </a:prstGeom>
          <a:noFill/>
        </p:spPr>
      </p:pic>
      <p:pic>
        <p:nvPicPr>
          <p:cNvPr id="5127" name="Picture 7" descr="C:\Users\M313.M313-ПК\Desktop\ГТО 2 классы май 2016 г\ФОТО 13.06.16\DSC06191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973679" y="726752"/>
            <a:ext cx="2240999" cy="2988000"/>
          </a:xfrm>
          <a:prstGeom prst="rect">
            <a:avLst/>
          </a:prstGeom>
          <a:noFill/>
        </p:spPr>
      </p:pic>
      <p:pic>
        <p:nvPicPr>
          <p:cNvPr id="11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12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13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215370" cy="6429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Прыжок в длину с места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6147" name="Picture 3" descr="C:\Users\M313.M313-ПК\Desktop\семинар\IMG_1238.JPG"/>
          <p:cNvPicPr>
            <a:picLocks noChangeAspect="1" noChangeArrowheads="1"/>
          </p:cNvPicPr>
          <p:nvPr/>
        </p:nvPicPr>
        <p:blipFill>
          <a:blip r:embed="rId2" cstate="print"/>
          <a:srcRect t="6615"/>
          <a:stretch>
            <a:fillRect/>
          </a:stretch>
        </p:blipFill>
        <p:spPr bwMode="auto">
          <a:xfrm>
            <a:off x="214282" y="3689462"/>
            <a:ext cx="2430000" cy="3025686"/>
          </a:xfrm>
          <a:prstGeom prst="rect">
            <a:avLst/>
          </a:prstGeom>
          <a:noFill/>
        </p:spPr>
      </p:pic>
      <p:pic>
        <p:nvPicPr>
          <p:cNvPr id="6148" name="Picture 4" descr="C:\Users\M313.M313-ПК\Desktop\семинар\IMG_1764.JPG"/>
          <p:cNvPicPr>
            <a:picLocks noChangeAspect="1" noChangeArrowheads="1"/>
          </p:cNvPicPr>
          <p:nvPr/>
        </p:nvPicPr>
        <p:blipFill>
          <a:blip r:embed="rId3" cstate="print"/>
          <a:srcRect r="25253"/>
          <a:stretch>
            <a:fillRect/>
          </a:stretch>
        </p:blipFill>
        <p:spPr bwMode="auto">
          <a:xfrm>
            <a:off x="1200033" y="642918"/>
            <a:ext cx="3229091" cy="2880000"/>
          </a:xfrm>
          <a:prstGeom prst="rect">
            <a:avLst/>
          </a:prstGeom>
          <a:noFill/>
        </p:spPr>
      </p:pic>
      <p:pic>
        <p:nvPicPr>
          <p:cNvPr id="6149" name="Picture 5" descr="C:\Users\M313.M313-ПК\Desktop\семинар\IMG_124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6615"/>
          <a:stretch>
            <a:fillRect/>
          </a:stretch>
        </p:blipFill>
        <p:spPr bwMode="auto">
          <a:xfrm>
            <a:off x="2928926" y="3689462"/>
            <a:ext cx="2430000" cy="3025686"/>
          </a:xfrm>
          <a:prstGeom prst="rect">
            <a:avLst/>
          </a:prstGeom>
          <a:noFill/>
        </p:spPr>
      </p:pic>
      <p:pic>
        <p:nvPicPr>
          <p:cNvPr id="6150" name="Picture 6" descr="C:\Users\M313.M313-ПК\Desktop\ГТО 2 классы май 2016 г\GTO\IMG_1195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b="5262"/>
          <a:stretch>
            <a:fillRect/>
          </a:stretch>
        </p:blipFill>
        <p:spPr bwMode="auto">
          <a:xfrm>
            <a:off x="4786314" y="642918"/>
            <a:ext cx="4053297" cy="2880000"/>
          </a:xfrm>
          <a:prstGeom prst="rect">
            <a:avLst/>
          </a:prstGeom>
          <a:noFill/>
        </p:spPr>
      </p:pic>
      <p:pic>
        <p:nvPicPr>
          <p:cNvPr id="6151" name="Picture 7" descr="C:\Users\M313.M313-ПК\Desktop\ГТО 2 классы май 2016 г\GTO\IMG_1184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r="19135"/>
          <a:stretch>
            <a:fillRect/>
          </a:stretch>
        </p:blipFill>
        <p:spPr bwMode="auto">
          <a:xfrm>
            <a:off x="5610193" y="3714752"/>
            <a:ext cx="3260469" cy="3024000"/>
          </a:xfrm>
          <a:prstGeom prst="rect">
            <a:avLst/>
          </a:prstGeom>
          <a:noFill/>
        </p:spPr>
      </p:pic>
      <p:pic>
        <p:nvPicPr>
          <p:cNvPr id="11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272" y="923050"/>
            <a:ext cx="722952" cy="720000"/>
          </a:xfrm>
          <a:prstGeom prst="rect">
            <a:avLst/>
          </a:prstGeom>
          <a:noFill/>
        </p:spPr>
      </p:pic>
      <p:pic>
        <p:nvPicPr>
          <p:cNvPr id="12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13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208" y="1780306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3357586" cy="171448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chemeClr val="tx2"/>
                </a:solidFill>
              </a:rPr>
              <a:t>Подтягивание </a:t>
            </a:r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из виса </a:t>
            </a:r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на перекладине</a:t>
            </a:r>
            <a:endParaRPr lang="ru-RU" sz="3600" b="1" dirty="0">
              <a:solidFill>
                <a:schemeClr val="tx2"/>
              </a:solidFill>
            </a:endParaRPr>
          </a:p>
        </p:txBody>
      </p:sp>
      <p:pic>
        <p:nvPicPr>
          <p:cNvPr id="7170" name="Picture 2" descr="C:\Users\M313.M313-ПК\Desktop\семинар\IMG_1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2595" y="214290"/>
            <a:ext cx="2429999" cy="3240000"/>
          </a:xfrm>
          <a:prstGeom prst="rect">
            <a:avLst/>
          </a:prstGeom>
          <a:noFill/>
        </p:spPr>
      </p:pic>
      <p:pic>
        <p:nvPicPr>
          <p:cNvPr id="7171" name="Picture 3" descr="C:\Users\M313.M313-ПК\Desktop\семинар\IMG_1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0826" y="214290"/>
            <a:ext cx="2430000" cy="3240000"/>
          </a:xfrm>
          <a:prstGeom prst="rect">
            <a:avLst/>
          </a:prstGeom>
          <a:noFill/>
        </p:spPr>
      </p:pic>
      <p:pic>
        <p:nvPicPr>
          <p:cNvPr id="7172" name="Picture 4" descr="C:\Users\M313.M313-ПК\Desktop\ГТО 2 классы май 2016 г\GTO\IMG_1203.JPG"/>
          <p:cNvPicPr>
            <a:picLocks noChangeAspect="1" noChangeArrowheads="1"/>
          </p:cNvPicPr>
          <p:nvPr/>
        </p:nvPicPr>
        <p:blipFill>
          <a:blip r:embed="rId4" cstate="print"/>
          <a:srcRect r="-543"/>
          <a:stretch>
            <a:fillRect/>
          </a:stretch>
        </p:blipFill>
        <p:spPr bwMode="auto">
          <a:xfrm>
            <a:off x="400022" y="2035148"/>
            <a:ext cx="3529036" cy="4680000"/>
          </a:xfrm>
          <a:prstGeom prst="rect">
            <a:avLst/>
          </a:prstGeom>
          <a:noFill/>
        </p:spPr>
      </p:pic>
      <p:pic>
        <p:nvPicPr>
          <p:cNvPr id="7173" name="Picture 5" descr="C:\Users\M313.M313-ПК\Desktop\ГТО 2 классы май 2016 г\GTO\IMG_12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571876"/>
            <a:ext cx="2394282" cy="3143272"/>
          </a:xfrm>
          <a:prstGeom prst="rect">
            <a:avLst/>
          </a:prstGeom>
          <a:noFill/>
        </p:spPr>
      </p:pic>
      <p:pic>
        <p:nvPicPr>
          <p:cNvPr id="10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272" y="923050"/>
            <a:ext cx="722952" cy="720000"/>
          </a:xfrm>
          <a:prstGeom prst="rect">
            <a:avLst/>
          </a:prstGeom>
          <a:noFill/>
        </p:spPr>
      </p:pic>
      <p:pic>
        <p:nvPicPr>
          <p:cNvPr id="11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12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208" y="1780306"/>
            <a:ext cx="774454" cy="720000"/>
          </a:xfrm>
          <a:prstGeom prst="rect">
            <a:avLst/>
          </a:prstGeom>
          <a:noFill/>
        </p:spPr>
      </p:pic>
      <p:pic>
        <p:nvPicPr>
          <p:cNvPr id="1026" name="Picture 2" descr="C:\Users\M313.M313-ПК\Desktop\ГТО 2 классы май 2016 г\ФОТО 13.06.16\DSC06244.JPG"/>
          <p:cNvPicPr>
            <a:picLocks noChangeAspect="1" noChangeArrowheads="1"/>
          </p:cNvPicPr>
          <p:nvPr/>
        </p:nvPicPr>
        <p:blipFill>
          <a:blip r:embed="rId9" cstate="print"/>
          <a:srcRect l="10863" r="31167"/>
          <a:stretch>
            <a:fillRect/>
          </a:stretch>
        </p:blipFill>
        <p:spPr bwMode="auto">
          <a:xfrm>
            <a:off x="4071934" y="3571876"/>
            <a:ext cx="2420854" cy="31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7143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Сгибание и разгибание рук в упоре лежа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8194" name="Picture 2" descr="C:\Users\M313.M313-ПК\Desktop\семинар\DSC06269.JPG"/>
          <p:cNvPicPr>
            <a:picLocks noChangeAspect="1" noChangeArrowheads="1"/>
          </p:cNvPicPr>
          <p:nvPr/>
        </p:nvPicPr>
        <p:blipFill>
          <a:blip r:embed="rId2" cstate="print"/>
          <a:srcRect l="1874" t="2499" b="5052"/>
          <a:stretch>
            <a:fillRect/>
          </a:stretch>
        </p:blipFill>
        <p:spPr bwMode="auto">
          <a:xfrm>
            <a:off x="4786314" y="3786190"/>
            <a:ext cx="4075783" cy="2880000"/>
          </a:xfrm>
          <a:prstGeom prst="rect">
            <a:avLst/>
          </a:prstGeom>
          <a:noFill/>
        </p:spPr>
      </p:pic>
      <p:pic>
        <p:nvPicPr>
          <p:cNvPr id="8196" name="Picture 4" descr="C:\Users\M313.M313-ПК\Desktop\семинар\IMG_1262.JPG"/>
          <p:cNvPicPr>
            <a:picLocks noChangeAspect="1" noChangeArrowheads="1"/>
          </p:cNvPicPr>
          <p:nvPr/>
        </p:nvPicPr>
        <p:blipFill>
          <a:blip r:embed="rId3" cstate="print"/>
          <a:srcRect b="30228"/>
          <a:stretch>
            <a:fillRect/>
          </a:stretch>
        </p:blipFill>
        <p:spPr bwMode="auto">
          <a:xfrm>
            <a:off x="5668021" y="689066"/>
            <a:ext cx="3261697" cy="2880000"/>
          </a:xfrm>
          <a:prstGeom prst="rect">
            <a:avLst/>
          </a:prstGeom>
          <a:noFill/>
        </p:spPr>
      </p:pic>
      <p:pic>
        <p:nvPicPr>
          <p:cNvPr id="8198" name="Picture 6" descr="C:\Users\M313.M313-ПК\Desktop\семинар\IMG_1278.JPG"/>
          <p:cNvPicPr>
            <a:picLocks noChangeAspect="1" noChangeArrowheads="1"/>
          </p:cNvPicPr>
          <p:nvPr/>
        </p:nvPicPr>
        <p:blipFill>
          <a:blip r:embed="rId4" cstate="print"/>
          <a:srcRect t="2941" b="5882"/>
          <a:stretch>
            <a:fillRect/>
          </a:stretch>
        </p:blipFill>
        <p:spPr bwMode="auto">
          <a:xfrm>
            <a:off x="288948" y="3786190"/>
            <a:ext cx="4211614" cy="2880000"/>
          </a:xfrm>
          <a:prstGeom prst="rect">
            <a:avLst/>
          </a:prstGeom>
          <a:noFill/>
        </p:spPr>
      </p:pic>
      <p:pic>
        <p:nvPicPr>
          <p:cNvPr id="8199" name="Picture 7" descr="C:\Users\M313.M313-ПК\Desktop\ГТО 2 классы май 2016 г\GTO\IMG_1193.JPG"/>
          <p:cNvPicPr>
            <a:picLocks noChangeAspect="1" noChangeArrowheads="1"/>
          </p:cNvPicPr>
          <p:nvPr/>
        </p:nvPicPr>
        <p:blipFill>
          <a:blip r:embed="rId5" cstate="print"/>
          <a:srcRect l="8751" t="24877" r="29990" b="22857"/>
          <a:stretch>
            <a:fillRect/>
          </a:stretch>
        </p:blipFill>
        <p:spPr bwMode="auto">
          <a:xfrm>
            <a:off x="1000100" y="714356"/>
            <a:ext cx="4500562" cy="2880000"/>
          </a:xfrm>
          <a:prstGeom prst="rect">
            <a:avLst/>
          </a:prstGeom>
          <a:noFill/>
        </p:spPr>
      </p:pic>
      <p:pic>
        <p:nvPicPr>
          <p:cNvPr id="10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272" y="923050"/>
            <a:ext cx="722952" cy="720000"/>
          </a:xfrm>
          <a:prstGeom prst="rect">
            <a:avLst/>
          </a:prstGeom>
          <a:noFill/>
        </p:spPr>
      </p:pic>
      <p:pic>
        <p:nvPicPr>
          <p:cNvPr id="11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312" y="137232"/>
            <a:ext cx="740912" cy="720000"/>
          </a:xfrm>
          <a:prstGeom prst="rect">
            <a:avLst/>
          </a:prstGeom>
          <a:noFill/>
        </p:spPr>
      </p:pic>
      <p:pic>
        <p:nvPicPr>
          <p:cNvPr id="12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06" y="1780306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0"/>
            <a:ext cx="5429256" cy="9286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В ожидании результатов соревнований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9218" name="Picture 2" descr="C:\Users\M313.M313-ПК\Desktop\семинар\DSC062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 b="27693"/>
          <a:stretch>
            <a:fillRect/>
          </a:stretch>
        </p:blipFill>
        <p:spPr bwMode="auto">
          <a:xfrm>
            <a:off x="4417421" y="1000108"/>
            <a:ext cx="4083669" cy="2214578"/>
          </a:xfrm>
          <a:prstGeom prst="rect">
            <a:avLst/>
          </a:prstGeom>
          <a:noFill/>
        </p:spPr>
      </p:pic>
      <p:pic>
        <p:nvPicPr>
          <p:cNvPr id="9219" name="Picture 3" descr="C:\Users\M313.M313-ПК\Desktop\семинар\DSC06276.JPG"/>
          <p:cNvPicPr>
            <a:picLocks noChangeAspect="1" noChangeArrowheads="1"/>
          </p:cNvPicPr>
          <p:nvPr/>
        </p:nvPicPr>
        <p:blipFill>
          <a:blip r:embed="rId3" cstate="print"/>
          <a:srcRect l="10583" b="6734"/>
          <a:stretch>
            <a:fillRect/>
          </a:stretch>
        </p:blipFill>
        <p:spPr bwMode="auto">
          <a:xfrm>
            <a:off x="3729388" y="3357562"/>
            <a:ext cx="2414248" cy="3357586"/>
          </a:xfrm>
          <a:prstGeom prst="rect">
            <a:avLst/>
          </a:prstGeom>
          <a:noFill/>
        </p:spPr>
      </p:pic>
      <p:pic>
        <p:nvPicPr>
          <p:cNvPr id="9220" name="Picture 4" descr="C:\Users\M313.M313-ПК\Desktop\семинар\DSC06279.JPG"/>
          <p:cNvPicPr>
            <a:picLocks noChangeAspect="1" noChangeArrowheads="1"/>
          </p:cNvPicPr>
          <p:nvPr/>
        </p:nvPicPr>
        <p:blipFill>
          <a:blip r:embed="rId4" cstate="print"/>
          <a:srcRect l="2103"/>
          <a:stretch>
            <a:fillRect/>
          </a:stretch>
        </p:blipFill>
        <p:spPr bwMode="auto">
          <a:xfrm>
            <a:off x="1000100" y="400504"/>
            <a:ext cx="2643206" cy="3600000"/>
          </a:xfrm>
          <a:prstGeom prst="rect">
            <a:avLst/>
          </a:prstGeom>
          <a:noFill/>
        </p:spPr>
      </p:pic>
      <p:pic>
        <p:nvPicPr>
          <p:cNvPr id="9221" name="Picture 5" descr="C:\Users\M313.M313-ПК\Desktop\семинар\DSC06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515" y="4158883"/>
            <a:ext cx="3408353" cy="2556265"/>
          </a:xfrm>
          <a:prstGeom prst="rect">
            <a:avLst/>
          </a:prstGeom>
          <a:noFill/>
        </p:spPr>
      </p:pic>
      <p:pic>
        <p:nvPicPr>
          <p:cNvPr id="9222" name="Picture 6" descr="C:\Users\M313.M313-ПК\Desktop\семинар\IMG_1246.JPG"/>
          <p:cNvPicPr>
            <a:picLocks noChangeAspect="1" noChangeArrowheads="1"/>
          </p:cNvPicPr>
          <p:nvPr/>
        </p:nvPicPr>
        <p:blipFill>
          <a:blip r:embed="rId6" cstate="print"/>
          <a:srcRect t="5953"/>
          <a:stretch>
            <a:fillRect/>
          </a:stretch>
        </p:blipFill>
        <p:spPr bwMode="auto">
          <a:xfrm>
            <a:off x="6301156" y="3357562"/>
            <a:ext cx="2700000" cy="3385686"/>
          </a:xfrm>
          <a:prstGeom prst="rect">
            <a:avLst/>
          </a:prstGeom>
          <a:noFill/>
        </p:spPr>
      </p:pic>
      <p:pic>
        <p:nvPicPr>
          <p:cNvPr id="11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12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13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0"/>
            <a:ext cx="4286280" cy="78579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Награждение</a:t>
            </a:r>
            <a:endParaRPr lang="ru-RU" sz="3600" b="1" dirty="0">
              <a:solidFill>
                <a:schemeClr val="tx2"/>
              </a:solidFill>
            </a:endParaRPr>
          </a:p>
        </p:txBody>
      </p:sp>
      <p:pic>
        <p:nvPicPr>
          <p:cNvPr id="11266" name="Picture 2" descr="C:\Users\M313.M313-ПК\Desktop\семинар\IMG_1311.JPG"/>
          <p:cNvPicPr>
            <a:picLocks noChangeAspect="1" noChangeArrowheads="1"/>
          </p:cNvPicPr>
          <p:nvPr/>
        </p:nvPicPr>
        <p:blipFill>
          <a:blip r:embed="rId2" cstate="print"/>
          <a:srcRect t="2986" b="6614"/>
          <a:stretch>
            <a:fillRect/>
          </a:stretch>
        </p:blipFill>
        <p:spPr bwMode="auto">
          <a:xfrm>
            <a:off x="4643438" y="3786190"/>
            <a:ext cx="4320000" cy="2928958"/>
          </a:xfrm>
          <a:prstGeom prst="rect">
            <a:avLst/>
          </a:prstGeom>
          <a:noFill/>
        </p:spPr>
      </p:pic>
      <p:pic>
        <p:nvPicPr>
          <p:cNvPr id="11267" name="Picture 3" descr="C:\Users\M313.M313-ПК\Desktop\семинар\IMG_1314.JPG"/>
          <p:cNvPicPr>
            <a:picLocks noChangeAspect="1" noChangeArrowheads="1"/>
          </p:cNvPicPr>
          <p:nvPr/>
        </p:nvPicPr>
        <p:blipFill>
          <a:blip r:embed="rId3" cstate="print"/>
          <a:srcRect t="6617" b="7353"/>
          <a:stretch>
            <a:fillRect/>
          </a:stretch>
        </p:blipFill>
        <p:spPr bwMode="auto">
          <a:xfrm>
            <a:off x="1071556" y="214290"/>
            <a:ext cx="2428874" cy="2786082"/>
          </a:xfrm>
          <a:prstGeom prst="rect">
            <a:avLst/>
          </a:prstGeom>
          <a:noFill/>
        </p:spPr>
      </p:pic>
      <p:pic>
        <p:nvPicPr>
          <p:cNvPr id="11268" name="Picture 4" descr="C:\Users\M313.M313-ПК\Desktop\семинар\IMG_1323.JPG"/>
          <p:cNvPicPr>
            <a:picLocks noChangeAspect="1" noChangeArrowheads="1"/>
          </p:cNvPicPr>
          <p:nvPr/>
        </p:nvPicPr>
        <p:blipFill>
          <a:blip r:embed="rId4" cstate="print"/>
          <a:srcRect t="9375"/>
          <a:stretch>
            <a:fillRect/>
          </a:stretch>
        </p:blipFill>
        <p:spPr bwMode="auto">
          <a:xfrm>
            <a:off x="6500826" y="785794"/>
            <a:ext cx="2383451" cy="2880000"/>
          </a:xfrm>
          <a:prstGeom prst="rect">
            <a:avLst/>
          </a:prstGeom>
          <a:noFill/>
        </p:spPr>
      </p:pic>
      <p:pic>
        <p:nvPicPr>
          <p:cNvPr id="11269" name="Picture 5" descr="C:\Users\M313.M313-ПК\Desktop\семинар\IMG_1333.JPG"/>
          <p:cNvPicPr>
            <a:picLocks noChangeAspect="1" noChangeArrowheads="1"/>
          </p:cNvPicPr>
          <p:nvPr/>
        </p:nvPicPr>
        <p:blipFill>
          <a:blip r:embed="rId5" cstate="print"/>
          <a:srcRect r="26499"/>
          <a:stretch>
            <a:fillRect/>
          </a:stretch>
        </p:blipFill>
        <p:spPr bwMode="auto">
          <a:xfrm>
            <a:off x="214282" y="3143272"/>
            <a:ext cx="3500462" cy="3571876"/>
          </a:xfrm>
          <a:prstGeom prst="rect">
            <a:avLst/>
          </a:prstGeom>
          <a:noFill/>
        </p:spPr>
      </p:pic>
      <p:pic>
        <p:nvPicPr>
          <p:cNvPr id="10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11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12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  <p:pic>
        <p:nvPicPr>
          <p:cNvPr id="2050" name="Picture 2" descr="http://artvsn.tmweb.ru/images/zolotoy-kubok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49388" y="834752"/>
            <a:ext cx="2880000" cy="28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8072462" cy="12858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Подобные спортивные соревнования позволяют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428736"/>
            <a:ext cx="7400948" cy="492922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0045D0"/>
                </a:solidFill>
              </a:rPr>
              <a:t>учителям: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охватить большое количество учащихся на разных ступенях обучения;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провести отбор для учета и сопровождения одаренных детей;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увидеть уровень физической подготовленности учащихся в условиях соревновательной деятельности;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мотивировать учащихся к более серьезному и внимательному изучению техники выполнения упражнений.</a:t>
            </a:r>
          </a:p>
          <a:p>
            <a:endParaRPr lang="ru-RU" sz="2400" dirty="0"/>
          </a:p>
        </p:txBody>
      </p:sp>
      <p:pic>
        <p:nvPicPr>
          <p:cNvPr id="4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5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6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357166"/>
            <a:ext cx="7472386" cy="60007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0045D0"/>
                </a:solidFill>
              </a:rPr>
              <a:t>ученикам:</a:t>
            </a:r>
          </a:p>
          <a:p>
            <a:pPr>
              <a:buNone/>
            </a:pPr>
            <a:endParaRPr lang="ru-RU" sz="2800" b="1" i="1" dirty="0" smtClean="0">
              <a:solidFill>
                <a:srgbClr val="0045D0"/>
              </a:solidFill>
            </a:endParaRPr>
          </a:p>
          <a:p>
            <a:r>
              <a:rPr lang="ru-RU" sz="2800" b="1" dirty="0" smtClean="0">
                <a:solidFill>
                  <a:schemeClr val="tx2"/>
                </a:solidFill>
              </a:rPr>
              <a:t>убедиться в значимости </a:t>
            </a:r>
            <a:r>
              <a:rPr lang="ru-RU" sz="2800" b="1" dirty="0" err="1" smtClean="0">
                <a:solidFill>
                  <a:schemeClr val="tx2"/>
                </a:solidFill>
              </a:rPr>
              <a:t>общеразвивающих</a:t>
            </a:r>
            <a:r>
              <a:rPr lang="ru-RU" sz="2800" b="1" dirty="0" smtClean="0">
                <a:solidFill>
                  <a:schemeClr val="tx2"/>
                </a:solidFill>
              </a:rPr>
              <a:t> упражнений (разминки), как залогу более успешного выполнения упражнений;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стимулировать учащихся к регулярной физической активности для улучшения собственных результатов (ежедневная зарядка, занятия в спортивных секциях);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повысить собственную самооценку и развить способность к анализу, как успеха, так и неуспеха на соревнованиях.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5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6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313.M313-ПК\Desktop\семинар\IMG_1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801" t="16731" r="1464" b="4349"/>
          <a:stretch>
            <a:fillRect/>
          </a:stretch>
        </p:blipFill>
        <p:spPr bwMode="auto">
          <a:xfrm>
            <a:off x="214282" y="1357298"/>
            <a:ext cx="8715436" cy="52864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71414"/>
            <a:ext cx="471490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Мы готовы к ГТО!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272" y="923050"/>
            <a:ext cx="722952" cy="720000"/>
          </a:xfrm>
          <a:prstGeom prst="rect">
            <a:avLst/>
          </a:prstGeom>
          <a:noFill/>
        </p:spPr>
      </p:pic>
      <p:pic>
        <p:nvPicPr>
          <p:cNvPr id="8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9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1643050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27705"/>
            <a:ext cx="8229600" cy="86441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 </a:t>
            </a:r>
            <a:r>
              <a:rPr lang="en-US" b="1" dirty="0" smtClean="0">
                <a:solidFill>
                  <a:srgbClr val="C00000"/>
                </a:solidFill>
              </a:rPr>
              <a:t>I</a:t>
            </a:r>
            <a:r>
              <a:rPr lang="ru-RU" b="1" dirty="0" smtClean="0">
                <a:solidFill>
                  <a:srgbClr val="C00000"/>
                </a:solidFill>
              </a:rPr>
              <a:t> этапе Зимнего Фестиваля ГТО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7" y="1124744"/>
            <a:ext cx="7481805" cy="5611354"/>
          </a:xfrm>
        </p:spPr>
      </p:pic>
    </p:spTree>
    <p:extLst>
      <p:ext uri="{BB962C8B-B14F-4D97-AF65-F5344CB8AC3E}">
        <p14:creationId xmlns:p14="http://schemas.microsoft.com/office/powerpoint/2010/main" val="199192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2928958" cy="64294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Легкоатлетическое троеборье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гто\2 слайд\троеборье 3 кл\IMG_493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857620" y="214290"/>
            <a:ext cx="1590545" cy="1188000"/>
          </a:xfrm>
          <a:prstGeom prst="rect">
            <a:avLst/>
          </a:prstGeom>
          <a:noFill/>
        </p:spPr>
      </p:pic>
      <p:pic>
        <p:nvPicPr>
          <p:cNvPr id="1027" name="Picture 3" descr="G:\гто\2 слайд\троеборье 3 кл\IMG_4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142852"/>
            <a:ext cx="1590544" cy="1188000"/>
          </a:xfrm>
          <a:prstGeom prst="rect">
            <a:avLst/>
          </a:prstGeom>
          <a:noFill/>
        </p:spPr>
      </p:pic>
      <p:pic>
        <p:nvPicPr>
          <p:cNvPr id="1028" name="Picture 4" descr="G:\гто\2 слайд\троеборье 3 кл\IMG_490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624662" y="169298"/>
            <a:ext cx="1590544" cy="1188000"/>
          </a:xfrm>
          <a:prstGeom prst="rect">
            <a:avLst/>
          </a:prstGeom>
          <a:noFill/>
        </p:spPr>
      </p:pic>
      <p:pic>
        <p:nvPicPr>
          <p:cNvPr id="10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928670"/>
            <a:ext cx="722952" cy="720000"/>
          </a:xfrm>
          <a:prstGeom prst="rect">
            <a:avLst/>
          </a:prstGeom>
          <a:noFill/>
        </p:spPr>
      </p:pic>
      <p:pic>
        <p:nvPicPr>
          <p:cNvPr id="11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740912" cy="720000"/>
          </a:xfrm>
          <a:prstGeom prst="rect">
            <a:avLst/>
          </a:prstGeom>
          <a:noFill/>
        </p:spPr>
      </p:pic>
      <p:pic>
        <p:nvPicPr>
          <p:cNvPr id="12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208" y="1780306"/>
            <a:ext cx="774454" cy="720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57224" y="1571613"/>
            <a:ext cx="2928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Легкоатлетическая эстафета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29" name="Picture 5" descr="G:\гто\2 слайд\эстафета 1 кл\IMG_3870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3838712" y="1500174"/>
            <a:ext cx="1590544" cy="1188000"/>
          </a:xfrm>
          <a:prstGeom prst="rect">
            <a:avLst/>
          </a:prstGeom>
          <a:noFill/>
        </p:spPr>
      </p:pic>
      <p:pic>
        <p:nvPicPr>
          <p:cNvPr id="1030" name="Picture 6" descr="G:\гто\2 слайд\эстафета 1 кл\IMG_3872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5624662" y="1500174"/>
            <a:ext cx="1590544" cy="1188000"/>
          </a:xfrm>
          <a:prstGeom prst="rect">
            <a:avLst/>
          </a:prstGeom>
          <a:noFill/>
        </p:spPr>
      </p:pic>
      <p:pic>
        <p:nvPicPr>
          <p:cNvPr id="1031" name="Picture 7" descr="G:\гто\2 слайд\эстафета 1 кл\IMG_3888.JPG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7410612" y="1500174"/>
            <a:ext cx="1590544" cy="1188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42844" y="2786058"/>
            <a:ext cx="1928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Весёлые старты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32" name="Picture 8" descr="G:\гто\2 слайд\старты 4 кл\P10102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1670" y="2786058"/>
            <a:ext cx="1584000" cy="1188000"/>
          </a:xfrm>
          <a:prstGeom prst="rect">
            <a:avLst/>
          </a:prstGeom>
          <a:noFill/>
        </p:spPr>
      </p:pic>
      <p:pic>
        <p:nvPicPr>
          <p:cNvPr id="1033" name="Picture 9" descr="G:\гто\2 слайд\старты 4 кл\P101024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45256" y="2786058"/>
            <a:ext cx="1584000" cy="1188000"/>
          </a:xfrm>
          <a:prstGeom prst="rect">
            <a:avLst/>
          </a:prstGeom>
          <a:noFill/>
        </p:spPr>
      </p:pic>
      <p:pic>
        <p:nvPicPr>
          <p:cNvPr id="1034" name="Picture 10" descr="G:\гто\2 слайд\старты 4 кл\P1010218.JPG"/>
          <p:cNvPicPr>
            <a:picLocks noChangeAspect="1" noChangeArrowheads="1"/>
          </p:cNvPicPr>
          <p:nvPr/>
        </p:nvPicPr>
        <p:blipFill>
          <a:blip r:embed="rId13" cstate="print">
            <a:lum bright="10000"/>
          </a:blip>
          <a:srcRect/>
          <a:stretch>
            <a:fillRect/>
          </a:stretch>
        </p:blipFill>
        <p:spPr bwMode="auto">
          <a:xfrm>
            <a:off x="5631206" y="2812504"/>
            <a:ext cx="1584000" cy="1188000"/>
          </a:xfrm>
          <a:prstGeom prst="rect">
            <a:avLst/>
          </a:prstGeom>
          <a:noFill/>
        </p:spPr>
      </p:pic>
      <p:pic>
        <p:nvPicPr>
          <p:cNvPr id="1035" name="Picture 11" descr="G:\гто\2 слайд\старты 4 кл\IMG_185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10612" y="2786058"/>
            <a:ext cx="1590544" cy="118800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71406" y="4202676"/>
            <a:ext cx="1857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Пионербол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36" name="Picture 12" descr="G:\гто\2 слайд\пионербол\DSC05979.JPG"/>
          <p:cNvPicPr>
            <a:picLocks noChangeAspect="1" noChangeArrowheads="1"/>
          </p:cNvPicPr>
          <p:nvPr/>
        </p:nvPicPr>
        <p:blipFill>
          <a:blip r:embed="rId15" cstate="print"/>
          <a:srcRect l="8003" r="39974"/>
          <a:stretch>
            <a:fillRect/>
          </a:stretch>
        </p:blipFill>
        <p:spPr bwMode="auto">
          <a:xfrm>
            <a:off x="1928794" y="4143380"/>
            <a:ext cx="928694" cy="1188000"/>
          </a:xfrm>
          <a:prstGeom prst="rect">
            <a:avLst/>
          </a:prstGeom>
          <a:noFill/>
        </p:spPr>
      </p:pic>
      <p:pic>
        <p:nvPicPr>
          <p:cNvPr id="1037" name="Picture 13" descr="G:\гто\2 слайд\пионербол\IMG_230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0" y="4143380"/>
            <a:ext cx="1590544" cy="1188000"/>
          </a:xfrm>
          <a:prstGeom prst="rect">
            <a:avLst/>
          </a:prstGeom>
          <a:noFill/>
        </p:spPr>
      </p:pic>
      <p:pic>
        <p:nvPicPr>
          <p:cNvPr id="1038" name="Picture 14" descr="G:\гто\2 слайд\пионербол\IMG_229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28926" y="4143380"/>
            <a:ext cx="1590544" cy="1188000"/>
          </a:xfrm>
          <a:prstGeom prst="rect">
            <a:avLst/>
          </a:prstGeom>
          <a:noFill/>
        </p:spPr>
      </p:pic>
      <p:pic>
        <p:nvPicPr>
          <p:cNvPr id="1039" name="Picture 15" descr="G:\гто\2 слайд\пионербол\IMG_3754.JPG"/>
          <p:cNvPicPr>
            <a:picLocks noChangeAspect="1" noChangeArrowheads="1"/>
          </p:cNvPicPr>
          <p:nvPr/>
        </p:nvPicPr>
        <p:blipFill>
          <a:blip r:embed="rId18" cstate="print"/>
          <a:srcRect l="14372"/>
          <a:stretch>
            <a:fillRect/>
          </a:stretch>
        </p:blipFill>
        <p:spPr bwMode="auto">
          <a:xfrm>
            <a:off x="6215074" y="4143380"/>
            <a:ext cx="1361944" cy="1188000"/>
          </a:xfrm>
          <a:prstGeom prst="rect">
            <a:avLst/>
          </a:prstGeom>
          <a:noFill/>
        </p:spPr>
      </p:pic>
      <p:pic>
        <p:nvPicPr>
          <p:cNvPr id="1040" name="Picture 16" descr="G:\гто\2 слайд\пионербол\IMG_3742.JPG"/>
          <p:cNvPicPr>
            <a:picLocks noChangeAspect="1" noChangeArrowheads="1"/>
          </p:cNvPicPr>
          <p:nvPr/>
        </p:nvPicPr>
        <p:blipFill>
          <a:blip r:embed="rId19" cstate="print"/>
          <a:srcRect l="14822"/>
          <a:stretch>
            <a:fillRect/>
          </a:stretch>
        </p:blipFill>
        <p:spPr bwMode="auto">
          <a:xfrm>
            <a:off x="7643834" y="4143380"/>
            <a:ext cx="1354801" cy="1188000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-71470" y="5572140"/>
            <a:ext cx="2143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ГТО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41" name="Picture 17" descr="G:\гто\2 слайд\мастер-класс ГТО\IMG_2413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00232" y="5500702"/>
            <a:ext cx="1686941" cy="1260000"/>
          </a:xfrm>
          <a:prstGeom prst="rect">
            <a:avLst/>
          </a:prstGeom>
          <a:noFill/>
        </p:spPr>
      </p:pic>
      <p:pic>
        <p:nvPicPr>
          <p:cNvPr id="1042" name="Picture 18" descr="G:\гто\2 слайд\мастер-класс ГТО\IMG_244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86182" y="5500702"/>
            <a:ext cx="1686940" cy="1260000"/>
          </a:xfrm>
          <a:prstGeom prst="rect">
            <a:avLst/>
          </a:prstGeom>
          <a:noFill/>
        </p:spPr>
      </p:pic>
      <p:pic>
        <p:nvPicPr>
          <p:cNvPr id="1043" name="Picture 19" descr="G:\гто\2 слайд\мастер-класс ГТО\IMG_2445.JPG"/>
          <p:cNvPicPr>
            <a:picLocks noChangeAspect="1" noChangeArrowheads="1"/>
          </p:cNvPicPr>
          <p:nvPr/>
        </p:nvPicPr>
        <p:blipFill>
          <a:blip r:embed="rId22" cstate="print">
            <a:lum bright="10000"/>
          </a:blip>
          <a:srcRect/>
          <a:stretch>
            <a:fillRect/>
          </a:stretch>
        </p:blipFill>
        <p:spPr bwMode="auto">
          <a:xfrm>
            <a:off x="5572132" y="5500702"/>
            <a:ext cx="1686940" cy="1260000"/>
          </a:xfrm>
          <a:prstGeom prst="rect">
            <a:avLst/>
          </a:prstGeom>
          <a:noFill/>
        </p:spPr>
      </p:pic>
      <p:pic>
        <p:nvPicPr>
          <p:cNvPr id="1044" name="Picture 20" descr="G:\гто\2 слайд\мастер-класс ГТО\IMG_2459.JPG"/>
          <p:cNvPicPr>
            <a:picLocks noChangeAspect="1" noChangeArrowheads="1"/>
          </p:cNvPicPr>
          <p:nvPr/>
        </p:nvPicPr>
        <p:blipFill>
          <a:blip r:embed="rId23" cstate="print">
            <a:lum bright="10000"/>
          </a:blip>
          <a:srcRect/>
          <a:stretch>
            <a:fillRect/>
          </a:stretch>
        </p:blipFill>
        <p:spPr bwMode="auto">
          <a:xfrm>
            <a:off x="7358082" y="5500702"/>
            <a:ext cx="1686940" cy="12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1142984"/>
            <a:ext cx="6229336" cy="4500594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chemeClr val="tx2"/>
                </a:solidFill>
              </a:rPr>
              <a:t>СПАСИБО 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chemeClr val="tx2"/>
                </a:solidFill>
              </a:rPr>
              <a:t>ЗА ВНИМАНИЕ!</a:t>
            </a:r>
            <a:endParaRPr lang="ru-RU" sz="96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Картинки по запросу картинки ГТ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192882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71438"/>
            <a:ext cx="8001024" cy="135729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45D0"/>
                </a:solidFill>
              </a:rPr>
              <a:t>I </a:t>
            </a:r>
            <a:r>
              <a:rPr lang="ru-RU" sz="2400" b="1" dirty="0" smtClean="0">
                <a:solidFill>
                  <a:srgbClr val="0045D0"/>
                </a:solidFill>
              </a:rPr>
              <a:t> этап</a:t>
            </a:r>
            <a:r>
              <a:rPr lang="ru-RU" sz="2400" dirty="0" smtClean="0">
                <a:solidFill>
                  <a:srgbClr val="0045D0"/>
                </a:solidFill>
              </a:rPr>
              <a:t>: </a:t>
            </a:r>
            <a:r>
              <a:rPr lang="ru-RU" sz="2400" b="1" dirty="0" smtClean="0">
                <a:solidFill>
                  <a:schemeClr val="tx2"/>
                </a:solidFill>
              </a:rPr>
              <a:t>проведение </a:t>
            </a:r>
            <a:r>
              <a:rPr lang="ru-RU" sz="2400" b="1" dirty="0" err="1" smtClean="0">
                <a:solidFill>
                  <a:schemeClr val="tx2"/>
                </a:solidFill>
              </a:rPr>
              <a:t>внутригимназических</a:t>
            </a:r>
            <a:r>
              <a:rPr lang="ru-RU" sz="2400" b="1" dirty="0" smtClean="0">
                <a:solidFill>
                  <a:schemeClr val="tx2"/>
                </a:solidFill>
              </a:rPr>
              <a:t> спортивных соревнований посвященных Всемирному Дню здоровья в рамках Всероссийской акции «Мы готовы к ГТО» 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357554" y="1214423"/>
            <a:ext cx="2357454" cy="42862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Разминка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643174" y="3714752"/>
            <a:ext cx="6500826" cy="78581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Три обязательных дисциплины из комплекса ГТО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C:\Users\M313.M313-ПК\Desktop\IMG_6062.JPG"/>
          <p:cNvPicPr/>
          <p:nvPr/>
        </p:nvPicPr>
        <p:blipFill>
          <a:blip r:embed="rId2" cstate="print">
            <a:lum bright="10000"/>
          </a:blip>
          <a:srcRect l="7500" t="3333" b="6667"/>
          <a:stretch>
            <a:fillRect/>
          </a:stretch>
        </p:blipFill>
        <p:spPr bwMode="auto">
          <a:xfrm>
            <a:off x="1000100" y="1643050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M313.M313-ПК\Desktop\фото с сорев\IMG_6091.JPG"/>
          <p:cNvPicPr/>
          <p:nvPr/>
        </p:nvPicPr>
        <p:blipFill>
          <a:blip r:embed="rId3" cstate="print">
            <a:lum bright="10000"/>
          </a:blip>
          <a:srcRect l="7317"/>
          <a:stretch>
            <a:fillRect/>
          </a:stretch>
        </p:blipFill>
        <p:spPr bwMode="auto">
          <a:xfrm>
            <a:off x="6500826" y="1643050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M313.M313-ПК\Desktop\IMG_6061.JPG"/>
          <p:cNvPicPr/>
          <p:nvPr/>
        </p:nvPicPr>
        <p:blipFill>
          <a:blip r:embed="rId4" cstate="print">
            <a:lum bright="20000" contrast="10000"/>
          </a:blip>
          <a:srcRect l="6522"/>
          <a:stretch>
            <a:fillRect/>
          </a:stretch>
        </p:blipFill>
        <p:spPr bwMode="auto">
          <a:xfrm>
            <a:off x="3571868" y="1643050"/>
            <a:ext cx="27860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M313.M313-ПК\Desktop\IMG_1744.JPG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072198" y="4572008"/>
            <a:ext cx="28675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M313.M313-ПК\Desktop\ГТО_19.04.2016\IMG_1761.JPG"/>
          <p:cNvPicPr/>
          <p:nvPr/>
        </p:nvPicPr>
        <p:blipFill>
          <a:blip r:embed="rId6" cstate="print">
            <a:lum bright="10000"/>
          </a:blip>
          <a:srcRect r="7303"/>
          <a:stretch>
            <a:fillRect/>
          </a:stretch>
        </p:blipFill>
        <p:spPr bwMode="auto">
          <a:xfrm>
            <a:off x="2714612" y="4572008"/>
            <a:ext cx="328614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313.M313-ПК\Desktop\ГТО 2 классы май 2016 г\ГТО_19.04.2016\IMG_1765.JPG"/>
          <p:cNvPicPr>
            <a:picLocks noChangeAspect="1" noChangeArrowheads="1"/>
          </p:cNvPicPr>
          <p:nvPr/>
        </p:nvPicPr>
        <p:blipFill>
          <a:blip r:embed="rId7" cstate="print"/>
          <a:srcRect b="4762"/>
          <a:stretch>
            <a:fillRect/>
          </a:stretch>
        </p:blipFill>
        <p:spPr bwMode="auto">
          <a:xfrm>
            <a:off x="214281" y="3571876"/>
            <a:ext cx="2357455" cy="1428760"/>
          </a:xfrm>
          <a:prstGeom prst="rect">
            <a:avLst/>
          </a:prstGeom>
          <a:noFill/>
        </p:spPr>
      </p:pic>
      <p:pic>
        <p:nvPicPr>
          <p:cNvPr id="15" name="Рисунок 14" descr="C:\Users\M313.M313-ПК\Desktop\ГТО_19.04.2016\IMG_6074.JPG"/>
          <p:cNvPicPr/>
          <p:nvPr/>
        </p:nvPicPr>
        <p:blipFill>
          <a:blip r:embed="rId8" cstate="print">
            <a:lum bright="10000"/>
          </a:blip>
          <a:srcRect r="1873" b="-4545"/>
          <a:stretch>
            <a:fillRect/>
          </a:stretch>
        </p:blipFill>
        <p:spPr bwMode="auto">
          <a:xfrm>
            <a:off x="214282" y="5143512"/>
            <a:ext cx="23574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928670"/>
            <a:ext cx="722952" cy="720000"/>
          </a:xfrm>
          <a:prstGeom prst="rect">
            <a:avLst/>
          </a:prstGeom>
          <a:noFill/>
        </p:spPr>
      </p:pic>
      <p:pic>
        <p:nvPicPr>
          <p:cNvPr id="17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142852"/>
            <a:ext cx="740912" cy="720000"/>
          </a:xfrm>
          <a:prstGeom prst="rect">
            <a:avLst/>
          </a:prstGeom>
          <a:noFill/>
        </p:spPr>
      </p:pic>
      <p:pic>
        <p:nvPicPr>
          <p:cNvPr id="18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4208" y="1780306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14"/>
            <a:ext cx="8429652" cy="9286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Подведение  итогов  соревнований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10242" name="Picture 2" descr="C:\Users\M313.M313-ПК\Desktop\семинар\IMG_1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34" y="1675148"/>
            <a:ext cx="3780000" cy="5040000"/>
          </a:xfrm>
          <a:prstGeom prst="rect">
            <a:avLst/>
          </a:prstGeom>
          <a:noFill/>
        </p:spPr>
      </p:pic>
      <p:pic>
        <p:nvPicPr>
          <p:cNvPr id="10243" name="Picture 3" descr="C:\Users\M313.M313-ПК\Desktop\семинар\IMG_1289.JPG"/>
          <p:cNvPicPr>
            <a:picLocks noChangeAspect="1" noChangeArrowheads="1"/>
          </p:cNvPicPr>
          <p:nvPr/>
        </p:nvPicPr>
        <p:blipFill>
          <a:blip r:embed="rId3" cstate="print"/>
          <a:srcRect b="450"/>
          <a:stretch>
            <a:fillRect/>
          </a:stretch>
        </p:blipFill>
        <p:spPr bwMode="auto">
          <a:xfrm rot="5400000">
            <a:off x="6348625" y="1259674"/>
            <a:ext cx="2893031" cy="2160000"/>
          </a:xfrm>
          <a:prstGeom prst="rect">
            <a:avLst/>
          </a:prstGeom>
          <a:noFill/>
        </p:spPr>
      </p:pic>
      <p:pic>
        <p:nvPicPr>
          <p:cNvPr id="10244" name="Picture 4" descr="C:\Users\M313.M313-ПК\Desktop\семинар\DSC06288.JPG"/>
          <p:cNvPicPr>
            <a:picLocks noChangeAspect="1" noChangeArrowheads="1"/>
          </p:cNvPicPr>
          <p:nvPr/>
        </p:nvPicPr>
        <p:blipFill>
          <a:blip r:embed="rId4" cstate="print"/>
          <a:srcRect t="16332"/>
          <a:stretch>
            <a:fillRect/>
          </a:stretch>
        </p:blipFill>
        <p:spPr bwMode="auto">
          <a:xfrm>
            <a:off x="4357686" y="3857628"/>
            <a:ext cx="4589528" cy="2880000"/>
          </a:xfrm>
          <a:prstGeom prst="rect">
            <a:avLst/>
          </a:prstGeom>
          <a:noFill/>
        </p:spPr>
      </p:pic>
      <p:pic>
        <p:nvPicPr>
          <p:cNvPr id="2051" name="Picture 3" descr="F:\Фото ГТО\GTO\IMG_1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906190"/>
            <a:ext cx="2160000" cy="2880000"/>
          </a:xfrm>
          <a:prstGeom prst="rect">
            <a:avLst/>
          </a:prstGeom>
          <a:noFill/>
        </p:spPr>
      </p:pic>
      <p:pic>
        <p:nvPicPr>
          <p:cNvPr id="12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13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14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2928958" cy="57150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cs typeface="Times New Roman" pitchFamily="18" charset="0"/>
              </a:rPr>
              <a:t>Документы</a:t>
            </a:r>
            <a:endParaRPr lang="ru-RU" sz="32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13314" name="Picture 2" descr="C:\Users\M313.M313-ПК\Desktop\семинар\IMG_1297.JPG"/>
          <p:cNvPicPr>
            <a:picLocks noChangeAspect="1" noChangeArrowheads="1"/>
          </p:cNvPicPr>
          <p:nvPr/>
        </p:nvPicPr>
        <p:blipFill>
          <a:blip r:embed="rId2" cstate="print"/>
          <a:srcRect l="8198" t="781"/>
          <a:stretch>
            <a:fillRect/>
          </a:stretch>
        </p:blipFill>
        <p:spPr bwMode="auto">
          <a:xfrm>
            <a:off x="6000760" y="3956128"/>
            <a:ext cx="2963049" cy="2401830"/>
          </a:xfrm>
          <a:prstGeom prst="rect">
            <a:avLst/>
          </a:prstGeom>
          <a:noFill/>
        </p:spPr>
      </p:pic>
      <p:pic>
        <p:nvPicPr>
          <p:cNvPr id="13315" name="Picture 3" descr="C:\Users\M313.M313-ПК\Desktop\семинар\IMG_1306.JPG"/>
          <p:cNvPicPr>
            <a:picLocks noChangeAspect="1" noChangeArrowheads="1"/>
          </p:cNvPicPr>
          <p:nvPr/>
        </p:nvPicPr>
        <p:blipFill>
          <a:blip r:embed="rId3" cstate="print"/>
          <a:srcRect t="16260" b="23577"/>
          <a:stretch>
            <a:fillRect/>
          </a:stretch>
        </p:blipFill>
        <p:spPr bwMode="auto">
          <a:xfrm>
            <a:off x="71407" y="3643314"/>
            <a:ext cx="5786477" cy="3000395"/>
          </a:xfrm>
          <a:prstGeom prst="rect">
            <a:avLst/>
          </a:prstGeom>
          <a:noFill/>
        </p:spPr>
      </p:pic>
      <p:pic>
        <p:nvPicPr>
          <p:cNvPr id="5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857232"/>
            <a:ext cx="722952" cy="720000"/>
          </a:xfrm>
          <a:prstGeom prst="rect">
            <a:avLst/>
          </a:prstGeom>
          <a:noFill/>
        </p:spPr>
      </p:pic>
      <p:pic>
        <p:nvPicPr>
          <p:cNvPr id="6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68604"/>
            <a:ext cx="740912" cy="720000"/>
          </a:xfrm>
          <a:prstGeom prst="rect">
            <a:avLst/>
          </a:prstGeom>
          <a:noFill/>
        </p:spPr>
      </p:pic>
      <p:pic>
        <p:nvPicPr>
          <p:cNvPr id="7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1637430"/>
            <a:ext cx="774454" cy="720000"/>
          </a:xfrm>
          <a:prstGeom prst="rect">
            <a:avLst/>
          </a:prstGeom>
          <a:noFill/>
        </p:spPr>
      </p:pic>
      <p:pic>
        <p:nvPicPr>
          <p:cNvPr id="3074" name="Picture 2" descr="G:\гто\1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1484" y="1071546"/>
            <a:ext cx="2873995" cy="2071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G:\гто\4 001.jpg"/>
          <p:cNvPicPr>
            <a:picLocks noChangeAspect="1" noChangeArrowheads="1"/>
          </p:cNvPicPr>
          <p:nvPr/>
        </p:nvPicPr>
        <p:blipFill>
          <a:blip r:embed="rId8" cstate="print"/>
          <a:srcRect b="12317"/>
          <a:stretch>
            <a:fillRect/>
          </a:stretch>
        </p:blipFill>
        <p:spPr bwMode="auto">
          <a:xfrm>
            <a:off x="955182" y="285728"/>
            <a:ext cx="2407921" cy="2928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6" name="Picture 4" descr="G:\гто\3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261562"/>
            <a:ext cx="2231731" cy="30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71446"/>
            <a:ext cx="8215338" cy="7143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20% учащихся 2-х классов выполнили нормативы уровня золотого значки 1 ступени комплекса ГТО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1" descr="C:\Users\M313.M313-ПК\Desktop\гтошники\IMAG0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 l="7120" t="11385" r="16928"/>
          <a:stretch>
            <a:fillRect/>
          </a:stretch>
        </p:blipFill>
        <p:spPr bwMode="auto">
          <a:xfrm>
            <a:off x="285720" y="4857760"/>
            <a:ext cx="2632131" cy="1836562"/>
          </a:xfrm>
          <a:prstGeom prst="rect">
            <a:avLst/>
          </a:prstGeom>
          <a:noFill/>
        </p:spPr>
      </p:pic>
      <p:pic>
        <p:nvPicPr>
          <p:cNvPr id="5" name="Picture 3" descr="C:\Users\M313.M313-ПК\Desktop\гтошники\2б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-1" t="25135" r="-1471" b="22173"/>
          <a:stretch>
            <a:fillRect/>
          </a:stretch>
        </p:blipFill>
        <p:spPr bwMode="auto">
          <a:xfrm>
            <a:off x="1071538" y="928670"/>
            <a:ext cx="2071702" cy="1800000"/>
          </a:xfrm>
          <a:prstGeom prst="rect">
            <a:avLst/>
          </a:prstGeom>
          <a:noFill/>
        </p:spPr>
      </p:pic>
      <p:pic>
        <p:nvPicPr>
          <p:cNvPr id="6" name="Picture 5" descr="C:\Users\M313.M313-ПК\Desktop\гтошники\2к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-2181" t="22696" r="319" b="13755"/>
          <a:stretch>
            <a:fillRect/>
          </a:stretch>
        </p:blipFill>
        <p:spPr bwMode="auto">
          <a:xfrm>
            <a:off x="3177727" y="928670"/>
            <a:ext cx="1965777" cy="2052000"/>
          </a:xfrm>
          <a:prstGeom prst="rect">
            <a:avLst/>
          </a:prstGeom>
          <a:noFill/>
        </p:spPr>
      </p:pic>
      <p:pic>
        <p:nvPicPr>
          <p:cNvPr id="7" name="Picture 4" descr="C:\Users\M313.M313-ПК\Desktop\гтошники\2в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7632"/>
          <a:stretch>
            <a:fillRect/>
          </a:stretch>
        </p:blipFill>
        <p:spPr bwMode="auto">
          <a:xfrm>
            <a:off x="5286380" y="928670"/>
            <a:ext cx="2221559" cy="2052000"/>
          </a:xfrm>
          <a:prstGeom prst="rect">
            <a:avLst/>
          </a:prstGeom>
          <a:noFill/>
        </p:spPr>
      </p:pic>
      <p:pic>
        <p:nvPicPr>
          <p:cNvPr id="8" name="Picture 7" descr="C:\Users\M313.M313-ПК\Desktop\гтошники\2р.JPG"/>
          <p:cNvPicPr>
            <a:picLocks noChangeAspect="1" noChangeArrowheads="1"/>
          </p:cNvPicPr>
          <p:nvPr/>
        </p:nvPicPr>
        <p:blipFill>
          <a:blip r:embed="rId6" cstate="print"/>
          <a:srcRect l="7938" t="14572" r="8151" b="22609"/>
          <a:stretch>
            <a:fillRect/>
          </a:stretch>
        </p:blipFill>
        <p:spPr bwMode="auto">
          <a:xfrm>
            <a:off x="285720" y="2807511"/>
            <a:ext cx="2643206" cy="1978811"/>
          </a:xfrm>
          <a:prstGeom prst="rect">
            <a:avLst/>
          </a:prstGeom>
          <a:noFill/>
        </p:spPr>
      </p:pic>
      <p:pic>
        <p:nvPicPr>
          <p:cNvPr id="9" name="Picture 8" descr="C:\Users\M313.M313-ПК\Desktop\гтошники\2с.jpg"/>
          <p:cNvPicPr>
            <a:picLocks noChangeAspect="1" noChangeArrowheads="1"/>
          </p:cNvPicPr>
          <p:nvPr/>
        </p:nvPicPr>
        <p:blipFill>
          <a:blip r:embed="rId7" cstate="print"/>
          <a:srcRect l="4744" r="5121" b="7938"/>
          <a:stretch>
            <a:fillRect/>
          </a:stretch>
        </p:blipFill>
        <p:spPr bwMode="auto">
          <a:xfrm>
            <a:off x="6143636" y="5058024"/>
            <a:ext cx="2714644" cy="1657124"/>
          </a:xfrm>
          <a:prstGeom prst="rect">
            <a:avLst/>
          </a:prstGeom>
          <a:noFill/>
        </p:spPr>
      </p:pic>
      <p:pic>
        <p:nvPicPr>
          <p:cNvPr id="10" name="Picture 6" descr="C:\Users\M313.M313-ПК\Desktop\гтошники\2л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 l="9751" t="3706" r="9513" b="4749"/>
          <a:stretch>
            <a:fillRect/>
          </a:stretch>
        </p:blipFill>
        <p:spPr bwMode="auto">
          <a:xfrm>
            <a:off x="3071802" y="3056636"/>
            <a:ext cx="2857520" cy="1944000"/>
          </a:xfrm>
          <a:prstGeom prst="rect">
            <a:avLst/>
          </a:prstGeom>
          <a:noFill/>
        </p:spPr>
      </p:pic>
      <p:pic>
        <p:nvPicPr>
          <p:cNvPr id="11" name="Picture 9" descr="C:\Users\M313.M313-ПК\Desktop\гтошники\2т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l="6344" t="7132" r="18726" b="4750"/>
          <a:stretch>
            <a:fillRect/>
          </a:stretch>
        </p:blipFill>
        <p:spPr bwMode="auto">
          <a:xfrm>
            <a:off x="6143636" y="3071810"/>
            <a:ext cx="2714644" cy="1908000"/>
          </a:xfrm>
          <a:prstGeom prst="rect">
            <a:avLst/>
          </a:prstGeom>
          <a:noFill/>
        </p:spPr>
      </p:pic>
      <p:pic>
        <p:nvPicPr>
          <p:cNvPr id="12" name="Picture 10" descr="C:\Users\M313.M313-ПК\Desktop\гтошники\IMAG0121.jpg"/>
          <p:cNvPicPr>
            <a:picLocks noChangeAspect="1" noChangeArrowheads="1"/>
          </p:cNvPicPr>
          <p:nvPr/>
        </p:nvPicPr>
        <p:blipFill>
          <a:blip r:embed="rId10" cstate="print"/>
          <a:srcRect t="11906" r="12181" b="3969"/>
          <a:stretch>
            <a:fillRect/>
          </a:stretch>
        </p:blipFill>
        <p:spPr bwMode="auto">
          <a:xfrm>
            <a:off x="3071802" y="5072074"/>
            <a:ext cx="2890642" cy="1656000"/>
          </a:xfrm>
          <a:prstGeom prst="rect">
            <a:avLst/>
          </a:prstGeom>
          <a:noFill/>
        </p:spPr>
      </p:pic>
      <p:pic>
        <p:nvPicPr>
          <p:cNvPr id="16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17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18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  <p:pic>
        <p:nvPicPr>
          <p:cNvPr id="2050" name="Picture 2" descr="G:\гто\2 001.jpg"/>
          <p:cNvPicPr>
            <a:picLocks noChangeAspect="1" noChangeArrowheads="1"/>
          </p:cNvPicPr>
          <p:nvPr/>
        </p:nvPicPr>
        <p:blipFill>
          <a:blip r:embed="rId14" cstate="print"/>
          <a:srcRect l="47681"/>
          <a:stretch>
            <a:fillRect/>
          </a:stretch>
        </p:blipFill>
        <p:spPr bwMode="auto">
          <a:xfrm>
            <a:off x="7572396" y="948934"/>
            <a:ext cx="1437089" cy="19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M313.M313-ПК\Desktop\ГТО фото\20160425_122011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l="5278" t="5103" b="10562"/>
          <a:stretch>
            <a:fillRect/>
          </a:stretch>
        </p:blipFill>
        <p:spPr bwMode="auto">
          <a:xfrm>
            <a:off x="214282" y="1714488"/>
            <a:ext cx="871543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-71462"/>
            <a:ext cx="7858180" cy="17859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Победители и призеры спортивных соревнований в командном первенстве: </a:t>
            </a:r>
            <a:br>
              <a:rPr lang="ru-RU" sz="3200" b="1" dirty="0" smtClean="0">
                <a:solidFill>
                  <a:schemeClr val="tx2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</a:rPr>
              <a:t>три </a:t>
            </a:r>
            <a:r>
              <a:rPr lang="ru-RU" sz="3200" b="1" dirty="0" smtClean="0">
                <a:solidFill>
                  <a:schemeClr val="tx2"/>
                </a:solidFill>
              </a:rPr>
              <a:t>класса </a:t>
            </a:r>
            <a:r>
              <a:rPr lang="ru-RU" sz="3200" b="1" dirty="0" smtClean="0">
                <a:solidFill>
                  <a:schemeClr val="tx2"/>
                </a:solidFill>
              </a:rPr>
              <a:t>гимназии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8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857232"/>
            <a:ext cx="722952" cy="720000"/>
          </a:xfrm>
          <a:prstGeom prst="rect">
            <a:avLst/>
          </a:prstGeom>
          <a:noFill/>
        </p:spPr>
      </p:pic>
      <p:pic>
        <p:nvPicPr>
          <p:cNvPr id="9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68604"/>
            <a:ext cx="740912" cy="720000"/>
          </a:xfrm>
          <a:prstGeom prst="rect">
            <a:avLst/>
          </a:prstGeom>
          <a:noFill/>
        </p:spPr>
      </p:pic>
      <p:pic>
        <p:nvPicPr>
          <p:cNvPr id="10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1637430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9286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Сборная команда 2-х классов </a:t>
            </a:r>
            <a:r>
              <a:rPr lang="en-US" sz="3200" b="1" dirty="0" smtClean="0">
                <a:solidFill>
                  <a:schemeClr val="tx2"/>
                </a:solidFill>
              </a:rPr>
              <a:t/>
            </a:r>
            <a:br>
              <a:rPr lang="en-US" sz="3200" b="1" dirty="0" smtClean="0">
                <a:solidFill>
                  <a:schemeClr val="tx2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</a:rPr>
              <a:t>гимназии №40 им. Ю.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</a:rPr>
              <a:t>А.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</a:rPr>
              <a:t>Гагарина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3075" name="Picture 3" descr="C:\Users\M313.M313-ПК\Desktop\семинар\DSC06287.JPG"/>
          <p:cNvPicPr>
            <a:picLocks noChangeAspect="1" noChangeArrowheads="1"/>
          </p:cNvPicPr>
          <p:nvPr/>
        </p:nvPicPr>
        <p:blipFill>
          <a:blip r:embed="rId2" cstate="print"/>
          <a:srcRect t="16484"/>
          <a:stretch>
            <a:fillRect/>
          </a:stretch>
        </p:blipFill>
        <p:spPr bwMode="auto">
          <a:xfrm>
            <a:off x="142844" y="3819552"/>
            <a:ext cx="4622799" cy="2895596"/>
          </a:xfrm>
          <a:prstGeom prst="rect">
            <a:avLst/>
          </a:prstGeom>
          <a:noFill/>
        </p:spPr>
      </p:pic>
      <p:pic>
        <p:nvPicPr>
          <p:cNvPr id="6" name="Picture 2" descr="C:\Users\M313.M313-ПК\Desktop\семинар\DSC0628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133" t="13014"/>
          <a:stretch>
            <a:fillRect/>
          </a:stretch>
        </p:blipFill>
        <p:spPr bwMode="auto">
          <a:xfrm>
            <a:off x="4966802" y="1000108"/>
            <a:ext cx="4034354" cy="2865030"/>
          </a:xfrm>
          <a:prstGeom prst="rect">
            <a:avLst/>
          </a:prstGeom>
          <a:noFill/>
        </p:spPr>
      </p:pic>
      <p:pic>
        <p:nvPicPr>
          <p:cNvPr id="4103" name="Picture 7" descr="F:\Фото ГТО\ФОТО 13.06.16\DSC06202.JPG"/>
          <p:cNvPicPr>
            <a:picLocks noChangeAspect="1" noChangeArrowheads="1"/>
          </p:cNvPicPr>
          <p:nvPr/>
        </p:nvPicPr>
        <p:blipFill>
          <a:blip r:embed="rId4" cstate="print"/>
          <a:srcRect l="14883" t="11905" r="70234" b="64282"/>
          <a:stretch>
            <a:fillRect/>
          </a:stretch>
        </p:blipFill>
        <p:spPr bwMode="auto">
          <a:xfrm>
            <a:off x="1100232" y="1142984"/>
            <a:ext cx="900000" cy="1080000"/>
          </a:xfrm>
          <a:prstGeom prst="rect">
            <a:avLst/>
          </a:prstGeom>
          <a:noFill/>
        </p:spPr>
      </p:pic>
      <p:pic>
        <p:nvPicPr>
          <p:cNvPr id="14" name="Picture 7" descr="F:\Фото ГТО\ФОТО 13.06.16\DSC06202.JPG"/>
          <p:cNvPicPr>
            <a:picLocks noChangeAspect="1" noChangeArrowheads="1"/>
          </p:cNvPicPr>
          <p:nvPr/>
        </p:nvPicPr>
        <p:blipFill>
          <a:blip r:embed="rId5" cstate="print"/>
          <a:srcRect l="56555" t="13613" r="29368" b="64205"/>
          <a:stretch>
            <a:fillRect/>
          </a:stretch>
        </p:blipFill>
        <p:spPr bwMode="auto">
          <a:xfrm>
            <a:off x="3801028" y="2491876"/>
            <a:ext cx="913848" cy="1080000"/>
          </a:xfrm>
          <a:prstGeom prst="rect">
            <a:avLst/>
          </a:prstGeom>
          <a:noFill/>
        </p:spPr>
      </p:pic>
      <p:pic>
        <p:nvPicPr>
          <p:cNvPr id="15" name="Picture 7" descr="F:\Фото ГТО\ФОТО 13.06.16\DSC06202.JPG"/>
          <p:cNvPicPr>
            <a:picLocks noChangeAspect="1" noChangeArrowheads="1"/>
          </p:cNvPicPr>
          <p:nvPr/>
        </p:nvPicPr>
        <p:blipFill>
          <a:blip r:embed="rId4" cstate="print"/>
          <a:srcRect l="35521" t="11641" r="49596" b="64546"/>
          <a:stretch>
            <a:fillRect/>
          </a:stretch>
        </p:blipFill>
        <p:spPr bwMode="auto">
          <a:xfrm>
            <a:off x="1528860" y="2357430"/>
            <a:ext cx="900000" cy="1080000"/>
          </a:xfrm>
          <a:prstGeom prst="rect">
            <a:avLst/>
          </a:prstGeom>
          <a:noFill/>
        </p:spPr>
      </p:pic>
      <p:pic>
        <p:nvPicPr>
          <p:cNvPr id="4104" name="Picture 8" descr="F:\Фото ГТО\ФОТО 13.06.16\DSC06203.JPG"/>
          <p:cNvPicPr>
            <a:picLocks noChangeAspect="1" noChangeArrowheads="1"/>
          </p:cNvPicPr>
          <p:nvPr/>
        </p:nvPicPr>
        <p:blipFill>
          <a:blip r:embed="rId6" cstate="print"/>
          <a:srcRect l="9138" t="29765" r="74699" b="44437"/>
          <a:stretch>
            <a:fillRect/>
          </a:stretch>
        </p:blipFill>
        <p:spPr bwMode="auto">
          <a:xfrm>
            <a:off x="2669662" y="2349000"/>
            <a:ext cx="902206" cy="1080000"/>
          </a:xfrm>
          <a:prstGeom prst="rect">
            <a:avLst/>
          </a:prstGeom>
          <a:noFill/>
        </p:spPr>
      </p:pic>
      <p:pic>
        <p:nvPicPr>
          <p:cNvPr id="19" name="Picture 8" descr="F:\Фото ГТО\ФОТО 13.06.16\DSC06203.JPG"/>
          <p:cNvPicPr>
            <a:picLocks noChangeAspect="1" noChangeArrowheads="1"/>
          </p:cNvPicPr>
          <p:nvPr/>
        </p:nvPicPr>
        <p:blipFill>
          <a:blip r:embed="rId7" cstate="print"/>
          <a:srcRect l="52876" t="25532" r="34326" b="54623"/>
          <a:stretch>
            <a:fillRect/>
          </a:stretch>
        </p:blipFill>
        <p:spPr bwMode="auto">
          <a:xfrm>
            <a:off x="357158" y="2500306"/>
            <a:ext cx="928694" cy="1080000"/>
          </a:xfrm>
          <a:prstGeom prst="rect">
            <a:avLst/>
          </a:prstGeom>
          <a:noFill/>
        </p:spPr>
      </p:pic>
      <p:pic>
        <p:nvPicPr>
          <p:cNvPr id="20" name="Picture 8" descr="F:\Фото ГТО\ФОТО 13.06.16\DSC06203.JPG"/>
          <p:cNvPicPr>
            <a:picLocks noChangeAspect="1" noChangeArrowheads="1"/>
          </p:cNvPicPr>
          <p:nvPr/>
        </p:nvPicPr>
        <p:blipFill>
          <a:blip r:embed="rId8" cstate="print"/>
          <a:srcRect l="71925" t="23111" r="16326" b="59872"/>
          <a:stretch>
            <a:fillRect/>
          </a:stretch>
        </p:blipFill>
        <p:spPr bwMode="auto">
          <a:xfrm>
            <a:off x="2220406" y="1000108"/>
            <a:ext cx="994272" cy="1080000"/>
          </a:xfrm>
          <a:prstGeom prst="rect">
            <a:avLst/>
          </a:prstGeom>
          <a:noFill/>
        </p:spPr>
      </p:pic>
      <p:pic>
        <p:nvPicPr>
          <p:cNvPr id="21" name="Picture 8" descr="F:\Фото ГТО\ФОТО 13.06.16\DSC06203.JPG"/>
          <p:cNvPicPr>
            <a:picLocks noChangeAspect="1" noChangeArrowheads="1"/>
          </p:cNvPicPr>
          <p:nvPr/>
        </p:nvPicPr>
        <p:blipFill>
          <a:blip r:embed="rId9" cstate="print"/>
          <a:srcRect l="29567" t="25532" r="55550" b="52639"/>
          <a:stretch>
            <a:fillRect/>
          </a:stretch>
        </p:blipFill>
        <p:spPr bwMode="auto">
          <a:xfrm>
            <a:off x="3447308" y="1142984"/>
            <a:ext cx="981816" cy="1080000"/>
          </a:xfrm>
          <a:prstGeom prst="rect">
            <a:avLst/>
          </a:prstGeom>
          <a:noFill/>
        </p:spPr>
      </p:pic>
      <p:pic>
        <p:nvPicPr>
          <p:cNvPr id="4105" name="Picture 9" descr="F:\Фото ГТО\ФОТО 13.06.16\DSC06221.JPG"/>
          <p:cNvPicPr>
            <a:picLocks noChangeAspect="1" noChangeArrowheads="1"/>
          </p:cNvPicPr>
          <p:nvPr/>
        </p:nvPicPr>
        <p:blipFill>
          <a:blip r:embed="rId10" cstate="print"/>
          <a:srcRect l="49027" t="19584" r="27950" b="43851"/>
          <a:stretch>
            <a:fillRect/>
          </a:stretch>
        </p:blipFill>
        <p:spPr bwMode="auto">
          <a:xfrm>
            <a:off x="6643702" y="5349396"/>
            <a:ext cx="906714" cy="1080000"/>
          </a:xfrm>
          <a:prstGeom prst="rect">
            <a:avLst/>
          </a:prstGeom>
          <a:noFill/>
        </p:spPr>
      </p:pic>
      <p:pic>
        <p:nvPicPr>
          <p:cNvPr id="4106" name="Picture 10" descr="F:\Фото ГТО\ФОТО 13.06.16\DSC06294.JPG"/>
          <p:cNvPicPr>
            <a:picLocks noChangeAspect="1" noChangeArrowheads="1"/>
          </p:cNvPicPr>
          <p:nvPr/>
        </p:nvPicPr>
        <p:blipFill>
          <a:blip r:embed="rId11" cstate="print"/>
          <a:srcRect l="41344" t="15875" r="46421" b="64014"/>
          <a:stretch>
            <a:fillRect/>
          </a:stretch>
        </p:blipFill>
        <p:spPr bwMode="auto">
          <a:xfrm>
            <a:off x="7786710" y="4277826"/>
            <a:ext cx="876022" cy="1080000"/>
          </a:xfrm>
          <a:prstGeom prst="rect">
            <a:avLst/>
          </a:prstGeom>
          <a:noFill/>
        </p:spPr>
      </p:pic>
      <p:pic>
        <p:nvPicPr>
          <p:cNvPr id="4107" name="Picture 11" descr="F:\Фото ГТО\ФОТО 13.06.16\DSC06294.JPG"/>
          <p:cNvPicPr>
            <a:picLocks noChangeAspect="1" noChangeArrowheads="1"/>
          </p:cNvPicPr>
          <p:nvPr/>
        </p:nvPicPr>
        <p:blipFill>
          <a:blip r:embed="rId12" cstate="print"/>
          <a:srcRect l="52090" t="15534" r="35507" b="62969"/>
          <a:stretch>
            <a:fillRect/>
          </a:stretch>
        </p:blipFill>
        <p:spPr bwMode="auto">
          <a:xfrm>
            <a:off x="5572132" y="4357694"/>
            <a:ext cx="830768" cy="1080000"/>
          </a:xfrm>
          <a:prstGeom prst="rect">
            <a:avLst/>
          </a:prstGeom>
          <a:noFill/>
        </p:spPr>
      </p:pic>
      <p:pic>
        <p:nvPicPr>
          <p:cNvPr id="4108" name="Picture 12" descr="F:\Фото ГТО\ФОТО 13.06.16\DSC06295.JPG"/>
          <p:cNvPicPr>
            <a:picLocks noChangeAspect="1" noChangeArrowheads="1"/>
          </p:cNvPicPr>
          <p:nvPr/>
        </p:nvPicPr>
        <p:blipFill>
          <a:blip r:embed="rId13" cstate="print"/>
          <a:srcRect l="31419" t="16302" r="48748" b="50625"/>
          <a:stretch>
            <a:fillRect/>
          </a:stretch>
        </p:blipFill>
        <p:spPr bwMode="auto">
          <a:xfrm>
            <a:off x="7786710" y="5572140"/>
            <a:ext cx="863438" cy="1080000"/>
          </a:xfrm>
          <a:prstGeom prst="rect">
            <a:avLst/>
          </a:prstGeom>
          <a:noFill/>
        </p:spPr>
      </p:pic>
      <p:pic>
        <p:nvPicPr>
          <p:cNvPr id="26" name="Picture 12" descr="F:\Фото ГТО\ФОТО 13.06.16\DSC06295.JPG"/>
          <p:cNvPicPr>
            <a:picLocks noChangeAspect="1" noChangeArrowheads="1"/>
          </p:cNvPicPr>
          <p:nvPr/>
        </p:nvPicPr>
        <p:blipFill>
          <a:blip r:embed="rId14" cstate="print"/>
          <a:srcRect l="46302" t="11024" r="37162" b="60313"/>
          <a:stretch>
            <a:fillRect/>
          </a:stretch>
        </p:blipFill>
        <p:spPr bwMode="auto">
          <a:xfrm>
            <a:off x="5572132" y="5572140"/>
            <a:ext cx="830768" cy="1080000"/>
          </a:xfrm>
          <a:prstGeom prst="rect">
            <a:avLst/>
          </a:prstGeom>
          <a:noFill/>
        </p:spPr>
      </p:pic>
      <p:pic>
        <p:nvPicPr>
          <p:cNvPr id="4109" name="Picture 13" descr="F:\Фото ГТО\ГТО_19.04.2016\IMG_1812.JPG"/>
          <p:cNvPicPr>
            <a:picLocks noChangeAspect="1" noChangeArrowheads="1"/>
          </p:cNvPicPr>
          <p:nvPr/>
        </p:nvPicPr>
        <p:blipFill>
          <a:blip r:embed="rId15" cstate="print">
            <a:lum bright="10000" contrast="10000"/>
          </a:blip>
          <a:srcRect l="39688" t="7396" r="36058" b="49609"/>
          <a:stretch>
            <a:fillRect/>
          </a:stretch>
        </p:blipFill>
        <p:spPr bwMode="auto">
          <a:xfrm>
            <a:off x="6643702" y="4071942"/>
            <a:ext cx="913848" cy="1080000"/>
          </a:xfrm>
          <a:prstGeom prst="rect">
            <a:avLst/>
          </a:prstGeom>
          <a:noFill/>
        </p:spPr>
      </p:pic>
      <p:pic>
        <p:nvPicPr>
          <p:cNvPr id="22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23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24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M313.M313-ПК\Desktop\ГТО 2 классы май 2016 г\ГТО 2 класс 13.05.2016\IMG_3287.JPG"/>
          <p:cNvPicPr>
            <a:picLocks noChangeAspect="1" noChangeArrowheads="1"/>
          </p:cNvPicPr>
          <p:nvPr/>
        </p:nvPicPr>
        <p:blipFill>
          <a:blip r:embed="rId2" cstate="print"/>
          <a:srcRect l="11684" r="3271"/>
          <a:stretch>
            <a:fillRect/>
          </a:stretch>
        </p:blipFill>
        <p:spPr bwMode="auto">
          <a:xfrm>
            <a:off x="1000100" y="795942"/>
            <a:ext cx="1857388" cy="3276000"/>
          </a:xfrm>
          <a:prstGeom prst="rect">
            <a:avLst/>
          </a:prstGeom>
          <a:noFill/>
        </p:spPr>
      </p:pic>
      <p:pic>
        <p:nvPicPr>
          <p:cNvPr id="4098" name="Picture 2" descr="C:\Users\M313.M313-ПК\Desktop\семинар\DSC06146.JPG"/>
          <p:cNvPicPr>
            <a:picLocks noChangeAspect="1" noChangeArrowheads="1"/>
          </p:cNvPicPr>
          <p:nvPr/>
        </p:nvPicPr>
        <p:blipFill>
          <a:blip r:embed="rId3" cstate="print"/>
          <a:srcRect t="10245"/>
          <a:stretch>
            <a:fillRect/>
          </a:stretch>
        </p:blipFill>
        <p:spPr bwMode="auto">
          <a:xfrm>
            <a:off x="221061" y="4267148"/>
            <a:ext cx="3636559" cy="2448000"/>
          </a:xfrm>
          <a:prstGeom prst="rect">
            <a:avLst/>
          </a:prstGeom>
          <a:noFill/>
        </p:spPr>
      </p:pic>
      <p:pic>
        <p:nvPicPr>
          <p:cNvPr id="4099" name="Picture 3" descr="C:\Users\M313.M313-ПК\Desktop\семинар\DSC0616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6002"/>
          <a:stretch>
            <a:fillRect/>
          </a:stretch>
        </p:blipFill>
        <p:spPr bwMode="auto">
          <a:xfrm>
            <a:off x="5500694" y="1285860"/>
            <a:ext cx="3429024" cy="2736000"/>
          </a:xfrm>
          <a:prstGeom prst="rect">
            <a:avLst/>
          </a:prstGeom>
          <a:noFill/>
        </p:spPr>
      </p:pic>
      <p:pic>
        <p:nvPicPr>
          <p:cNvPr id="4101" name="Picture 5" descr="C:\Users\M313.M313-ПК\Desktop\ГТО 2 классы май 2016 г\ФОТО 13.06.16\DSC0615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5095" r="42675" b="368"/>
          <a:stretch>
            <a:fillRect/>
          </a:stretch>
        </p:blipFill>
        <p:spPr bwMode="auto">
          <a:xfrm>
            <a:off x="3105247" y="1285860"/>
            <a:ext cx="2252571" cy="2786082"/>
          </a:xfrm>
          <a:prstGeom prst="rect">
            <a:avLst/>
          </a:prstGeom>
          <a:noFill/>
        </p:spPr>
      </p:pic>
      <p:pic>
        <p:nvPicPr>
          <p:cNvPr id="3074" name="Picture 2" descr="F:\Фото ГТО\ФОТО 13.06.16\DSC06162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r="38815" b="36526"/>
          <a:stretch>
            <a:fillRect/>
          </a:stretch>
        </p:blipFill>
        <p:spPr bwMode="auto">
          <a:xfrm>
            <a:off x="5786446" y="4267148"/>
            <a:ext cx="3146309" cy="2448000"/>
          </a:xfrm>
          <a:prstGeom prst="rect">
            <a:avLst/>
          </a:prstGeom>
          <a:noFill/>
        </p:spPr>
      </p:pic>
      <p:pic>
        <p:nvPicPr>
          <p:cNvPr id="3075" name="Picture 3" descr="F:\Фото ГТО\ФОТО 13.06.16\DSC06155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 l="47625" t="26578" r="21121" b="3968"/>
          <a:stretch>
            <a:fillRect/>
          </a:stretch>
        </p:blipFill>
        <p:spPr bwMode="auto">
          <a:xfrm>
            <a:off x="4071934" y="4214818"/>
            <a:ext cx="1500198" cy="2500330"/>
          </a:xfrm>
          <a:prstGeom prst="rect">
            <a:avLst/>
          </a:prstGeom>
          <a:noFill/>
        </p:spPr>
      </p:pic>
      <p:pic>
        <p:nvPicPr>
          <p:cNvPr id="12" name="Picture 2" descr="C:\Documents and Settings\Таня\Рабочий стол\ГТО\золот знач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272" y="857232"/>
            <a:ext cx="722952" cy="720000"/>
          </a:xfrm>
          <a:prstGeom prst="rect">
            <a:avLst/>
          </a:prstGeom>
          <a:noFill/>
        </p:spPr>
      </p:pic>
      <p:pic>
        <p:nvPicPr>
          <p:cNvPr id="13" name="Picture 3" descr="C:\Documents and Settings\Таня\Рабочий стол\ГТО\серебр значо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312" y="68604"/>
            <a:ext cx="740912" cy="720000"/>
          </a:xfrm>
          <a:prstGeom prst="rect">
            <a:avLst/>
          </a:prstGeom>
          <a:noFill/>
        </p:spPr>
      </p:pic>
      <p:pic>
        <p:nvPicPr>
          <p:cNvPr id="14" name="Picture 4" descr="C:\Documents and Settings\Таня\Рабочий стол\ГТО\бронз значок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208" y="1637430"/>
            <a:ext cx="774454" cy="7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-24"/>
            <a:ext cx="7000892" cy="107157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45D0"/>
                </a:solidFill>
              </a:rPr>
              <a:t>II </a:t>
            </a:r>
            <a:r>
              <a:rPr lang="ru-RU" sz="2400" b="1" dirty="0" smtClean="0">
                <a:solidFill>
                  <a:srgbClr val="0045D0"/>
                </a:solidFill>
              </a:rPr>
              <a:t>этап: </a:t>
            </a:r>
            <a:r>
              <a:rPr lang="ru-RU" sz="2400" b="1" dirty="0" smtClean="0">
                <a:solidFill>
                  <a:schemeClr val="tx2"/>
                </a:solidFill>
              </a:rPr>
              <a:t>спортивные соревнования </a:t>
            </a:r>
            <a:r>
              <a:rPr lang="en-US" sz="2400" b="1" dirty="0" smtClean="0">
                <a:solidFill>
                  <a:schemeClr val="tx2"/>
                </a:solidFill>
              </a:rPr>
              <a:t/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в рамках Всероссийской акции «Мы готовы к ГТО» </a:t>
            </a:r>
            <a:r>
              <a:rPr lang="en-US" sz="2400" b="1" dirty="0" smtClean="0">
                <a:solidFill>
                  <a:schemeClr val="tx2"/>
                </a:solidFill>
              </a:rPr>
              <a:t/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    между  учащимися  школ г.Калининграда 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257</Words>
  <Application>Microsoft Office PowerPoint</Application>
  <PresentationFormat>Экран (4:3)</PresentationFormat>
  <Paragraphs>43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«Мотивация и стимулирование обучающихся в процессе реализации комплекса ГТО»</vt:lpstr>
      <vt:lpstr>Легкоатлетическое троеборье</vt:lpstr>
      <vt:lpstr>I  этап: проведение внутригимназических спортивных соревнований посвященных Всемирному Дню здоровья в рамках Всероссийской акции «Мы готовы к ГТО» </vt:lpstr>
      <vt:lpstr>Подведение  итогов  соревнований</vt:lpstr>
      <vt:lpstr>Документы</vt:lpstr>
      <vt:lpstr>20% учащихся 2-х классов выполнили нормативы уровня золотого значки 1 ступени комплекса ГТО</vt:lpstr>
      <vt:lpstr>Победители и призеры спортивных соревнований в командном первенстве:  три класса гимназии</vt:lpstr>
      <vt:lpstr>Сборная команда 2-х классов  гимназии №40 им. Ю. А. Гагарина</vt:lpstr>
      <vt:lpstr>II этап: спортивные соревнования  в рамках Всероссийской акции «Мы готовы к ГТО»      между  учащимися  школ г.Калининграда </vt:lpstr>
      <vt:lpstr>Челночный бег 3х10 м</vt:lpstr>
      <vt:lpstr>Прыжок в длину с места</vt:lpstr>
      <vt:lpstr>Подтягивание  из виса  на перекладине</vt:lpstr>
      <vt:lpstr>Сгибание и разгибание рук в упоре лежа</vt:lpstr>
      <vt:lpstr>В ожидании результатов соревнований</vt:lpstr>
      <vt:lpstr>Награждение</vt:lpstr>
      <vt:lpstr>Подобные спортивные соревнования позволяют</vt:lpstr>
      <vt:lpstr>Презентация PowerPoint</vt:lpstr>
      <vt:lpstr>Мы готовы к ГТО!</vt:lpstr>
      <vt:lpstr>На I этапе Зимнего Фестиваля ГТО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«Мотивация и стимулирование обучающихся в процессе реализации комплекса ГТО»</dc:title>
  <dc:creator>M313</dc:creator>
  <cp:lastModifiedBy>оля</cp:lastModifiedBy>
  <cp:revision>79</cp:revision>
  <dcterms:created xsi:type="dcterms:W3CDTF">2016-05-14T12:11:40Z</dcterms:created>
  <dcterms:modified xsi:type="dcterms:W3CDTF">2017-03-22T21:28:13Z</dcterms:modified>
</cp:coreProperties>
</file>