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82" r:id="rId3"/>
    <p:sldId id="288" r:id="rId4"/>
    <p:sldId id="272" r:id="rId5"/>
    <p:sldId id="299" r:id="rId6"/>
    <p:sldId id="270" r:id="rId7"/>
    <p:sldId id="289" r:id="rId8"/>
    <p:sldId id="294" r:id="rId9"/>
    <p:sldId id="295" r:id="rId10"/>
    <p:sldId id="290" r:id="rId11"/>
    <p:sldId id="283" r:id="rId12"/>
    <p:sldId id="291" r:id="rId13"/>
    <p:sldId id="292" r:id="rId14"/>
    <p:sldId id="293" r:id="rId15"/>
    <p:sldId id="296" r:id="rId16"/>
    <p:sldId id="297" r:id="rId17"/>
    <p:sldId id="300" r:id="rId18"/>
    <p:sldId id="298" r:id="rId19"/>
    <p:sldId id="301" r:id="rId20"/>
    <p:sldId id="302" r:id="rId21"/>
    <p:sldId id="28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55" d="100"/>
          <a:sy n="55" d="100"/>
        </p:scale>
        <p:origin x="-115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483A3B-E05C-4945-AAC6-CE8391AFBAEB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1E24AB-FC23-46ED-A9EB-4228E3EF9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41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F0B176-208D-4DE1-AAB2-94C62BD0F728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F0B176-208D-4DE1-AAB2-94C62BD0F728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A5E88-0978-4689-8215-5B4246934D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26C6D-82B1-4566-B48A-5AA6B30818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086DA-F13D-4C5C-BA91-46469CAD84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98639-E0EF-4132-B165-13B4D73EF7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F9483-8329-451D-BB5C-CE19E00560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EC5F-894A-4BC3-9530-20D664C71E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F60C0-41E5-43A3-B5BD-B94D1916F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3626D-75EB-4488-8E5B-5076E0F14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D8E68-EE15-4ED1-93C2-C9A2E69794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03C1F-5172-4AC2-B986-6358B3F629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58AD2-0DED-4108-B333-A9484DA964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DF571F3-85AD-4285-B0BD-FD37A89278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611188" y="404813"/>
            <a:ext cx="748982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 smtClean="0"/>
              <a:t>«Поэма Н.А. Некрасова «Русские женщины». </a:t>
            </a:r>
            <a:endParaRPr lang="ru-RU" sz="4800" dirty="0" smtClean="0"/>
          </a:p>
          <a:p>
            <a:pPr algn="ctr"/>
            <a:r>
              <a:rPr lang="ru-RU" sz="4800" b="1" dirty="0" smtClean="0"/>
              <a:t> Величие духа русской женщины»</a:t>
            </a:r>
            <a:endParaRPr lang="ru-RU" sz="4800" dirty="0" smtClean="0"/>
          </a:p>
          <a:p>
            <a:pPr algn="ctr"/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4643446"/>
            <a:ext cx="4329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Составитель: </a:t>
            </a:r>
            <a:r>
              <a:rPr lang="ru-RU" dirty="0" err="1" smtClean="0"/>
              <a:t>Пупыкина</a:t>
            </a:r>
            <a:endParaRPr lang="ru-RU" dirty="0" smtClean="0"/>
          </a:p>
          <a:p>
            <a:r>
              <a:rPr lang="ru-RU" dirty="0" smtClean="0"/>
              <a:t> Евгения Васильевна,</a:t>
            </a:r>
          </a:p>
          <a:p>
            <a:r>
              <a:rPr lang="ru-RU" dirty="0" smtClean="0"/>
              <a:t>учитель русского языка и</a:t>
            </a:r>
          </a:p>
          <a:p>
            <a:r>
              <a:rPr lang="ru-RU" dirty="0" smtClean="0"/>
              <a:t>литературы МКОУ Зареченская СОШ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343775" cy="1143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929198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 М. Муравьев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57818" y="5143512"/>
            <a:ext cx="185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 А.  Бестужев</a:t>
            </a:r>
            <a:endParaRPr lang="ru-RU" dirty="0"/>
          </a:p>
        </p:txBody>
      </p:sp>
      <p:pic>
        <p:nvPicPr>
          <p:cNvPr id="2" name="Picture 2" descr="C:\Users\User\Pictures\1 сент откр урок\мур а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246989" cy="4214842"/>
          </a:xfrm>
          <a:prstGeom prst="rect">
            <a:avLst/>
          </a:prstGeom>
          <a:noFill/>
        </p:spPr>
      </p:pic>
      <p:pic>
        <p:nvPicPr>
          <p:cNvPr id="3" name="Picture 3" descr="C:\Users\User\Pictures\1 сент откр урок\бе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798" y="214290"/>
            <a:ext cx="3907009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500702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 А. Анненков                                             П. И. Пестель</a:t>
            </a:r>
            <a:endParaRPr lang="ru-RU" dirty="0"/>
          </a:p>
        </p:txBody>
      </p:sp>
      <p:pic>
        <p:nvPicPr>
          <p:cNvPr id="2" name="Picture 2" descr="C:\Users\User\Pictures\1 сент откр урок\пест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66"/>
            <a:ext cx="3485543" cy="5157798"/>
          </a:xfrm>
          <a:prstGeom prst="rect">
            <a:avLst/>
          </a:prstGeom>
          <a:noFill/>
        </p:spPr>
      </p:pic>
      <p:pic>
        <p:nvPicPr>
          <p:cNvPr id="3" name="Picture 3" descr="C:\Users\User\Pictures\1 сент откр урок\а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3581403" cy="476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143512"/>
            <a:ext cx="843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Каховский                                                        К. Ф. Рылеев                           </a:t>
            </a:r>
            <a:endParaRPr lang="ru-RU" dirty="0"/>
          </a:p>
        </p:txBody>
      </p:sp>
      <p:pic>
        <p:nvPicPr>
          <p:cNvPr id="7170" name="Picture 2" descr="C:\Users\User\Pictures\1 сент откр урок\каховски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752856" cy="4624401"/>
          </a:xfrm>
          <a:prstGeom prst="rect">
            <a:avLst/>
          </a:prstGeom>
          <a:noFill/>
        </p:spPr>
      </p:pic>
      <p:pic>
        <p:nvPicPr>
          <p:cNvPr id="7171" name="Picture 3" descr="C:\Users\User\Pictures\1 сент откр урок\рыле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52"/>
            <a:ext cx="3257552" cy="4948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6072206"/>
            <a:ext cx="285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 И. Муравьев-Апостол</a:t>
            </a:r>
            <a:endParaRPr lang="ru-RU" dirty="0"/>
          </a:p>
        </p:txBody>
      </p:sp>
      <p:pic>
        <p:nvPicPr>
          <p:cNvPr id="8194" name="Picture 2" descr="C:\Users\User\Pictures\1 сент откр урок\мур апо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4800622" cy="5338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Казнь декабристов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44675"/>
            <a:ext cx="68437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11760" y="1052736"/>
            <a:ext cx="425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Казнь декабристов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5715016"/>
            <a:ext cx="7050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Князь Сергей Трубецкой</a:t>
            </a:r>
            <a:endParaRPr lang="ru-RU" sz="4400" b="1" dirty="0"/>
          </a:p>
        </p:txBody>
      </p:sp>
      <p:pic>
        <p:nvPicPr>
          <p:cNvPr id="11266" name="Picture 2" descr="C:\Users\User\Pictures\1 сент откр урок\тру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0"/>
            <a:ext cx="4143404" cy="5398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5572140"/>
            <a:ext cx="6900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Князь Сергей Волконский</a:t>
            </a:r>
            <a:endParaRPr lang="ru-RU" sz="4400" b="1" dirty="0"/>
          </a:p>
        </p:txBody>
      </p:sp>
      <p:pic>
        <p:nvPicPr>
          <p:cNvPr id="12290" name="Picture 2" descr="C:\Users\User\Pictures\1 сент откр урок\вол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4181488" cy="4780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670" y="1857364"/>
            <a:ext cx="78540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i="1" dirty="0" smtClean="0"/>
              <a:t>Кто является главной героиней первой части? </a:t>
            </a:r>
            <a:endParaRPr lang="ru-RU" sz="2400" b="1" dirty="0" smtClean="0"/>
          </a:p>
          <a:p>
            <a:pPr lvl="0"/>
            <a:r>
              <a:rPr lang="ru-RU" sz="2400" b="1" i="1" dirty="0" smtClean="0"/>
              <a:t>С кем прощается княгиня Трубецкая? </a:t>
            </a:r>
            <a:endParaRPr lang="ru-RU" sz="2400" b="1" dirty="0" smtClean="0"/>
          </a:p>
          <a:p>
            <a:pPr lvl="0"/>
            <a:r>
              <a:rPr lang="ru-RU" sz="2400" b="1" i="1" dirty="0" smtClean="0"/>
              <a:t>Как провожает ее отец? </a:t>
            </a:r>
            <a:endParaRPr lang="ru-RU" sz="2400" b="1" dirty="0" smtClean="0"/>
          </a:p>
          <a:p>
            <a:pPr lvl="0"/>
            <a:r>
              <a:rPr lang="ru-RU" sz="2400" b="1" i="1" dirty="0" smtClean="0"/>
              <a:t>Что говорит ему на прощанье героиня поэмы?</a:t>
            </a:r>
            <a:r>
              <a:rPr lang="ru-RU" sz="2400" b="1" dirty="0" smtClean="0"/>
              <a:t> </a:t>
            </a:r>
          </a:p>
          <a:p>
            <a:pPr lvl="0"/>
            <a:r>
              <a:rPr lang="ru-RU" sz="2400" b="1" i="1" dirty="0" smtClean="0"/>
              <a:t>Что узнаём мы о ней и её жизни до печальных </a:t>
            </a:r>
          </a:p>
          <a:p>
            <a:pPr lvl="0"/>
            <a:r>
              <a:rPr lang="ru-RU" sz="2400" b="1" i="1" dirty="0" smtClean="0"/>
              <a:t>событий? </a:t>
            </a:r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User\Pictures\1 сент откр урок\труб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5334014" cy="3543309"/>
          </a:xfrm>
          <a:prstGeom prst="rect">
            <a:avLst/>
          </a:prstGeom>
          <a:noFill/>
        </p:spPr>
      </p:pic>
      <p:pic>
        <p:nvPicPr>
          <p:cNvPr id="13315" name="Picture 3" descr="C:\Users\User\Pictures\1 сент откр урок\волк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37430"/>
            <a:ext cx="3214710" cy="43205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86182" y="5286388"/>
            <a:ext cx="4376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Княгиня Мария Волконская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285860"/>
            <a:ext cx="3439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Трубецкая</a:t>
            </a:r>
          </a:p>
          <a:p>
            <a:r>
              <a:rPr lang="ru-RU" sz="2400" b="1" dirty="0" smtClean="0"/>
              <a:t> Екатерина Ивановна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Pictures\1 сент откр урок\д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91034"/>
            <a:ext cx="7143800" cy="5165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1 сент откр урок\00057000_b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000659" cy="50006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103674"/>
            <a:ext cx="8644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/>
              <a:t>В стихах Некрасова действительно есть и   «жизнь и сила».  И конечно,</a:t>
            </a:r>
          </a:p>
          <a:p>
            <a:r>
              <a:rPr lang="ru-RU" b="1" dirty="0" smtClean="0"/>
              <a:t> женщины:   труженицы, работницы, матери.  Творил ли кто из поэтов</a:t>
            </a:r>
          </a:p>
          <a:p>
            <a:r>
              <a:rPr lang="ru-RU" b="1" dirty="0" smtClean="0"/>
              <a:t> столь много о женщине-матери?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4159" y="548680"/>
            <a:ext cx="68307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Оцени сегодняшний урок знаком «+»: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336878"/>
              </p:ext>
            </p:extLst>
          </p:nvPr>
        </p:nvGraphicFramePr>
        <p:xfrm>
          <a:off x="1966278" y="2636912"/>
          <a:ext cx="4632960" cy="2560320"/>
        </p:xfrm>
        <a:graphic>
          <a:graphicData uri="http://schemas.openxmlformats.org/drawingml/2006/table">
            <a:tbl>
              <a:tblPr/>
              <a:tblGrid>
                <a:gridCol w="2316480"/>
                <a:gridCol w="2316480"/>
              </a:tblGrid>
              <a:tr h="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Урок полезен, все понятно.</a:t>
                      </a:r>
                    </a:p>
                  </a:txBody>
                  <a:tcPr marL="73152" marR="73152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</a:p>
                  </a:txBody>
                  <a:tcPr marL="73152" marR="73152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Лишь кое-что чуть-чуть неясно.</a:t>
                      </a:r>
                    </a:p>
                  </a:txBody>
                  <a:tcPr marL="73152" marR="73152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</a:p>
                  </a:txBody>
                  <a:tcPr marL="73152" marR="73152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Еще придется потрудиться.</a:t>
                      </a:r>
                    </a:p>
                  </a:txBody>
                  <a:tcPr marL="73152" marR="73152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</a:t>
                      </a:r>
                    </a:p>
                  </a:txBody>
                  <a:tcPr marL="73152" marR="73152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Да, трудно все-таки учиться!</a:t>
                      </a:r>
                    </a:p>
                  </a:txBody>
                  <a:tcPr marL="73152" marR="73152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marL="73152" marR="73152">
                    <a:lnL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Домашнее задание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3"/>
          </p:nvPr>
        </p:nvSpPr>
        <p:spPr>
          <a:xfrm>
            <a:off x="1187624" y="2060848"/>
            <a:ext cx="6356176" cy="214539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3600" dirty="0" smtClean="0"/>
              <a:t>Письменно ответьте на вопрос:</a:t>
            </a:r>
          </a:p>
          <a:p>
            <a:endParaRPr lang="ru-RU" sz="3600" dirty="0" smtClean="0"/>
          </a:p>
          <a:p>
            <a:pPr marL="4572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Прав ли был Н.А. Некрасов, назвав поэму «Русские женщины»?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785926"/>
            <a:ext cx="836895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3200" dirty="0" smtClean="0"/>
              <a:t>«В полном разгаре страда деревенская…</a:t>
            </a:r>
            <a:br>
              <a:rPr lang="ru-RU" sz="3200" dirty="0" smtClean="0"/>
            </a:br>
            <a:r>
              <a:rPr lang="ru-RU" sz="3200" dirty="0" smtClean="0"/>
              <a:t>Доля ты! — русская долюшка женская!</a:t>
            </a:r>
            <a:br>
              <a:rPr lang="ru-RU" sz="3200" dirty="0" smtClean="0"/>
            </a:br>
            <a:r>
              <a:rPr lang="ru-RU" sz="3200" dirty="0" smtClean="0"/>
              <a:t>Вряд ли труднее сыскать.</a:t>
            </a:r>
          </a:p>
          <a:p>
            <a:r>
              <a:rPr lang="ru-RU" sz="3200" dirty="0" smtClean="0"/>
              <a:t>Не мудрено, что ты вянешь до времени,</a:t>
            </a:r>
            <a:br>
              <a:rPr lang="ru-RU" sz="3200" dirty="0" smtClean="0"/>
            </a:br>
            <a:r>
              <a:rPr lang="ru-RU" sz="3200" smtClean="0"/>
              <a:t>Всевыносящего</a:t>
            </a:r>
            <a:r>
              <a:rPr lang="ru-RU" sz="3200" dirty="0" smtClean="0"/>
              <a:t> русского племени</a:t>
            </a:r>
            <a:br>
              <a:rPr lang="ru-RU" sz="3200" dirty="0" smtClean="0"/>
            </a:br>
            <a:r>
              <a:rPr lang="ru-RU" sz="3200" dirty="0" smtClean="0"/>
              <a:t>Многострадальная мать!…»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sz="quarter" idx="13"/>
          </p:nvPr>
        </p:nvSpPr>
        <p:spPr>
          <a:xfrm>
            <a:off x="1331913" y="476250"/>
            <a:ext cx="6985000" cy="4525963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i="1" dirty="0" smtClean="0"/>
              <a:t>“Самоотвержение, выказанное ими, остаётся навсегда свидетельством великих душевных сил, присущих русской женщине”.</a:t>
            </a:r>
          </a:p>
          <a:p>
            <a:pPr algn="r" eaLnBrk="1" hangingPunct="1">
              <a:buFontTx/>
              <a:buNone/>
              <a:defRPr/>
            </a:pPr>
            <a:r>
              <a:rPr lang="ru-RU" i="1" dirty="0" smtClean="0"/>
              <a:t>                      Н.А. Некрасов.</a:t>
            </a:r>
          </a:p>
        </p:txBody>
      </p:sp>
      <p:pic>
        <p:nvPicPr>
          <p:cNvPr id="2050" name="Picture 2" descr="C:\Users\User\Pictures\1 сент откр урок\некра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286124"/>
            <a:ext cx="3071834" cy="3129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sz="quarter" idx="13"/>
          </p:nvPr>
        </p:nvSpPr>
        <p:spPr>
          <a:xfrm>
            <a:off x="1331913" y="476250"/>
            <a:ext cx="6985000" cy="4525963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sz="3600" b="1" dirty="0" smtClean="0">
                <a:solidFill>
                  <a:schemeClr val="tx1"/>
                </a:solidFill>
              </a:rPr>
              <a:t>Цель урока: познакомиться </a:t>
            </a:r>
            <a:r>
              <a:rPr lang="ru-RU" sz="3600" b="1" dirty="0" smtClean="0">
                <a:solidFill>
                  <a:schemeClr val="tx1"/>
                </a:solidFill>
              </a:rPr>
              <a:t>с исторической основой поэмы </a:t>
            </a:r>
            <a:r>
              <a:rPr lang="ru-RU" sz="3600" b="1" dirty="0" smtClean="0">
                <a:solidFill>
                  <a:schemeClr val="tx1"/>
                </a:solidFill>
              </a:rPr>
              <a:t>«Русские женщины»; раскрыть величие, красоту души героинь поэмы – Трубецкой и Волконской, их героический подвиг</a:t>
            </a:r>
            <a:endParaRPr lang="ru-RU" sz="36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343775" cy="1143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Pictures\1 сент откр урок\женщина в поле ка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349676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5143512"/>
            <a:ext cx="6557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Алексей Гаврилович Венецианов «На пашне. Весна»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343775" cy="1143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Pictures\1 сент откр урок\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303475" cy="5357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6000768"/>
            <a:ext cx="4988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Алексей Гаврилович Венецианов «Сенокос»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343775" cy="1143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Восстание декабристов</a:t>
            </a:r>
          </a:p>
        </p:txBody>
      </p:sp>
      <p:pic>
        <p:nvPicPr>
          <p:cNvPr id="9218" name="Picture 2" descr="C:\Users\User\Pictures\1 сент откр урок\вос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620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343775" cy="1143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User\Pictures\1 сент откр урок\восст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461963"/>
            <a:ext cx="7915275" cy="593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833</TotalTime>
  <Words>245</Words>
  <Application>Microsoft Office PowerPoint</Application>
  <PresentationFormat>Экран (4:3)</PresentationFormat>
  <Paragraphs>50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Восстание декабристов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Казнь декабристов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 обещайте деве юной любови вечной на земле…»</dc:title>
  <dc:creator>WIN7XP</dc:creator>
  <cp:lastModifiedBy>111</cp:lastModifiedBy>
  <cp:revision>103</cp:revision>
  <dcterms:created xsi:type="dcterms:W3CDTF">2011-01-02T16:21:15Z</dcterms:created>
  <dcterms:modified xsi:type="dcterms:W3CDTF">2017-03-11T08:19:14Z</dcterms:modified>
</cp:coreProperties>
</file>