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66" r:id="rId5"/>
    <p:sldId id="270" r:id="rId6"/>
    <p:sldId id="259" r:id="rId7"/>
    <p:sldId id="258" r:id="rId8"/>
    <p:sldId id="272" r:id="rId9"/>
    <p:sldId id="271" r:id="rId10"/>
    <p:sldId id="261" r:id="rId11"/>
    <p:sldId id="262" r:id="rId12"/>
    <p:sldId id="263" r:id="rId13"/>
    <p:sldId id="264" r:id="rId14"/>
    <p:sldId id="265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7407"/>
    <a:srgbClr val="648E2D"/>
    <a:srgbClr val="F8FAF9"/>
    <a:srgbClr val="294B21"/>
    <a:srgbClr val="96BA53"/>
    <a:srgbClr val="1A8B4D"/>
    <a:srgbClr val="389C68"/>
    <a:srgbClr val="538234"/>
    <a:srgbClr val="B3D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0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2F4EF-EB5A-41BC-A854-88675EF29F3C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E51F-EBC0-45AE-850C-14D3E7D24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8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E51F-EBC0-45AE-850C-14D3E7D247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6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E51F-EBC0-45AE-850C-14D3E7D247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6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E51F-EBC0-45AE-850C-14D3E7D247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3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E51F-EBC0-45AE-850C-14D3E7D247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9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E51F-EBC0-45AE-850C-14D3E7D247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4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E51F-EBC0-45AE-850C-14D3E7D247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2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E51F-EBC0-45AE-850C-14D3E7D2476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68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E51F-EBC0-45AE-850C-14D3E7D2476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E51F-EBC0-45AE-850C-14D3E7D2476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9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74F70-A481-4AAC-83B5-9FBB9217BC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180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6547-AD27-49F5-98BB-31FF0A21D3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2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FDB54-2329-42B7-97C5-927EEA4079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00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5815CC-9316-4354-9DA7-DE944EC056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31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4CE756-341A-4594-94AD-1B1B12E2F8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155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8464EA-710D-41ED-B4B8-006325D80F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45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A29B4F-08B7-4772-8071-EA62F4955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67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B18A4-83B7-4371-B070-53830D50D2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607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A883E-A138-4EFE-A29F-4217A82F43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31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30818-2D55-4573-8EA0-AF3BEF2FB5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01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28D60-1455-4C46-BE7E-58C1D48DE1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570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F3B9-7A37-4371-B18E-7C2958803C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F8F27-40BD-4907-BBEA-3DB7F237D1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31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2ECA8-4755-410F-BD6A-92F3E9C472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68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F33E8-4477-42A0-BD33-7B7128CDC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1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7F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200578-1302-4CE5-B331-CB720D24BD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u7zpjhC2TSo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GAzBDE45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py3cvo1vq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10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A348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st-patricks-day-cultural-appropriati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124200"/>
            <a:ext cx="5707530" cy="3409346"/>
          </a:xfrm>
          <a:noFill/>
          <a:ln w="76200" cmpd="dbl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133600" y="1441862"/>
            <a:ext cx="5859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Green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is official color of 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Ireland. Ireland is called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“Emerald Isle” </a:t>
            </a:r>
            <a:endParaRPr lang="ru-RU" sz="2800" b="1" dirty="0">
              <a:solidFill>
                <a:srgbClr val="F97407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1581911" y="313462"/>
            <a:ext cx="7257289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St Patrick’s Day</a:t>
            </a:r>
            <a:endParaRPr lang="ru-RU" altLang="ru-RU" sz="6600" b="1" dirty="0">
              <a:solidFill>
                <a:srgbClr val="FFFFFF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86" y="3124200"/>
            <a:ext cx="2438740" cy="24387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581911" y="304800"/>
            <a:ext cx="7333490" cy="2133600"/>
          </a:xfrm>
        </p:spPr>
        <p:txBody>
          <a:bodyPr/>
          <a:lstStyle/>
          <a:p>
            <a:r>
              <a:rPr lang="en-US" altLang="ru-RU" sz="6600" b="1" dirty="0">
                <a:solidFill>
                  <a:srgbClr val="FFFFFF"/>
                </a:solidFill>
                <a:latin typeface="Georgia" panose="02040502050405020303" pitchFamily="18" charset="0"/>
              </a:rPr>
              <a:t>The W</a:t>
            </a:r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orld Goes Green</a:t>
            </a:r>
            <a:endParaRPr lang="ru-RU" altLang="ru-RU" sz="6600" b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ru-RU" sz="6600" b="1" dirty="0">
                <a:solidFill>
                  <a:srgbClr val="FFFFFF"/>
                </a:solidFill>
                <a:latin typeface="Georgia" panose="02040502050405020303" pitchFamily="18" charset="0"/>
              </a:rPr>
              <a:t>Shamrock </a:t>
            </a:r>
            <a:endParaRPr lang="ru-RU" altLang="ru-RU" sz="6600" b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pic>
        <p:nvPicPr>
          <p:cNvPr id="24584" name="Picture 8" descr="7682c94945b359f5c88d62ccd67e02e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901" y="1677551"/>
            <a:ext cx="3962400" cy="4724400"/>
          </a:xfr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463571" y="4124306"/>
            <a:ext cx="3352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 Patrick used the shamrock to explain the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Holy Trinity</a:t>
            </a:r>
            <a:endParaRPr lang="ru-RU" sz="2800" b="1" dirty="0">
              <a:solidFill>
                <a:srgbClr val="F97407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6921" y="2100063"/>
            <a:ext cx="3285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shamrock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is a three-leaved clover</a:t>
            </a:r>
            <a:endParaRPr lang="ru-RU" sz="2800" b="1" dirty="0">
              <a:solidFill>
                <a:srgbClr val="F97407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81910" y="274638"/>
            <a:ext cx="7427115" cy="1345796"/>
          </a:xfrm>
        </p:spPr>
        <p:txBody>
          <a:bodyPr/>
          <a:lstStyle/>
          <a:p>
            <a:r>
              <a:rPr lang="en-US" altLang="ru-RU" sz="5400" b="1" dirty="0">
                <a:solidFill>
                  <a:srgbClr val="FFFFFF"/>
                </a:solidFill>
                <a:latin typeface="Georgia" panose="02040502050405020303" pitchFamily="18" charset="0"/>
              </a:rPr>
              <a:t>Leprechaun and </a:t>
            </a:r>
            <a:r>
              <a:rPr lang="en-US" altLang="ru-RU" sz="5400" b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/>
            </a:r>
            <a:br>
              <a:rPr lang="en-US" altLang="ru-RU" sz="5400" b="1" dirty="0" smtClean="0">
                <a:solidFill>
                  <a:srgbClr val="FFFFFF"/>
                </a:solidFill>
                <a:latin typeface="Georgia" panose="02040502050405020303" pitchFamily="18" charset="0"/>
              </a:rPr>
            </a:br>
            <a:r>
              <a:rPr lang="en-US" altLang="ru-RU" sz="5400" b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a </a:t>
            </a:r>
            <a:r>
              <a:rPr lang="en-US" altLang="ru-RU" sz="5400" b="1" dirty="0">
                <a:solidFill>
                  <a:srgbClr val="FFFFFF"/>
                </a:solidFill>
                <a:latin typeface="Georgia" panose="02040502050405020303" pitchFamily="18" charset="0"/>
              </a:rPr>
              <a:t>pot of gold</a:t>
            </a:r>
            <a:endParaRPr lang="ru-RU" altLang="ru-RU" sz="5400" b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53311" y="2028121"/>
            <a:ext cx="3599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Leprechauns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are tiny people dressed in green </a:t>
            </a:r>
            <a:endParaRPr lang="ru-RU" sz="2800" b="1" dirty="0">
              <a:solidFill>
                <a:srgbClr val="F97407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3310" y="3762790"/>
            <a:ext cx="3599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Leprechauns collect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pots of gold</a:t>
            </a:r>
            <a:endParaRPr lang="ru-RU" sz="2800" b="1" dirty="0">
              <a:solidFill>
                <a:srgbClr val="F97407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34260" y="5067179"/>
            <a:ext cx="35996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They hide pots of gold at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the end of the rainbow</a:t>
            </a:r>
            <a:endParaRPr lang="ru-RU" sz="2800" b="1" dirty="0">
              <a:solidFill>
                <a:srgbClr val="F97407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1"/>
            <a:ext cx="4056025" cy="453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86" y="3124200"/>
            <a:ext cx="2438740" cy="24387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581911" y="457200"/>
            <a:ext cx="733349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Irish River Dance</a:t>
            </a:r>
            <a:endParaRPr lang="ru-RU" altLang="ru-RU" sz="6600" b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6576"/>
            <a:ext cx="7467600" cy="1182624"/>
          </a:xfrm>
        </p:spPr>
        <p:txBody>
          <a:bodyPr/>
          <a:lstStyle/>
          <a:p>
            <a:r>
              <a:rPr lang="en-US" altLang="ru-RU" sz="4000" b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Crossword</a:t>
            </a:r>
            <a:endParaRPr lang="ru-RU" altLang="ru-RU" sz="4000" b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086726" y="60198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4086726" y="55626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3629526" y="55626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543926" y="55626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001126" y="55626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458326" y="55626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4086726" y="51054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4086726" y="4648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4543926" y="4648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3629526" y="4648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3172326" y="4648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2715126" y="4648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2257926" y="4648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1800726" y="4648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1343526" y="4648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4086726" y="41910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4086726" y="37338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3629526" y="37338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4543926" y="37338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001126" y="37338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4086726" y="32766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4086726" y="28194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086726" y="2362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458326" y="37338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5458326" y="32766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5458326" y="28194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5458326" y="2362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458326" y="19050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5458326" y="14478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915526" y="2362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6372726" y="2362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6372726" y="19050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6372726" y="28194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372726" y="3263366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372726" y="3720566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829926" y="2362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7287126" y="2362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7287126" y="19050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744326" y="23622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7287126" y="1461034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7287126" y="2826219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7287126" y="32766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7287126" y="37338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7287126" y="4191000"/>
            <a:ext cx="457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32131" y="13812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48E2D"/>
                </a:solidFill>
              </a:rPr>
              <a:t>1</a:t>
            </a:r>
            <a:endParaRPr lang="ru-RU" b="1" dirty="0">
              <a:solidFill>
                <a:srgbClr val="648E2D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275009" y="1414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48E2D"/>
                </a:solidFill>
              </a:rPr>
              <a:t>2</a:t>
            </a:r>
            <a:endParaRPr lang="ru-RU" b="1" dirty="0">
              <a:solidFill>
                <a:srgbClr val="648E2D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330529" y="18621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48E2D"/>
                </a:solidFill>
              </a:rPr>
              <a:t>3</a:t>
            </a:r>
            <a:endParaRPr lang="ru-RU" b="1" dirty="0">
              <a:solidFill>
                <a:srgbClr val="648E2D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86726" y="23158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48E2D"/>
                </a:solidFill>
              </a:rPr>
              <a:t>4</a:t>
            </a:r>
            <a:endParaRPr lang="ru-RU" b="1" dirty="0">
              <a:solidFill>
                <a:srgbClr val="648E2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414210" y="22903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48E2D"/>
                </a:solidFill>
              </a:rPr>
              <a:t>5</a:t>
            </a:r>
            <a:endParaRPr lang="ru-RU" b="1" dirty="0">
              <a:solidFill>
                <a:srgbClr val="648E2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617367" y="3720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48E2D"/>
                </a:solidFill>
              </a:rPr>
              <a:t>6</a:t>
            </a:r>
            <a:endParaRPr lang="ru-RU" b="1" dirty="0">
              <a:solidFill>
                <a:srgbClr val="648E2D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286128" y="46120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48E2D"/>
                </a:solidFill>
              </a:rPr>
              <a:t>7</a:t>
            </a:r>
            <a:endParaRPr lang="ru-RU" b="1" dirty="0">
              <a:solidFill>
                <a:srgbClr val="648E2D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601367" y="54900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48E2D"/>
                </a:solidFill>
              </a:rPr>
              <a:t>8</a:t>
            </a:r>
            <a:endParaRPr lang="ru-RU" b="1" dirty="0">
              <a:solidFill>
                <a:srgbClr val="648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1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6576"/>
            <a:ext cx="7467600" cy="1182624"/>
          </a:xfrm>
        </p:spPr>
        <p:txBody>
          <a:bodyPr/>
          <a:lstStyle/>
          <a:p>
            <a:r>
              <a:rPr lang="en-US" altLang="ru-RU" sz="4000" b="1" dirty="0">
                <a:solidFill>
                  <a:srgbClr val="FFFFFF"/>
                </a:solidFill>
                <a:latin typeface="Georgia" panose="02040502050405020303" pitchFamily="18" charset="0"/>
              </a:rPr>
              <a:t>St. Patrick’s Day blessings</a:t>
            </a:r>
            <a:endParaRPr lang="ru-RU" altLang="ru-RU" sz="4000" b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5549" y="1443812"/>
            <a:ext cx="6876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May the leprechauns be near you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To spread luck along the way !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100000" l="0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90" y="1488271"/>
            <a:ext cx="7254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81538" y="2478954"/>
            <a:ext cx="6876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Wherever you go and whatever you </a:t>
            </a:r>
            <a:r>
              <a:rPr lang="en-US" sz="24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do,</a:t>
            </a:r>
            <a:endParaRPr lang="ru-RU" sz="2400" b="1" dirty="0" smtClean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May </a:t>
            </a:r>
            <a:r>
              <a:rPr lang="en-US" sz="2400" b="1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the luck of the Irish be there </a:t>
            </a:r>
            <a:r>
              <a:rPr lang="ru-RU" sz="24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				 </a:t>
            </a:r>
            <a:r>
              <a:rPr lang="en-US" sz="24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with </a:t>
            </a:r>
            <a:r>
              <a:rPr lang="en-US" sz="2400" b="1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you!</a:t>
            </a:r>
          </a:p>
        </p:txBody>
      </p:sp>
      <p:pic>
        <p:nvPicPr>
          <p:cNvPr id="1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00" y="2450275"/>
            <a:ext cx="7254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337299" y="3789812"/>
            <a:ext cx="6876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Have a shamrocking </a:t>
            </a:r>
            <a:r>
              <a:rPr lang="en-US" sz="24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day!</a:t>
            </a:r>
            <a:endParaRPr lang="en-US" sz="2400" b="1" dirty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27" y="3632021"/>
            <a:ext cx="7254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345320" y="4709492"/>
            <a:ext cx="6876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We're all Irish on St. Patrick's </a:t>
            </a:r>
            <a:r>
              <a:rPr lang="en-US" sz="24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Day!</a:t>
            </a:r>
            <a:endParaRPr lang="en-US" sz="2400" b="1" dirty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34" y="4528570"/>
            <a:ext cx="7254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358622" y="5512133"/>
            <a:ext cx="6876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May you find the rainbow's </a:t>
            </a:r>
            <a:r>
              <a:rPr lang="en-US" sz="24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end!</a:t>
            </a:r>
            <a:endParaRPr lang="en-US" sz="2400" b="1" dirty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8" y="5425119"/>
            <a:ext cx="7254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2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766571" y="313462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Ireland</a:t>
            </a:r>
            <a:endParaRPr lang="ru-RU" altLang="ru-RU" sz="6600" b="1" dirty="0">
              <a:solidFill>
                <a:srgbClr val="FFFFFF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5108" y="1726011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Ireland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is an island to the northwest of continental Europe</a:t>
            </a:r>
            <a:endParaRPr lang="ru-RU" sz="2800" b="1" dirty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5108" y="3605026"/>
            <a:ext cx="4247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People who live in Ireland are called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Irish</a:t>
            </a:r>
            <a:endParaRPr lang="ru-RU" sz="2800" b="1" dirty="0">
              <a:solidFill>
                <a:srgbClr val="F97407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05" y="1456462"/>
            <a:ext cx="3909266" cy="5142857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278532" y="5339297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The capital of Ireland is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Dublin</a:t>
            </a:r>
            <a:endParaRPr lang="ru-RU" sz="2800" b="1" dirty="0">
              <a:solidFill>
                <a:srgbClr val="F97407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38" y="2080542"/>
            <a:ext cx="1631650" cy="163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1581911" y="313462"/>
            <a:ext cx="7257289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St. </a:t>
            </a:r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Patrick’s Day</a:t>
            </a:r>
            <a:endParaRPr lang="ru-RU" altLang="ru-RU" sz="6600" b="1" dirty="0">
              <a:solidFill>
                <a:srgbClr val="FFFFFF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71800"/>
            <a:ext cx="5391075" cy="3215098"/>
          </a:xfrm>
          <a:prstGeom prst="rect">
            <a:avLst/>
          </a:prstGeom>
          <a:solidFill>
            <a:srgbClr val="177F0B"/>
          </a:solidFill>
          <a:ln w="76200">
            <a:solidFill>
              <a:srgbClr val="FFFF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47800" y="1456462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St.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Patrick’s Day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is celebrated each year on March the 17</a:t>
            </a:r>
            <a:r>
              <a:rPr lang="en-US" sz="2800" b="1" baseline="30000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all over the world</a:t>
            </a:r>
            <a:endParaRPr lang="ru-RU" sz="2800" b="1" dirty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2438740" cy="24387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9" name="Группа 8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219201" y="653758"/>
            <a:ext cx="7772400" cy="202796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600" b="1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Dublin celebrate </a:t>
            </a:r>
          </a:p>
          <a:p>
            <a:r>
              <a:rPr lang="en-US" altLang="ru-RU" sz="6600" b="1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St.  </a:t>
            </a:r>
            <a:r>
              <a:rPr lang="en-US" altLang="ru-RU" sz="6600" b="1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Patrick’s Day</a:t>
            </a:r>
            <a:endParaRPr lang="ru-RU" altLang="ru-RU" sz="6600" b="1" dirty="0">
              <a:solidFill>
                <a:srgbClr val="FFFFFF"/>
              </a:solidFill>
              <a:effectLst/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1581911" y="313462"/>
            <a:ext cx="7257289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St. </a:t>
            </a:r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Patrick’s Day</a:t>
            </a:r>
            <a:endParaRPr lang="ru-RU" altLang="ru-RU" sz="6600" b="1" dirty="0">
              <a:solidFill>
                <a:srgbClr val="FFFFFF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456462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St.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Patrick’s Day is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usually celebrated with a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parade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The 1</a:t>
            </a:r>
            <a:r>
              <a:rPr lang="en-US" sz="2800" b="1" baseline="30000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parade in the USA was held in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Boston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in 1737</a:t>
            </a:r>
            <a:endParaRPr lang="ru-RU" sz="2800" b="1" dirty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0"/>
            <a:ext cx="5264103" cy="3503918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2904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828800"/>
            <a:ext cx="3805238" cy="4513759"/>
          </a:xfr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St. </a:t>
            </a:r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Patrick</a:t>
            </a:r>
            <a:endParaRPr lang="ru-RU" altLang="ru-RU" sz="6600" b="1" dirty="0">
              <a:solidFill>
                <a:srgbClr val="FFFFFF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371600" y="2658251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St.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Patrick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is a patron of Ireland and a saint who brought Christianity to Ireland </a:t>
            </a:r>
            <a:endParaRPr lang="ru-RU" sz="2800" b="1" dirty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581910" y="274638"/>
            <a:ext cx="7333489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St. </a:t>
            </a:r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Patrick’s Life</a:t>
            </a:r>
            <a:endParaRPr lang="ru-RU" altLang="ru-RU" sz="6600" b="1" dirty="0">
              <a:solidFill>
                <a:srgbClr val="FFFFFF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1456462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St. Patrick 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was born in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Wales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in the year 385 and died 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on March the 17</a:t>
            </a:r>
            <a:r>
              <a:rPr lang="en-US" sz="2800" b="1" baseline="30000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around the year 460</a:t>
            </a:r>
            <a:endParaRPr lang="ru-RU" sz="2800" b="1" dirty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5079733" cy="3383102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581910" y="274638"/>
            <a:ext cx="7333489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St. </a:t>
            </a:r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Patrick’s Life</a:t>
            </a:r>
            <a:endParaRPr lang="ru-RU" altLang="ru-RU" sz="6600" b="1" dirty="0">
              <a:solidFill>
                <a:srgbClr val="FFFFFF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1456462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At the age of 16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he was captured and sold into slavery in Ireland. He became a very devout Christian and spent 12 years in monastery</a:t>
            </a:r>
            <a:endParaRPr lang="ru-RU" sz="2800" b="1" dirty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80" y="3512320"/>
            <a:ext cx="4858840" cy="3159692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5041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600" b="1" dirty="0" smtClean="0">
                <a:solidFill>
                  <a:srgbClr val="FFFFFF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St. Patrick</a:t>
            </a:r>
            <a:endParaRPr lang="ru-RU" altLang="ru-RU" sz="6600" b="1" dirty="0">
              <a:solidFill>
                <a:srgbClr val="FFFFFF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8288" y="0"/>
            <a:ext cx="1600199" cy="6848856"/>
            <a:chOff x="1" y="0"/>
            <a:chExt cx="1600199" cy="63825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>
              <a:off x="1" y="0"/>
              <a:ext cx="1600199" cy="31266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r="28821"/>
            <a:stretch/>
          </p:blipFill>
          <p:spPr>
            <a:xfrm flipV="1">
              <a:off x="1" y="3108362"/>
              <a:ext cx="1600199" cy="327415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371600" y="2845397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According to the legend,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St.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Patrick 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drove all the </a:t>
            </a:r>
            <a:r>
              <a:rPr lang="en-US" sz="2800" b="1" dirty="0" smtClean="0">
                <a:solidFill>
                  <a:srgbClr val="F9740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snakes</a:t>
            </a:r>
            <a:r>
              <a:rPr lang="en-US" sz="2800" b="1" dirty="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in Ireland out of the country </a:t>
            </a:r>
            <a:endParaRPr lang="ru-RU" sz="2800" b="1" dirty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8800"/>
            <a:ext cx="3805238" cy="4533419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5986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99FF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AFF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CCFF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1772</TotalTime>
  <Words>298</Words>
  <Application>Microsoft Office PowerPoint</Application>
  <PresentationFormat>Экран (4:3)</PresentationFormat>
  <Paragraphs>56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Georgia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World Goes Green</vt:lpstr>
      <vt:lpstr>Shamrock </vt:lpstr>
      <vt:lpstr>Leprechaun and  a pot of gold</vt:lpstr>
      <vt:lpstr>Презентация PowerPoint</vt:lpstr>
      <vt:lpstr>Crossword</vt:lpstr>
      <vt:lpstr>St. Patrick’s Day blessings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Вера</dc:creator>
  <cp:lastModifiedBy>Вера</cp:lastModifiedBy>
  <cp:revision>48</cp:revision>
  <cp:lastPrinted>1601-01-01T00:00:00Z</cp:lastPrinted>
  <dcterms:created xsi:type="dcterms:W3CDTF">1601-01-01T00:00:00Z</dcterms:created>
  <dcterms:modified xsi:type="dcterms:W3CDTF">2017-02-11T19:44:33Z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