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8" r:id="rId4"/>
    <p:sldId id="257" r:id="rId5"/>
    <p:sldId id="272" r:id="rId6"/>
    <p:sldId id="259" r:id="rId7"/>
    <p:sldId id="260" r:id="rId8"/>
    <p:sldId id="273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1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5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5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4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6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0A10-0BE0-4A48-BC5D-2F22105150F1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5A83-F15C-439A-908B-9C35EFBD4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846640" cy="165618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700" dirty="0">
                <a:solidFill>
                  <a:srgbClr val="FF0000"/>
                </a:solidFill>
                <a:ea typeface="+mn-ea"/>
                <a:cs typeface="+mn-cs"/>
              </a:rPr>
              <a:t>Урок изобразительного искусства </a:t>
            </a:r>
            <a:br>
              <a:rPr lang="ru-RU" sz="270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2700" dirty="0">
                <a:solidFill>
                  <a:srgbClr val="FF0000"/>
                </a:solidFill>
                <a:ea typeface="+mn-ea"/>
                <a:cs typeface="+mn-cs"/>
              </a:rPr>
              <a:t>в 5 классе</a:t>
            </a:r>
            <a:br>
              <a:rPr lang="ru-RU" sz="270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b="1" dirty="0" smtClean="0"/>
              <a:t>Символика орнамента на полотенцах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6696744" cy="167200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Урок подготовила учитель изобразительного искусства 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ГБОУ Гимназия №1596 г. Москва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Дёмочкина</a:t>
            </a:r>
            <a:r>
              <a:rPr lang="ru-RU" sz="2400" dirty="0" smtClean="0">
                <a:solidFill>
                  <a:srgbClr val="FF0000"/>
                </a:solidFill>
              </a:rPr>
              <a:t> Т.Г.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sus\Desktop\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14024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esktop\1b-polotenca-iz-fondov-knp-chesno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37881"/>
            <a:ext cx="3312368" cy="32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248472" cy="5328592"/>
          </a:xfrm>
        </p:spPr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Древо </a:t>
            </a:r>
            <a:r>
              <a:rPr lang="ru-RU" altLang="ru-RU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жизни</a:t>
            </a:r>
            <a:r>
              <a:rPr lang="ru-RU" altLang="ru-RU" sz="3600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  <a:cs typeface="+mn-cs"/>
              </a:rPr>
              <a:t>,</a:t>
            </a:r>
            <a:r>
              <a:rPr lang="ru-RU" altLang="ru-RU" sz="2800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  <a:cs typeface="+mn-cs"/>
              </a:rPr>
              <a:t> </a:t>
            </a:r>
            <a:r>
              <a:rPr lang="ru-RU" altLang="ru-RU" sz="3200" b="1" dirty="0">
                <a:solidFill>
                  <a:srgbClr val="990000"/>
                </a:solidFill>
                <a:latin typeface="Comic Sans MS" pitchFamily="64" charset="0"/>
                <a:ea typeface="Microsoft YaHei" charset="-122"/>
                <a:cs typeface="+mn-cs"/>
              </a:rPr>
              <a:t>райское </a:t>
            </a:r>
            <a:r>
              <a:rPr lang="ru-RU" altLang="ru-RU" sz="3200" b="1" dirty="0" smtClean="0">
                <a:solidFill>
                  <a:srgbClr val="990000"/>
                </a:solidFill>
                <a:latin typeface="Comic Sans MS" pitchFamily="64" charset="0"/>
                <a:ea typeface="Microsoft YaHei" charset="-122"/>
                <a:cs typeface="+mn-cs"/>
              </a:rPr>
              <a:t>дерево </a:t>
            </a:r>
            <a:r>
              <a:rPr lang="ru-RU" altLang="ru-RU" sz="3200" b="1" dirty="0">
                <a:solidFill>
                  <a:srgbClr val="990000"/>
                </a:solidFill>
                <a:latin typeface="Comic Sans MS" pitchFamily="64" charset="0"/>
                <a:ea typeface="Microsoft YaHei" charset="-122"/>
                <a:cs typeface="+mn-cs"/>
              </a:rPr>
              <a:t>– излюбленный мотив восточнославянской вышивки, дерево, рождающее новую жизнь. Считалось символом жизни, единства рода, его продолжением и благополучием.</a:t>
            </a:r>
          </a:p>
        </p:txBody>
      </p:sp>
      <p:pic>
        <p:nvPicPr>
          <p:cNvPr id="3074" name="Picture 2" descr="C:\Users\Asus\Desktop\drevo_mi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4128645" cy="6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3456384" cy="5433468"/>
          </a:xfrm>
        </p:spPr>
        <p:txBody>
          <a:bodyPr>
            <a:normAutofit fontScale="92500" lnSpcReduction="20000"/>
          </a:bodyPr>
          <a:lstStyle/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Среди домашних животных славяне более других почитали </a:t>
            </a:r>
            <a:r>
              <a:rPr lang="ru-RU" altLang="ru-RU" sz="5400" b="1" dirty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коня</a:t>
            </a:r>
            <a:r>
              <a:rPr lang="ru-RU" altLang="ru-RU" sz="3600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, который считался хранителем домашнего очага</a:t>
            </a:r>
            <a:r>
              <a:rPr lang="ru-RU" altLang="ru-RU" sz="4000" dirty="0">
                <a:solidFill>
                  <a:srgbClr val="663300"/>
                </a:solidFill>
                <a:latin typeface="Times New Roman" pitchFamily="16" charset="0"/>
                <a:ea typeface="Microsoft YaHei" charset="-122"/>
              </a:rPr>
              <a:t> </a:t>
            </a:r>
          </a:p>
        </p:txBody>
      </p:sp>
      <p:pic>
        <p:nvPicPr>
          <p:cNvPr id="2050" name="Picture 2" descr="C:\Users\Asus\Desktop\a.slvysh.f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39" y="260648"/>
            <a:ext cx="485768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b="1" dirty="0" err="1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Макошь</a:t>
            </a:r>
            <a:r>
              <a:rPr lang="ru-RU" altLang="ru-RU" sz="40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 – мать-сыра земля </a:t>
            </a:r>
            <a:r>
              <a:rPr lang="ru-RU" altLang="ru-RU" sz="40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/>
            </a:r>
            <a:br>
              <a:rPr lang="ru-RU" altLang="ru-RU" sz="40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</a:br>
            <a:r>
              <a:rPr lang="ru-RU" altLang="ru-RU" sz="40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(</a:t>
            </a:r>
            <a:r>
              <a:rPr lang="ru-RU" altLang="ru-RU" sz="40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мать хорошего урожая)</a:t>
            </a:r>
            <a:br>
              <a:rPr lang="ru-RU" altLang="ru-RU" sz="40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2592287"/>
          </a:xfrm>
        </p:spPr>
        <p:txBody>
          <a:bodyPr>
            <a:normAutofit/>
          </a:bodyPr>
          <a:lstStyle/>
          <a:p>
            <a:pPr marL="0" lvl="0" indent="0" algn="ctr"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SzPct val="7000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В </a:t>
            </a:r>
            <a:r>
              <a:rPr lang="ru-RU" altLang="ru-RU" sz="2800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древности женщину обожествляли, 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она 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являлась </a:t>
            </a:r>
            <a:r>
              <a:rPr lang="ru-RU" altLang="ru-RU" sz="2800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символом единства сил земли и неба, от которых зависела жизнь человека. Изображали ее в виде женской фигуры с птицами в поднятых 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руках.</a:t>
            </a:r>
            <a:endParaRPr lang="ru-RU" altLang="ru-RU" sz="2800" b="1" dirty="0">
              <a:solidFill>
                <a:srgbClr val="000000"/>
              </a:solidFill>
              <a:latin typeface="Comic Sans MS" pitchFamily="64" charset="0"/>
              <a:ea typeface="Microsoft YaHei" charset="-122"/>
            </a:endParaRPr>
          </a:p>
          <a:p>
            <a:endParaRPr lang="ru-RU" dirty="0"/>
          </a:p>
        </p:txBody>
      </p:sp>
      <p:pic>
        <p:nvPicPr>
          <p:cNvPr id="4098" name="Picture 2" descr="C:\Users\Asus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337300" cy="36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9"/>
            <a:ext cx="8434296" cy="1512168"/>
          </a:xfrm>
        </p:spPr>
        <p:txBody>
          <a:bodyPr>
            <a:normAutofit fontScale="90000"/>
          </a:bodyPr>
          <a:lstStyle/>
          <a:p>
            <a:pPr lvl="0" defTabSz="449263" fontAlgn="base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</a:pPr>
            <a:r>
              <a:rPr lang="ru-RU" altLang="ru-RU" sz="48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</a:rPr>
              <a:t/>
            </a:r>
            <a:br>
              <a:rPr lang="ru-RU" altLang="ru-RU" sz="48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</a:rPr>
            </a:br>
            <a:r>
              <a:rPr lang="ru-RU" altLang="ru-RU" sz="48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</a:rPr>
              <a:t/>
            </a:r>
            <a:br>
              <a:rPr lang="ru-RU" altLang="ru-RU" sz="48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</a:rPr>
            </a:br>
            <a:r>
              <a:rPr lang="ru-RU" altLang="ru-RU" sz="48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</a:rPr>
              <a:t>Символика </a:t>
            </a:r>
            <a:r>
              <a:rPr lang="ru-RU" altLang="ru-RU" sz="48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</a:rPr>
              <a:t>цвета</a:t>
            </a:r>
            <a:br>
              <a:rPr lang="ru-RU" altLang="ru-RU" sz="48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</a:rPr>
            </a:br>
            <a:r>
              <a:rPr lang="ru-RU" altLang="ru-RU" sz="48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</a:rPr>
              <a:t> </a:t>
            </a:r>
            <a:r>
              <a:rPr lang="ru-RU" altLang="ru-RU" b="1" dirty="0" smtClean="0">
                <a:solidFill>
                  <a:srgbClr val="CC3300"/>
                </a:solidFill>
                <a:latin typeface="Comic Sans MS" pitchFamily="64" charset="0"/>
                <a:ea typeface="Microsoft YaHei" charset="-122"/>
                <a:cs typeface="+mn-cs"/>
              </a:rPr>
              <a:t>Красный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4" charset="0"/>
                <a:ea typeface="Microsoft YaHei" charset="-122"/>
                <a:cs typeface="+mn-cs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itchFamily="64" charset="0"/>
                <a:ea typeface="Microsoft YaHei" charset="-122"/>
                <a:cs typeface="+mn-cs"/>
              </a:rPr>
              <a:t>-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4" charset="0"/>
                <a:ea typeface="Microsoft YaHei" charset="-122"/>
                <a:cs typeface="+mn-cs"/>
              </a:rPr>
              <a:t>цвет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4" charset="0"/>
                <a:ea typeface="Microsoft YaHei" charset="-122"/>
                <a:cs typeface="+mn-cs"/>
              </a:rPr>
              <a:t> солнца, огня,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4" charset="0"/>
                <a:ea typeface="Microsoft YaHei" charset="-122"/>
                <a:cs typeface="+mn-cs"/>
              </a:rPr>
              <a:t>жизни,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4" charset="0"/>
                <a:ea typeface="Microsoft YaHei" charset="-122"/>
                <a:cs typeface="+mn-cs"/>
              </a:rPr>
              <a:t>красоты. Олицетворял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4" charset="0"/>
                <a:ea typeface="Microsoft YaHei" charset="-122"/>
                <a:cs typeface="+mn-cs"/>
              </a:rPr>
              <a:t>мужское начало.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4" charset="0"/>
                <a:ea typeface="Microsoft YaHei" charset="-122"/>
                <a:cs typeface="+mn-cs"/>
              </a:rPr>
              <a:t/>
            </a:r>
            <a:b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4" charset="0"/>
                <a:ea typeface="Microsoft YaHei" charset="-122"/>
                <a:cs typeface="+mn-cs"/>
              </a:rPr>
            </a:b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4" charset="0"/>
                <a:ea typeface="Microsoft YaHei" charset="-122"/>
                <a:cs typeface="+mn-cs"/>
              </a:rPr>
              <a:t> </a:t>
            </a:r>
            <a:b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4" charset="0"/>
                <a:ea typeface="Microsoft YaHei" charset="-122"/>
                <a:cs typeface="+mn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208912" cy="4093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sus\Desktop\b7141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177713" cy="471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sus\Desktop\cc71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5268918" cy="35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48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Символика цвета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3"/>
            <a:ext cx="7920880" cy="18001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altLang="ru-RU" sz="4000" dirty="0">
                <a:solidFill>
                  <a:srgbClr val="FF0000"/>
                </a:solidFill>
                <a:latin typeface="Comic Sans MS" pitchFamily="64" charset="0"/>
                <a:ea typeface="Microsoft YaHei" charset="-122"/>
              </a:rPr>
              <a:t>Белый цвет</a:t>
            </a:r>
            <a:r>
              <a:rPr lang="ru-RU" altLang="ru-RU" sz="2800" dirty="0">
                <a:solidFill>
                  <a:srgbClr val="FF0000"/>
                </a:solidFill>
                <a:latin typeface="Comic Sans MS" pitchFamily="64" charset="0"/>
                <a:ea typeface="Microsoft YaHei" charset="-122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чаще всего цвет фона;</a:t>
            </a:r>
            <a:br>
              <a:rPr lang="ru-RU" altLang="ru-RU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</a:br>
            <a:r>
              <a:rPr lang="ru-RU" altLang="ru-RU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 мастерицы его называют «землей», потому этот цвет  олицетворяет </a:t>
            </a:r>
            <a:r>
              <a:rPr lang="ru-RU" altLang="ru-RU" b="1" dirty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землю</a:t>
            </a:r>
            <a:r>
              <a:rPr lang="ru-RU" altLang="ru-RU" b="1" dirty="0" smtClean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;</a:t>
            </a:r>
            <a:r>
              <a:rPr lang="ru-RU" altLang="ru-RU" b="1" dirty="0" smtClean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символизирует </a:t>
            </a:r>
            <a:r>
              <a:rPr lang="ru-RU" altLang="ru-RU" b="1" dirty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чистоту, свет, благо</a:t>
            </a:r>
            <a:r>
              <a:rPr lang="ru-RU" altLang="ru-RU" b="1" dirty="0">
                <a:solidFill>
                  <a:srgbClr val="990000"/>
                </a:solidFill>
                <a:latin typeface="Times New Roman" pitchFamily="16" charset="0"/>
                <a:ea typeface="Microsoft YaHei" charset="-122"/>
              </a:rPr>
              <a:t>.</a:t>
            </a:r>
            <a:endParaRPr lang="ru-RU" dirty="0"/>
          </a:p>
        </p:txBody>
      </p:sp>
      <p:pic>
        <p:nvPicPr>
          <p:cNvPr id="10242" name="Picture 2" descr="C:\Users\Asus\Desktop\0_56ddc_806956f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303098" cy="37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265030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  <a:ea typeface="Microsoft YaHei" charset="-122"/>
                <a:cs typeface="+mn-cs"/>
              </a:rPr>
              <a:t>Черный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  <a:ea typeface="Microsoft YaHei" charset="-122"/>
                <a:cs typeface="+mn-cs"/>
              </a:rPr>
              <a:t>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  <a:ea typeface="Microsoft YaHei" charset="-122"/>
                <a:cs typeface="+mn-cs"/>
              </a:rPr>
              <a:t>цвет</a:t>
            </a: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  <a:ea typeface="Microsoft YaHei" charset="-122"/>
                <a:cs typeface="+mn-cs"/>
              </a:rPr>
              <a:t> </a:t>
            </a:r>
            <a:r>
              <a:rPr lang="ru-RU" sz="3200" b="1" dirty="0">
                <a:solidFill>
                  <a:srgbClr val="6B0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  <a:ea typeface="Microsoft YaHei" charset="-122"/>
                <a:cs typeface="+mn-cs"/>
              </a:rPr>
              <a:t>связан с пониманием краткости человеческой жизни; символ земли, плодородия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3578418" cy="41044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sus\Desktop\1293976718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80" y="3501008"/>
            <a:ext cx="364728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201015-f0067-54343163--u3b3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2060848"/>
            <a:ext cx="5487116" cy="34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Ленточный орнамент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4186808" cy="4569371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</a:rPr>
              <a:t>Орнамент в переводе с латинского означает "украшение”. Орнаментом называют узор, построенный на повторе и чередовании составляющих его элементов. 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sus\Desktop\ленточный орнам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10" y="1268760"/>
            <a:ext cx="4414481" cy="48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Задание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021907"/>
          </a:xfrm>
        </p:spPr>
        <p:txBody>
          <a:bodyPr>
            <a:normAutofit fontScale="85000" lnSpcReduction="10000"/>
          </a:bodyPr>
          <a:lstStyle/>
          <a:p>
            <a:pPr fontAlgn="base">
              <a:lnSpc>
                <a:spcPts val="1785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/>
              <a:cs typeface="Aharoni" panose="02010803020104030203" pitchFamily="2" charset="-79"/>
            </a:endParaRPr>
          </a:p>
          <a:p>
            <a:pPr fontAlgn="base">
              <a:lnSpc>
                <a:spcPct val="17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ыполнить  эскиз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полотенца по мотивам народной вышивки.</a:t>
            </a:r>
            <a:endParaRPr lang="ru-RU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создать композицию из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знаков-символов</a:t>
            </a:r>
          </a:p>
          <a:p>
            <a:pPr fontAlgn="base">
              <a:lnSpc>
                <a:spcPct val="17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 тонкой бумаги вырезать «кружево» и украсить им полотенце.</a:t>
            </a:r>
            <a:endParaRPr lang="ru-RU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92888" cy="193022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урок!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169248" cy="4406682"/>
          </a:xfrm>
        </p:spPr>
      </p:pic>
    </p:spTree>
    <p:extLst>
      <p:ext uri="{BB962C8B-B14F-4D97-AF65-F5344CB8AC3E}">
        <p14:creationId xmlns:p14="http://schemas.microsoft.com/office/powerpoint/2010/main" val="4864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Comic Sans MS" panose="030F0702030302020204" pitchFamily="66" charset="0"/>
                <a:ea typeface="Calibri"/>
              </a:rPr>
              <a:t>Искусство вышивки на Руси известно с глубокой древности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Asus\Desktop\0_36570_310bf42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6207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412776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С 8-9 лет девочки под присмотром старших уже учились украшать узорами ткани, готовили приданое. Всё женское население Руси ткало, шило, вышивало. И всё в русской избе украшено руками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мастериц.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Asus\Desktop\raznye-uzory-traditsionnoi-russkoi-vyshivki-na-rushnikah-0007693526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4" y="3284984"/>
            <a:ext cx="468652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40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Н</a:t>
            </a:r>
            <a:r>
              <a:rPr lang="ru-RU" altLang="ru-RU" sz="4000" b="1" dirty="0" smtClean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азначение </a:t>
            </a:r>
            <a:r>
              <a:rPr lang="ru-RU" altLang="ru-RU" sz="40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полотенца</a:t>
            </a:r>
            <a:br>
              <a:rPr lang="ru-RU" altLang="ru-RU" sz="40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980728"/>
            <a:ext cx="4320480" cy="5430391"/>
          </a:xfrm>
        </p:spPr>
        <p:txBody>
          <a:bodyPr>
            <a:normAutofit/>
          </a:bodyPr>
          <a:lstStyle/>
          <a:p>
            <a:r>
              <a:rPr lang="ru-RU" altLang="ru-RU" sz="3000" b="1" dirty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Древние славяне считали, что жизнь человека имеет начало и конец и полотенце сопровождает его всю жизнь от рождения до смерти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1337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Родильное полотенце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128793" cy="2694706"/>
          </a:xfrm>
        </p:spPr>
        <p:txBody>
          <a:bodyPr>
            <a:normAutofit fontScale="92500" lnSpcReduction="20000"/>
          </a:bodyPr>
          <a:lstStyle/>
          <a:p>
            <a:pPr marL="0" lvl="0" indent="0" defTabSz="449263" fontAlgn="base">
              <a:spcBef>
                <a:spcPts val="700"/>
              </a:spcBef>
              <a:spcAft>
                <a:spcPct val="0"/>
              </a:spcAft>
              <a:buSzPct val="70000"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Родился маленький человек, бабка- повитуха принимает его на полотенце, которое любовно вышивала его мать. Будучи ещё в девушках,  она  позаботилась о своём малыше, снабдив полотенце богатой защитной символикой. Это полотенце называется родильным</a:t>
            </a:r>
            <a:r>
              <a:rPr lang="ru-RU" altLang="ru-RU" sz="2800" dirty="0">
                <a:solidFill>
                  <a:srgbClr val="990000"/>
                </a:solidFill>
                <a:latin typeface="Times New Roman" pitchFamily="16" charset="0"/>
                <a:ea typeface="Microsoft YaHei" charset="-122"/>
              </a:rPr>
              <a:t>.</a:t>
            </a:r>
          </a:p>
        </p:txBody>
      </p:sp>
      <p:pic>
        <p:nvPicPr>
          <p:cNvPr id="12291" name="Picture 3" descr="C:\Users\As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475216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sus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21212"/>
            <a:ext cx="2664296" cy="23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Свивальник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326896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 России основной одеждой младенца был свивальник. Чтобы свивальники не раскручивались, их перевязывали тесемками и скрепляли булавками. Перетянутое таким образом тело младенца становилось неподвижным.</a:t>
            </a:r>
          </a:p>
        </p:txBody>
      </p:sp>
      <p:pic>
        <p:nvPicPr>
          <p:cNvPr id="3074" name="Picture 2" descr="C:\Users\Asus\Desktop\1(116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79"/>
            <a:ext cx="3312368" cy="23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newsimage_10936881228812326449 pg.jpg_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4671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40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Свадебный обряд </a:t>
            </a:r>
            <a:br>
              <a:rPr lang="ru-RU" altLang="ru-RU" sz="40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</a:br>
            <a:r>
              <a:rPr lang="ru-RU" altLang="ru-RU" sz="4000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«хлеб да соль»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4320480" cy="1944215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sz="2800" b="1" dirty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Традиция встречи родителями жениха молодоженов у себя дома караваем с солью уходит своими корнями в те далекие времена, когда после свадьбы молодая жена всегда переезжала на постоянное </a:t>
            </a:r>
            <a:r>
              <a:rPr lang="ru-RU" altLang="ru-RU" sz="2800" b="1" dirty="0" smtClean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местожительство </a:t>
            </a:r>
            <a:r>
              <a:rPr lang="ru-RU" altLang="ru-RU" sz="2800" b="1" dirty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к </a:t>
            </a:r>
            <a:r>
              <a:rPr lang="ru-RU" altLang="ru-RU" sz="2800" b="1" dirty="0" smtClean="0">
                <a:solidFill>
                  <a:srgbClr val="990000"/>
                </a:solidFill>
                <a:latin typeface="Comic Sans MS" pitchFamily="64" charset="0"/>
                <a:ea typeface="Microsoft YaHei" charset="-122"/>
              </a:rPr>
              <a:t>мужу.</a:t>
            </a:r>
            <a:endParaRPr lang="ru-RU" dirty="0"/>
          </a:p>
        </p:txBody>
      </p:sp>
      <p:pic>
        <p:nvPicPr>
          <p:cNvPr id="6146" name="Picture 2" descr="C:\Users\Asus\Desktop\i47924-icon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5960"/>
            <a:ext cx="4052368" cy="45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" y="3356992"/>
            <a:ext cx="32808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68408"/>
            <a:ext cx="3801783" cy="2852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78548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05756"/>
            <a:ext cx="8366580" cy="2047180"/>
          </a:xfrm>
        </p:spPr>
        <p:txBody>
          <a:bodyPr>
            <a:normAutofit fontScale="92500" lnSpcReduction="10000"/>
          </a:bodyPr>
          <a:lstStyle/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2800" b="1" dirty="0">
                <a:solidFill>
                  <a:srgbClr val="990000"/>
                </a:solidFill>
                <a:latin typeface="Comic Sans MS" panose="030F0702030302020204" pitchFamily="66" charset="0"/>
                <a:ea typeface="Microsoft YaHei" charset="-122"/>
              </a:rPr>
              <a:t>Образа</a:t>
            </a:r>
            <a:r>
              <a:rPr lang="ru-RU" alt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 украшались </a:t>
            </a:r>
            <a:r>
              <a:rPr lang="ru-RU" altLang="ru-RU" sz="2800" b="1" dirty="0" err="1">
                <a:solidFill>
                  <a:srgbClr val="990000"/>
                </a:solidFill>
                <a:latin typeface="Comic Sans MS" panose="030F0702030302020204" pitchFamily="66" charset="0"/>
                <a:ea typeface="Microsoft YaHei" charset="-122"/>
              </a:rPr>
              <a:t>божником</a:t>
            </a:r>
            <a:r>
              <a:rPr lang="ru-RU" alt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 </a:t>
            </a:r>
            <a:endParaRPr lang="ru-RU" altLang="ru-RU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Microsoft YaHei" charset="-122"/>
            </a:endParaRPr>
          </a:p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(</a:t>
            </a:r>
            <a:r>
              <a:rPr lang="ru-RU" alt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или </a:t>
            </a:r>
            <a:r>
              <a:rPr lang="ru-RU" altLang="ru-RU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иконником</a:t>
            </a:r>
            <a:r>
              <a:rPr lang="ru-RU" alt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) - длинным и узким полотенцем домотканого 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холста.</a:t>
            </a:r>
          </a:p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Божник</a:t>
            </a:r>
            <a:r>
              <a:rPr lang="ru-RU" alt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 вывешивался так, чтобы прикрыть иконы сверху и с боков, но </a:t>
            </a:r>
            <a:r>
              <a:rPr lang="ru-RU" alt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не закрывать </a:t>
            </a:r>
            <a:r>
              <a:rPr lang="ru-RU" alt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лики</a:t>
            </a:r>
            <a:r>
              <a:rPr lang="ru-RU" altLang="ru-RU" sz="2400" dirty="0">
                <a:solidFill>
                  <a:srgbClr val="000000"/>
                </a:solidFill>
                <a:latin typeface="Comic Sans MS" panose="030F0702030302020204" pitchFamily="66" charset="0"/>
                <a:ea typeface="Microsoft YaHei" charset="-122"/>
              </a:rPr>
              <a:t>.</a:t>
            </a:r>
            <a:r>
              <a:rPr lang="ru-RU" altLang="ru-RU" sz="4000" dirty="0">
                <a:solidFill>
                  <a:srgbClr val="663300"/>
                </a:solidFill>
                <a:latin typeface="Comic Sans MS" panose="030F0702030302020204" pitchFamily="66" charset="0"/>
                <a:ea typeface="Microsoft YaHei" charset="-122"/>
              </a:rPr>
              <a:t> </a:t>
            </a:r>
          </a:p>
        </p:txBody>
      </p:sp>
      <p:pic>
        <p:nvPicPr>
          <p:cNvPr id="11266" name="Picture 2" descr="C:\Users\Asus\Desktop\content_1448860028-ffd376b5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4982204" cy="36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01073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20801"/>
            <a:ext cx="3973364" cy="2980023"/>
          </a:xfrm>
          <a:prstGeom prst="rect">
            <a:avLst/>
          </a:prstGeom>
        </p:spPr>
      </p:pic>
      <p:pic>
        <p:nvPicPr>
          <p:cNvPr id="5" name="Рисунок 4" descr="vish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84" y="1478958"/>
            <a:ext cx="4536503" cy="1642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59544"/>
            <a:ext cx="4752528" cy="131941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Comic Sans MS" panose="030F0702030302020204" pitchFamily="66" charset="0"/>
                <a:ea typeface="Calibri"/>
                <a:cs typeface="Times New Roman"/>
              </a:rPr>
              <a:t>Значение символов на полотенце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3284984"/>
            <a:ext cx="8653884" cy="31683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Солнце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почиталось как источник жизни, обладающей великой очистительной и охранительной силой. К нему обращались с молитвами о плодородии и благоденствии. Косой крест с загнутыми концами – солярный знак - солнцеворот (смена  дня и ночи, времен года).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5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Значение символов </a:t>
            </a:r>
            <a:br>
              <a:rPr lang="ru-RU" altLang="ru-RU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</a:br>
            <a:r>
              <a:rPr lang="ru-RU" altLang="ru-RU" b="1" dirty="0">
                <a:solidFill>
                  <a:srgbClr val="6B0E00"/>
                </a:solidFill>
                <a:latin typeface="Comic Sans MS" pitchFamily="64" charset="0"/>
                <a:ea typeface="Microsoft YaHei" charset="-122"/>
                <a:cs typeface="+mn-cs"/>
              </a:rPr>
              <a:t>в вышивке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5"/>
            <a:ext cx="3888432" cy="2376263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sz="2800" b="1" dirty="0">
                <a:solidFill>
                  <a:srgbClr val="663300"/>
                </a:solidFill>
                <a:latin typeface="Comic Sans MS" pitchFamily="64" charset="0"/>
                <a:ea typeface="Microsoft YaHei" charset="-122"/>
              </a:rPr>
              <a:t> </a:t>
            </a:r>
            <a:r>
              <a:rPr lang="ru-RU" altLang="ru-RU" b="1" dirty="0">
                <a:solidFill>
                  <a:srgbClr val="CC3300"/>
                </a:solidFill>
                <a:latin typeface="Comic Sans MS" pitchFamily="64" charset="0"/>
                <a:ea typeface="Microsoft YaHei" charset="-122"/>
              </a:rPr>
              <a:t>Птицы</a:t>
            </a:r>
            <a:r>
              <a:rPr lang="ru-RU" altLang="ru-RU" sz="2800" b="1" dirty="0">
                <a:solidFill>
                  <a:srgbClr val="663300"/>
                </a:solidFill>
                <a:latin typeface="Comic Sans MS" pitchFamily="64" charset="0"/>
                <a:ea typeface="Microsoft YaHei" charset="-122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открывали двери неба весной и закрывали осенью. </a:t>
            </a:r>
            <a:r>
              <a:rPr lang="ru-RU" altLang="ru-RU" sz="2800" b="1" dirty="0">
                <a:solidFill>
                  <a:srgbClr val="992600"/>
                </a:solidFill>
                <a:latin typeface="Comic Sans MS" pitchFamily="64" charset="0"/>
                <a:ea typeface="Microsoft YaHei" charset="-122"/>
              </a:rPr>
              <a:t>Птица</a:t>
            </a:r>
            <a:r>
              <a:rPr lang="ru-RU" altLang="ru-RU" sz="2800" b="1" dirty="0">
                <a:solidFill>
                  <a:srgbClr val="000000"/>
                </a:solidFill>
                <a:latin typeface="Comic Sans MS" pitchFamily="64" charset="0"/>
                <a:ea typeface="Microsoft YaHei" charset="-122"/>
              </a:rPr>
              <a:t> – это обитатель мира небесного. Они  символизировали тепло, свет, любовь и счастье, предвещали урожай и богатство. </a:t>
            </a:r>
            <a:endParaRPr lang="ru-RU" dirty="0"/>
          </a:p>
        </p:txBody>
      </p:sp>
      <p:pic>
        <p:nvPicPr>
          <p:cNvPr id="9218" name="Picture 2" descr="C:\Users\Asus\Desktop\Rushnik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83" y="1556792"/>
            <a:ext cx="411160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sus\Desktop\Rushnik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044315" cy="25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456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изобразительного искусства  в 5 классе Символика орнамента на полотенцах</vt:lpstr>
      <vt:lpstr>Искусство вышивки на Руси известно с глубокой древности</vt:lpstr>
      <vt:lpstr>Назначение полотенца </vt:lpstr>
      <vt:lpstr>Родильное полотенце</vt:lpstr>
      <vt:lpstr>Свивальник</vt:lpstr>
      <vt:lpstr>Свадебный обряд  «хлеб да соль»</vt:lpstr>
      <vt:lpstr>Презентация PowerPoint</vt:lpstr>
      <vt:lpstr>Значение символов на полотенце</vt:lpstr>
      <vt:lpstr>Значение символов  в вышивке</vt:lpstr>
      <vt:lpstr>Древо жизни, райское дерево – излюбленный мотив восточнославянской вышивки, дерево, рождающее новую жизнь. Считалось символом жизни, единства рода, его продолжением и благополучием.</vt:lpstr>
      <vt:lpstr>Презентация PowerPoint</vt:lpstr>
      <vt:lpstr>Макошь – мать-сыра земля  (мать хорошего урожая) </vt:lpstr>
      <vt:lpstr>  Символика цвета  Красный - цвет солнца, огня, жизни, красоты. Олицетворял мужское начало.    </vt:lpstr>
      <vt:lpstr>Символика цвета</vt:lpstr>
      <vt:lpstr>Черный  цвет связан с пониманием краткости человеческой жизни; символ земли, плодородия </vt:lpstr>
      <vt:lpstr>Ленточный орнамент</vt:lpstr>
      <vt:lpstr>Задание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Символика украшений на полотенцах</dc:title>
  <dc:creator>Asus</dc:creator>
  <cp:lastModifiedBy>Asus</cp:lastModifiedBy>
  <cp:revision>33</cp:revision>
  <dcterms:created xsi:type="dcterms:W3CDTF">2016-10-30T17:07:31Z</dcterms:created>
  <dcterms:modified xsi:type="dcterms:W3CDTF">2016-12-12T18:09:00Z</dcterms:modified>
</cp:coreProperties>
</file>