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70" r:id="rId5"/>
    <p:sldId id="259" r:id="rId6"/>
    <p:sldId id="261" r:id="rId7"/>
    <p:sldId id="263" r:id="rId8"/>
    <p:sldId id="275" r:id="rId9"/>
    <p:sldId id="269" r:id="rId10"/>
    <p:sldId id="264" r:id="rId11"/>
    <p:sldId id="266" r:id="rId12"/>
    <p:sldId id="271" r:id="rId13"/>
    <p:sldId id="268" r:id="rId14"/>
    <p:sldId id="262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85932" autoAdjust="0"/>
  </p:normalViewPr>
  <p:slideViewPr>
    <p:cSldViewPr>
      <p:cViewPr varScale="1">
        <p:scale>
          <a:sx n="94" d="100"/>
          <a:sy n="94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2BBA-4E3F-413B-9857-897384805556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BB2D8-82E8-4E06-8AD3-F3B8CC25F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1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B2D8-82E8-4E06-8AD3-F3B8CC25F6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35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B2D8-82E8-4E06-8AD3-F3B8CC25F60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35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7;&#1053;&#1045;&#1043;&#1054;&#1042;&#1048;&#1050;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&#1057;&#1053;&#1045;&#1043;&#1054;&#1042;&#1048;&#1050;.pp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.am/data/media/48/www_pics_am-power1437.jpg" TargetMode="External"/><Relationship Id="rId2" Type="http://schemas.openxmlformats.org/officeDocument/2006/relationships/hyperlink" Target="&#1055;&#1086;&#1083;&#1077;&#1079;&#1085;&#1099;&#1077;%20&#1080;&#1089;&#1082;&#1086;&#1087;&#1072;&#1077;&#1084;&#1099;&#1077;.%20&#1044;&#1086;&#1073;&#1099;&#1095;&#1072;%20&#1082;&#1072;&#1084;&#1077;&#1085;&#1085;&#1086;&#1075;&#1086;%20&#1091;&#1075;&#1083;&#1103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7;&#1053;&#1045;&#1043;&#1054;&#1042;&#1048;&#1050;.ppt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7;&#1053;&#1045;&#1043;&#1054;&#1042;&#1048;&#1050;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2434022"/>
          </a:xfrm>
        </p:spPr>
        <p:txBody>
          <a:bodyPr/>
          <a:lstStyle/>
          <a:p>
            <a:r>
              <a:rPr lang="ru-RU" sz="2800" dirty="0"/>
              <a:t>Звенит заливистый звонок,</a:t>
            </a:r>
            <a:br>
              <a:rPr lang="ru-RU" sz="2800" dirty="0"/>
            </a:br>
            <a:r>
              <a:rPr lang="ru-RU" sz="2800" dirty="0"/>
              <a:t>Вас ждёт интересный и полезный  урок</a:t>
            </a:r>
            <a:br>
              <a:rPr lang="ru-RU" sz="2800" dirty="0"/>
            </a:br>
            <a:r>
              <a:rPr lang="ru-RU" sz="2800" dirty="0"/>
              <a:t>Чудесным пусть будет у вас настроенье,</a:t>
            </a:r>
            <a:br>
              <a:rPr lang="ru-RU" sz="2800" dirty="0"/>
            </a:br>
            <a:r>
              <a:rPr lang="ru-RU" sz="2800" dirty="0"/>
              <a:t>Легко и радостно даётся ученье</a:t>
            </a:r>
            <a:r>
              <a:rPr lang="ru-RU" sz="2800" b="1" dirty="0"/>
              <a:t>. 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013176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999" y="34702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36525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160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305642"/>
              </p:ext>
            </p:extLst>
          </p:nvPr>
        </p:nvGraphicFramePr>
        <p:xfrm>
          <a:off x="611559" y="1988841"/>
          <a:ext cx="7776864" cy="3625170"/>
        </p:xfrm>
        <a:graphic>
          <a:graphicData uri="http://schemas.openxmlformats.org/drawingml/2006/table">
            <a:tbl>
              <a:tblPr firstRow="1" firstCol="1" bandRow="1"/>
              <a:tblGrid>
                <a:gridCol w="1943607"/>
                <a:gridCol w="1944419"/>
                <a:gridCol w="1944419"/>
                <a:gridCol w="1944419"/>
              </a:tblGrid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Антрацит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Обыкновенный каменный уголь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Бурый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уголь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Цвет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Блеск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Количество тепла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25" y="259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160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051051"/>
              </p:ext>
            </p:extLst>
          </p:nvPr>
        </p:nvGraphicFramePr>
        <p:xfrm>
          <a:off x="611559" y="1988841"/>
          <a:ext cx="7776864" cy="3625170"/>
        </p:xfrm>
        <a:graphic>
          <a:graphicData uri="http://schemas.openxmlformats.org/drawingml/2006/table">
            <a:tbl>
              <a:tblPr firstRow="1" firstCol="1" bandRow="1"/>
              <a:tblGrid>
                <a:gridCol w="1943607"/>
                <a:gridCol w="1944419"/>
                <a:gridCol w="1944419"/>
                <a:gridCol w="1944419"/>
              </a:tblGrid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Антрацит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Обыкновенный каменный уголь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Бурый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уголь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Цвет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/>
                          <a:ea typeface="Times New Roman"/>
                        </a:rPr>
                        <a:t> черный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черный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Темно-бурый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Блеск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 блестящий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меньше блестит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не блестит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Количество тепла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много тепла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меньше тепла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 мало тепла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25" y="259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ердце 4">
            <a:hlinkClick r:id="rId4" action="ppaction://hlinkpres?slideindex=1&amp;slidetitle="/>
          </p:cNvPr>
          <p:cNvSpPr/>
          <p:nvPr/>
        </p:nvSpPr>
        <p:spPr>
          <a:xfrm>
            <a:off x="5724128" y="6381328"/>
            <a:ext cx="285177" cy="2374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карте каменный уголь обозначается черным квадратом -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бурый уголь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ли месторождения у нас в России угля? Стр.10 приложение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6127" y="3893003"/>
            <a:ext cx="34232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Школа: полезные ископаемые на физической карте. Бурый уголь: символ полезного ископаемого на физической карте Скачать картинки для начальной школы в 4 классе. Учебная программа общеобразовательной школы; изображения к разделу Символы и знаки; картинки к интерактивным урокам, flash-тестам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835" y="4253043"/>
            <a:ext cx="665953" cy="4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5991606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2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079" b="79365" l="58696" r="93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65" t="27293" r="2328" b="14849"/>
          <a:stretch/>
        </p:blipFill>
        <p:spPr bwMode="auto">
          <a:xfrm>
            <a:off x="1379913" y="2261062"/>
            <a:ext cx="3163910" cy="29759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980728"/>
            <a:ext cx="4375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вид угля изображён?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914" y="5085185"/>
            <a:ext cx="302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Бурый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1063"/>
            <a:ext cx="2886075" cy="29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5408350"/>
            <a:ext cx="167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Антрацит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ердце 5">
            <a:hlinkClick r:id="rId7" action="ppaction://hlinkpres?slideindex=1&amp;slidetitle="/>
          </p:cNvPr>
          <p:cNvSpPr/>
          <p:nvPr/>
        </p:nvSpPr>
        <p:spPr>
          <a:xfrm>
            <a:off x="467544" y="6313846"/>
            <a:ext cx="313020" cy="1991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1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19675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hlinkClick r:id="rId2" action="ppaction://hlinkfile"/>
              </a:rPr>
              <a:t>Добыча каменного угля</a:t>
            </a:r>
            <a:endParaRPr lang="ru-RU" sz="3200" dirty="0"/>
          </a:p>
        </p:txBody>
      </p:sp>
      <p:pic>
        <p:nvPicPr>
          <p:cNvPr id="3" name="Picture 9" descr="Картинка 16 из 29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67995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>
            <a:hlinkClick r:id="rId5" action="ppaction://hlinkpres?slideindex=1&amp;slidetitle="/>
          </p:cNvPr>
          <p:cNvSpPr/>
          <p:nvPr/>
        </p:nvSpPr>
        <p:spPr>
          <a:xfrm>
            <a:off x="529437" y="6251004"/>
            <a:ext cx="144016" cy="2023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96752"/>
            <a:ext cx="62876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используется каменный уголь?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страница 137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4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47454" y="2276872"/>
            <a:ext cx="6212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уроке </a:t>
            </a:r>
            <a:r>
              <a:rPr lang="ru-RU" sz="2800" dirty="0" smtClean="0"/>
              <a:t>мне  понравилось...</a:t>
            </a:r>
          </a:p>
          <a:p>
            <a:endParaRPr lang="ru-RU" sz="2800" dirty="0"/>
          </a:p>
          <a:p>
            <a:r>
              <a:rPr lang="ru-RU" sz="2800" dirty="0"/>
              <a:t>На уроке мне запомнилось</a:t>
            </a:r>
            <a:r>
              <a:rPr lang="ru-RU" sz="2800" dirty="0" smtClean="0"/>
              <a:t>...</a:t>
            </a:r>
          </a:p>
          <a:p>
            <a:endParaRPr lang="ru-RU" sz="2800" dirty="0"/>
          </a:p>
          <a:p>
            <a:r>
              <a:rPr lang="ru-RU" sz="2800" dirty="0"/>
              <a:t>На уроке я научилась... </a:t>
            </a:r>
          </a:p>
        </p:txBody>
      </p:sp>
    </p:spTree>
    <p:extLst>
      <p:ext uri="{BB962C8B-B14F-4D97-AF65-F5344CB8AC3E}">
        <p14:creationId xmlns:p14="http://schemas.microsoft.com/office/powerpoint/2010/main" xmlns="" val="2095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07" y="332656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25718" y="87780"/>
            <a:ext cx="5206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6000" dirty="0" smtClean="0">
              <a:solidFill>
                <a:srgbClr val="0F6F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lvl="0" algn="ctr"/>
            <a:r>
              <a:rPr lang="ru-RU" sz="6000" dirty="0" smtClean="0"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Благодарю</a:t>
            </a:r>
            <a:endParaRPr lang="ru-RU" sz="6000" dirty="0">
              <a:solidFill>
                <a:srgbClr val="0F6F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33400"/>
            <a:ext cx="5554960" cy="2679576"/>
          </a:xfrm>
        </p:spPr>
        <p:txBody>
          <a:bodyPr/>
          <a:lstStyle/>
          <a:p>
            <a:r>
              <a:rPr lang="ru-RU" sz="3200" dirty="0"/>
              <a:t>Полезные </a:t>
            </a:r>
            <a:r>
              <a:rPr lang="ru-RU" sz="3200" dirty="0" smtClean="0"/>
              <a:t>ископаемые- </a:t>
            </a:r>
            <a:r>
              <a:rPr lang="ru-RU" sz="3200" dirty="0"/>
              <a:t>это породы и минералы, которые человек использует в хозяйстве.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024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43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dirty="0"/>
              <a:t>Игра </a:t>
            </a:r>
            <a:r>
              <a:rPr lang="ru-RU" dirty="0" smtClean="0"/>
              <a:t>«Запомни </a:t>
            </a:r>
            <a:r>
              <a:rPr lang="ru-RU" dirty="0"/>
              <a:t>полезное ископаемое» </a:t>
            </a:r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78" y="260648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285992"/>
            <a:ext cx="9593892" cy="4144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200" dirty="0" smtClean="0"/>
          </a:p>
          <a:p>
            <a:pPr eaLnBrk="1" hangingPunct="1">
              <a:buFontTx/>
              <a:buNone/>
              <a:defRPr/>
            </a:pPr>
            <a:endParaRPr lang="ru-RU" sz="3200" dirty="0"/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  <a:p>
            <a:pPr eaLnBrk="1" hangingPunct="1">
              <a:buFontTx/>
              <a:buNone/>
              <a:defRPr/>
            </a:pPr>
            <a:endParaRPr lang="ru-RU" sz="3200" dirty="0"/>
          </a:p>
          <a:p>
            <a:pPr eaLnBrk="1" hangingPunct="1">
              <a:buFontTx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гранит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песок, </a:t>
            </a:r>
            <a:r>
              <a:rPr lang="ru-RU" sz="3200" dirty="0">
                <a:solidFill>
                  <a:schemeClr val="bg1"/>
                </a:solidFill>
              </a:rPr>
              <a:t>торф, каменный </a:t>
            </a:r>
            <a:r>
              <a:rPr lang="ru-RU" sz="3200" dirty="0" smtClean="0">
                <a:solidFill>
                  <a:schemeClr val="bg1"/>
                </a:solidFill>
              </a:rPr>
              <a:t>уголь,</a:t>
            </a:r>
          </a:p>
          <a:p>
            <a:pPr eaLnBrk="1" hangingPunct="1">
              <a:buFontTx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известняк</a:t>
            </a:r>
            <a:r>
              <a:rPr lang="ru-RU" sz="3200" dirty="0">
                <a:solidFill>
                  <a:schemeClr val="bg1"/>
                </a:solidFill>
              </a:rPr>
              <a:t>,  глина, </a:t>
            </a:r>
            <a:r>
              <a:rPr lang="ru-RU" sz="3200" dirty="0" smtClean="0">
                <a:solidFill>
                  <a:schemeClr val="bg1"/>
                </a:solidFill>
              </a:rPr>
              <a:t>нефть, природный газ.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988840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04617B"/>
                </a:solidFill>
                <a:latin typeface="Tahoma"/>
              </a:rPr>
              <a:t>Запиши в один столбик </a:t>
            </a:r>
            <a:r>
              <a:rPr lang="ru-RU" sz="3200" kern="0" dirty="0" smtClean="0">
                <a:solidFill>
                  <a:srgbClr val="04617B"/>
                </a:solidFill>
                <a:latin typeface="Tahoma"/>
              </a:rPr>
              <a:t>полезные ископаемые  горючие, </a:t>
            </a:r>
            <a:r>
              <a:rPr lang="ru-RU" sz="3200" kern="0" dirty="0">
                <a:solidFill>
                  <a:srgbClr val="04617B"/>
                </a:solidFill>
                <a:latin typeface="Tahoma"/>
              </a:rPr>
              <a:t>в другой </a:t>
            </a:r>
            <a:r>
              <a:rPr lang="ru-RU" sz="3200" kern="0" dirty="0" smtClean="0">
                <a:solidFill>
                  <a:srgbClr val="04617B"/>
                </a:solidFill>
                <a:latin typeface="Tahoma"/>
              </a:rPr>
              <a:t>строительные </a:t>
            </a:r>
            <a:r>
              <a:rPr lang="ru-RU" sz="3200" kern="0" dirty="0">
                <a:solidFill>
                  <a:srgbClr val="04617B"/>
                </a:solidFill>
                <a:latin typeface="Tahom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dirty="0"/>
              <a:t>Игра </a:t>
            </a:r>
            <a:r>
              <a:rPr lang="ru-RU" dirty="0" smtClean="0"/>
              <a:t>«Запомни </a:t>
            </a:r>
            <a:r>
              <a:rPr lang="ru-RU" dirty="0"/>
              <a:t>полезное ископаемое» </a:t>
            </a:r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78" y="260648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285992"/>
            <a:ext cx="9593892" cy="4144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200" dirty="0" smtClean="0"/>
          </a:p>
          <a:p>
            <a:pPr eaLnBrk="1" hangingPunct="1">
              <a:buFontTx/>
              <a:buNone/>
              <a:defRPr/>
            </a:pPr>
            <a:endParaRPr lang="ru-RU" sz="3200" dirty="0"/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  <a:p>
            <a:pPr eaLnBrk="1" hangingPunct="1">
              <a:buFontTx/>
              <a:buNone/>
              <a:defRPr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98884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ru-RU" sz="3200" kern="0" dirty="0">
              <a:solidFill>
                <a:srgbClr val="04617B"/>
              </a:solidFill>
              <a:latin typeface="Tahoma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2489806"/>
              </p:ext>
            </p:extLst>
          </p:nvPr>
        </p:nvGraphicFramePr>
        <p:xfrm>
          <a:off x="1524000" y="2573614"/>
          <a:ext cx="6096000" cy="2799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699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гранит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торф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каменный уголь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известняк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нефть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природный газ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0" y="2552387"/>
            <a:ext cx="714375" cy="5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482" y="32504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482" y="4653135"/>
            <a:ext cx="576062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481" y="4005064"/>
            <a:ext cx="5760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Известняк: символ полезного ископаемого на физической карте Картинки  для средней и старшей школы. Учебная программа общеобразовательной школы; изображения к разделу Символы и знаки; к авторским презентациям, флеш игра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0489"/>
            <a:ext cx="648072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899592" y="620689"/>
            <a:ext cx="7632848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твёрдый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 жидкий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3 прозрачный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4 плотный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5 рыхлый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6 горючий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7 негорючий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42988" y="765175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Какими свойствами обладает торф?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7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443" y="287971"/>
            <a:ext cx="8785225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Свойства торфа</a:t>
            </a:r>
          </a:p>
          <a:p>
            <a:pPr algn="ctr">
              <a:defRPr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1 Цвет </a:t>
            </a:r>
            <a:r>
              <a:rPr lang="ru-RU" sz="2800" dirty="0" smtClean="0">
                <a:solidFill>
                  <a:schemeClr val="bg1"/>
                </a:solidFill>
              </a:rPr>
              <a:t>бурый или тёмно-бурый</a:t>
            </a: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2 Состоит </a:t>
            </a:r>
            <a:r>
              <a:rPr lang="ru-RU" sz="2800" dirty="0" smtClean="0">
                <a:solidFill>
                  <a:schemeClr val="bg1"/>
                </a:solidFill>
              </a:rPr>
              <a:t>из остатков полусгнивших болотных                растений.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3 Между частичками много </a:t>
            </a:r>
            <a:r>
              <a:rPr lang="ru-RU" sz="2800" dirty="0" smtClean="0">
                <a:solidFill>
                  <a:schemeClr val="bg1"/>
                </a:solidFill>
              </a:rPr>
              <a:t>пространств,</a:t>
            </a:r>
            <a:r>
              <a:rPr lang="ru-RU" sz="2800" dirty="0" smtClean="0">
                <a:solidFill>
                  <a:schemeClr val="tx1"/>
                </a:solidFill>
              </a:rPr>
              <a:t> в них     </a:t>
            </a:r>
            <a:r>
              <a:rPr lang="ru-RU" sz="2800" dirty="0" smtClean="0">
                <a:solidFill>
                  <a:schemeClr val="bg1"/>
                </a:solidFill>
              </a:rPr>
              <a:t>воздух.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 4Торф проводит тепло </a:t>
            </a:r>
            <a:r>
              <a:rPr lang="ru-RU" sz="2800" dirty="0" smtClean="0">
                <a:solidFill>
                  <a:schemeClr val="bg1"/>
                </a:solidFill>
              </a:rPr>
              <a:t>плохо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5 Очень хорошо </a:t>
            </a:r>
            <a:r>
              <a:rPr lang="ru-RU" sz="2800" dirty="0" smtClean="0">
                <a:solidFill>
                  <a:schemeClr val="bg1"/>
                </a:solidFill>
              </a:rPr>
              <a:t>горит</a:t>
            </a:r>
            <a:r>
              <a:rPr lang="ru-RU" sz="2800" dirty="0" smtClean="0">
                <a:solidFill>
                  <a:schemeClr val="tx1"/>
                </a:solidFill>
              </a:rPr>
              <a:t>, выделяя </a:t>
            </a:r>
            <a:r>
              <a:rPr lang="ru-RU" sz="2800" dirty="0" smtClean="0">
                <a:solidFill>
                  <a:schemeClr val="bg1"/>
                </a:solidFill>
              </a:rPr>
              <a:t>тепло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7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1015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Выберите и расставьте правильно, как добывают торф</a:t>
            </a:r>
          </a:p>
          <a:p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487" y="2261017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5</a:t>
            </a:r>
            <a:r>
              <a:rPr lang="ru-RU" sz="2400" dirty="0" smtClean="0"/>
              <a:t>--- </a:t>
            </a:r>
            <a:r>
              <a:rPr lang="ru-RU" sz="2400" dirty="0"/>
              <a:t>разрезают на кирпичики</a:t>
            </a:r>
          </a:p>
          <a:p>
            <a:r>
              <a:rPr lang="ru-RU" sz="2400" dirty="0"/>
              <a:t>       </a:t>
            </a:r>
            <a:r>
              <a:rPr lang="ru-RU" sz="2400" dirty="0">
                <a:solidFill>
                  <a:schemeClr val="bg1"/>
                </a:solidFill>
              </a:rPr>
              <a:t> 3 </a:t>
            </a:r>
            <a:r>
              <a:rPr lang="ru-RU" sz="2400" dirty="0"/>
              <a:t>--- перекачивают на ровные участки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1 </a:t>
            </a:r>
            <a:r>
              <a:rPr lang="ru-RU" sz="2400" dirty="0"/>
              <a:t>--- снимают специальными ножами дерн (растущие растения)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2 </a:t>
            </a:r>
            <a:r>
              <a:rPr lang="ru-RU" sz="2400" dirty="0"/>
              <a:t>--- размывают водой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4 </a:t>
            </a:r>
            <a:r>
              <a:rPr lang="ru-RU" sz="2400" dirty="0"/>
              <a:t>--- дают время высохнуть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5" name="Сердце 4">
            <a:hlinkClick r:id="rId2" action="ppaction://hlinkpres?slideindex=1&amp;slidetitle="/>
          </p:cNvPr>
          <p:cNvSpPr/>
          <p:nvPr/>
        </p:nvSpPr>
        <p:spPr>
          <a:xfrm>
            <a:off x="467544" y="6309320"/>
            <a:ext cx="288032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0"/>
          <p:cNvSpPr>
            <a:spLocks noChangeArrowheads="1" noChangeShapeType="1" noTextEdit="1"/>
          </p:cNvSpPr>
          <p:nvPr/>
        </p:nvSpPr>
        <p:spPr bwMode="auto">
          <a:xfrm>
            <a:off x="2916238" y="1773238"/>
            <a:ext cx="3233737" cy="83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44"/>
              </a:avLst>
            </a:prstTxWarp>
          </a:bodyPr>
          <a:lstStyle/>
          <a:p>
            <a:pPr algn="ctr"/>
            <a:endParaRPr lang="ru-RU" sz="3600" kern="10">
              <a:ln w="12700">
                <a:pattFill prst="divot">
                  <a:fgClr>
                    <a:srgbClr val="F9F3ED"/>
                  </a:fgClr>
                  <a:bgClr>
                    <a:schemeClr val="accent2"/>
                  </a:bgClr>
                </a:patt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9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271713"/>
            <a:ext cx="11096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37225" y="2414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</a:t>
            </a:r>
          </a:p>
        </p:txBody>
      </p:sp>
      <p:pic>
        <p:nvPicPr>
          <p:cNvPr id="4101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271713"/>
            <a:ext cx="1108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0" name="Text Box 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21450" y="24241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3" name="AutoShap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270125"/>
            <a:ext cx="11096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64400" y="2460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962275"/>
            <a:ext cx="8651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Text 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76800" y="35147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7" name="AutoShap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32113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2" name="Text Box 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56275" y="35020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9" name="AutoShap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946400"/>
            <a:ext cx="110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5" name="Text Box 5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99213" y="35718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11" name="AutoShap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289175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8" name="Text Box 5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54838" y="35718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13" name="AutoShape 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690938"/>
            <a:ext cx="8651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4" name="Text Box 6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10150" y="38100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15" name="AutoShap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622675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70650" y="51323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17" name="AutoShape 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951163"/>
            <a:ext cx="110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0" name="Text Box 6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193961">
            <a:off x="7307263" y="31115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19" name="AutoShape 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940050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676650"/>
            <a:ext cx="8651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9" name="Text Box 7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54775" y="37957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22" name="AutoShap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643313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2" name="Text Box 8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32663" y="51673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24" name="AutoShape 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525" y="3619500"/>
            <a:ext cx="110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5" name="Text Box 8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81963" y="38750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26" name="AutoShape 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984500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8" name="Text Box 8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29575" y="37941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2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79650"/>
            <a:ext cx="8651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" name="Text Box 1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30675" y="23844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4130" name="Группа 73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9141971" cy="6858000"/>
          </a:xfrm>
        </p:grpSpPr>
        <p:pic>
          <p:nvPicPr>
            <p:cNvPr id="4321" name="Рисунок 74" descr="Рисунок1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6875"/>
            <a:stretch>
              <a:fillRect/>
            </a:stretch>
          </p:blipFill>
          <p:spPr bwMode="auto">
            <a:xfrm>
              <a:off x="2028" y="0"/>
              <a:ext cx="9139943" cy="21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2" name="Рисунок 75" descr="Рисунок1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678"/>
            <a:stretch>
              <a:fillRect/>
            </a:stretch>
          </p:blipFill>
          <p:spPr bwMode="auto">
            <a:xfrm>
              <a:off x="8929718" y="0"/>
              <a:ext cx="2122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3" name="Рисунок 76" descr="Рисунок1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678"/>
            <a:stretch>
              <a:fillRect/>
            </a:stretch>
          </p:blipFill>
          <p:spPr bwMode="auto">
            <a:xfrm flipH="1">
              <a:off x="0" y="0"/>
              <a:ext cx="2122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4" name="Рисунок 77" descr="Рисунок1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6875"/>
            <a:stretch>
              <a:fillRect/>
            </a:stretch>
          </p:blipFill>
          <p:spPr bwMode="auto">
            <a:xfrm flipV="1">
              <a:off x="0" y="6643710"/>
              <a:ext cx="9139943" cy="21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3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8493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82913"/>
            <a:ext cx="8667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4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76613" y="30734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3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675063"/>
            <a:ext cx="866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5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30675" y="37798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3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6464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55975" y="37369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3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43148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6097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6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887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788" y="8397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97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88" y="8397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050" y="8477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75" y="868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68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0" y="868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050" y="868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13" y="887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381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063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25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238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111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25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190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17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5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1906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2637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5779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5716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5716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716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5716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2891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54940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8" y="36433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951163"/>
            <a:ext cx="866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2717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5462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636963"/>
            <a:ext cx="866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98450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2685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462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36963"/>
            <a:ext cx="866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51163"/>
            <a:ext cx="866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590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462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163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289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590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462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25" y="501015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3148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25" y="56673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01650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8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0" y="49926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3148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3275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990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3338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1650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3338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49926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36245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275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025" y="57038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0323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3799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713413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7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037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8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3" y="43703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6800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0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010150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1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538" y="432752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2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275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3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350" y="5680075"/>
            <a:ext cx="866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4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013" y="5672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5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350" y="501808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6" name="AutoShap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8" y="5037138"/>
            <a:ext cx="8667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7038" y="2270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у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43000" y="255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16800" y="26130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69200" y="27654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03413" y="2301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38425" y="2730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1100" y="9890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95475" y="17272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06675" y="24082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62425" y="37909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35538" y="44561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13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70550" y="51085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70663" y="58023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0963" y="2730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4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13113" y="2730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</a:t>
            </a:r>
          </a:p>
        </p:txBody>
      </p:sp>
      <p:sp>
        <p:nvSpPr>
          <p:cNvPr id="14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3225" y="31416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7925" y="30718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60563" y="30845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ч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38425" y="30845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ь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77100" y="2873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</a:t>
            </a:r>
          </a:p>
        </p:txBody>
      </p:sp>
      <p:sp>
        <p:nvSpPr>
          <p:cNvPr id="14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64400" y="10366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4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64400" y="1698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м</a:t>
            </a:r>
          </a:p>
        </p:txBody>
      </p:sp>
      <p:sp>
        <p:nvSpPr>
          <p:cNvPr id="14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77100" y="24352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15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78688" y="30718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15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21550" y="37798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15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07263" y="44831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ы</a:t>
            </a:r>
          </a:p>
        </p:txBody>
      </p:sp>
      <p:sp>
        <p:nvSpPr>
          <p:cNvPr id="15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56475" y="52117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й</a:t>
            </a:r>
          </a:p>
        </p:txBody>
      </p:sp>
      <p:sp>
        <p:nvSpPr>
          <p:cNvPr id="15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87825" y="31115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5725" y="44561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85950" y="51323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39825" y="58293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18275" y="17065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15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40400" y="17256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14900" y="1698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</a:t>
            </a:r>
          </a:p>
        </p:txBody>
      </p:sp>
      <p:sp>
        <p:nvSpPr>
          <p:cNvPr id="16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87825" y="1698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т</a:t>
            </a:r>
          </a:p>
        </p:txBody>
      </p:sp>
      <p:sp>
        <p:nvSpPr>
          <p:cNvPr id="16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59150" y="16732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ь</a:t>
            </a:r>
          </a:p>
        </p:txBody>
      </p:sp>
      <p:sp>
        <p:nvSpPr>
          <p:cNvPr id="16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3163" y="2682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3225" y="9731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16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7038" y="16843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</a:p>
        </p:txBody>
      </p:sp>
      <p:sp>
        <p:nvSpPr>
          <p:cNvPr id="16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1163" y="24304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</a:t>
            </a:r>
          </a:p>
        </p:txBody>
      </p:sp>
      <p:sp>
        <p:nvSpPr>
          <p:cNvPr id="16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7038" y="37449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</a:t>
            </a:r>
          </a:p>
        </p:txBody>
      </p:sp>
      <p:sp>
        <p:nvSpPr>
          <p:cNvPr id="16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3225" y="44640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ы</a:t>
            </a:r>
          </a:p>
        </p:txBody>
      </p:sp>
      <p:sp>
        <p:nvSpPr>
          <p:cNvPr id="16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7350" y="51387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17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0050" y="58102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м</a:t>
            </a:r>
          </a:p>
        </p:txBody>
      </p:sp>
      <p:sp>
        <p:nvSpPr>
          <p:cNvPr id="17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43000" y="16954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у</a:t>
            </a:r>
          </a:p>
        </p:txBody>
      </p:sp>
      <p:sp>
        <p:nvSpPr>
          <p:cNvPr id="17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9038" y="37893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</a:t>
            </a:r>
          </a:p>
        </p:txBody>
      </p:sp>
      <p:sp>
        <p:nvSpPr>
          <p:cNvPr id="17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30300" y="44513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</a:t>
            </a:r>
          </a:p>
        </p:txBody>
      </p:sp>
      <p:sp>
        <p:nvSpPr>
          <p:cNvPr id="17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9188" y="51593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ц</a:t>
            </a:r>
          </a:p>
        </p:txBody>
      </p:sp>
      <p:sp>
        <p:nvSpPr>
          <p:cNvPr id="17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66900" y="9890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</a:t>
            </a:r>
          </a:p>
        </p:txBody>
      </p:sp>
      <p:sp>
        <p:nvSpPr>
          <p:cNvPr id="17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09763" y="2414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э</a:t>
            </a:r>
          </a:p>
        </p:txBody>
      </p:sp>
      <p:sp>
        <p:nvSpPr>
          <p:cNvPr id="17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79600" y="37877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ш</a:t>
            </a:r>
          </a:p>
        </p:txBody>
      </p:sp>
      <p:sp>
        <p:nvSpPr>
          <p:cNvPr id="17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09763" y="58229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ё</a:t>
            </a:r>
          </a:p>
        </p:txBody>
      </p:sp>
      <p:sp>
        <p:nvSpPr>
          <p:cNvPr id="17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41600" y="9731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</a:t>
            </a:r>
          </a:p>
        </p:txBody>
      </p:sp>
      <p:sp>
        <p:nvSpPr>
          <p:cNvPr id="18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900" y="17081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18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41600" y="37877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8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68588" y="51085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</a:p>
        </p:txBody>
      </p:sp>
      <p:sp>
        <p:nvSpPr>
          <p:cNvPr id="18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68588" y="58229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18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5338" y="9636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8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62325" y="24304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18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46450" y="44640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</a:p>
        </p:txBody>
      </p:sp>
      <p:sp>
        <p:nvSpPr>
          <p:cNvPr id="18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13125" y="51593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</a:t>
            </a:r>
          </a:p>
        </p:txBody>
      </p:sp>
      <p:sp>
        <p:nvSpPr>
          <p:cNvPr id="18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76613" y="57975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ш</a:t>
            </a:r>
          </a:p>
        </p:txBody>
      </p:sp>
      <p:sp>
        <p:nvSpPr>
          <p:cNvPr id="18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9038" y="2682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т</a:t>
            </a:r>
          </a:p>
        </p:txBody>
      </p:sp>
      <p:sp>
        <p:nvSpPr>
          <p:cNvPr id="19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68775" y="2270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</a:t>
            </a:r>
          </a:p>
        </p:txBody>
      </p:sp>
      <p:sp>
        <p:nvSpPr>
          <p:cNvPr id="19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65600" y="9890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</a:t>
            </a:r>
          </a:p>
        </p:txBody>
      </p:sp>
      <p:sp>
        <p:nvSpPr>
          <p:cNvPr id="19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65600" y="23891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ж</a:t>
            </a:r>
          </a:p>
        </p:txBody>
      </p:sp>
      <p:sp>
        <p:nvSpPr>
          <p:cNvPr id="19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81475" y="44211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</a:t>
            </a:r>
          </a:p>
        </p:txBody>
      </p:sp>
      <p:sp>
        <p:nvSpPr>
          <p:cNvPr id="19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9725" y="51085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ё</a:t>
            </a:r>
          </a:p>
        </p:txBody>
      </p:sp>
      <p:sp>
        <p:nvSpPr>
          <p:cNvPr id="19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33850" y="58372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ж</a:t>
            </a:r>
          </a:p>
        </p:txBody>
      </p:sp>
      <p:sp>
        <p:nvSpPr>
          <p:cNvPr id="19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35538" y="2317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19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53000" y="9985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19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67288" y="24304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41888" y="3095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ы</a:t>
            </a:r>
          </a:p>
        </p:txBody>
      </p:sp>
      <p:sp>
        <p:nvSpPr>
          <p:cNvPr id="20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41888" y="37957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ч</a:t>
            </a:r>
          </a:p>
        </p:txBody>
      </p:sp>
      <p:sp>
        <p:nvSpPr>
          <p:cNvPr id="20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14900" y="51990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14900" y="57975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20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29188" y="52006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20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34150" y="255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20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34150" y="9985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20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21450" y="24304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</a:t>
            </a:r>
          </a:p>
        </p:txBody>
      </p:sp>
      <p:sp>
        <p:nvSpPr>
          <p:cNvPr id="20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21450" y="30956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й</a:t>
            </a:r>
          </a:p>
        </p:txBody>
      </p:sp>
      <p:sp>
        <p:nvSpPr>
          <p:cNvPr id="20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21450" y="37798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20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50025" y="51593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у</a:t>
            </a:r>
          </a:p>
        </p:txBody>
      </p:sp>
      <p:sp>
        <p:nvSpPr>
          <p:cNvPr id="21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32663" y="58420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21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26413" y="2968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21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08950" y="10731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</a:t>
            </a:r>
          </a:p>
        </p:txBody>
      </p:sp>
      <p:sp>
        <p:nvSpPr>
          <p:cNvPr id="21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54975" y="17780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</a:t>
            </a:r>
          </a:p>
        </p:txBody>
      </p:sp>
      <p:sp>
        <p:nvSpPr>
          <p:cNvPr id="21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08950" y="313690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28000" y="37877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08950" y="44656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28000" y="51593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28000" y="58245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08950" y="24590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22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70550" y="44799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</a:t>
            </a:r>
          </a:p>
        </p:txBody>
      </p:sp>
      <p:sp>
        <p:nvSpPr>
          <p:cNvPr id="22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3163" y="24161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</a:t>
            </a:r>
          </a:p>
        </p:txBody>
      </p:sp>
      <p:sp>
        <p:nvSpPr>
          <p:cNvPr id="222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09763" y="45116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223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37225" y="2825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</a:t>
            </a:r>
          </a:p>
        </p:txBody>
      </p:sp>
      <p:sp>
        <p:nvSpPr>
          <p:cNvPr id="22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22938" y="10080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ы</a:t>
            </a:r>
          </a:p>
        </p:txBody>
      </p:sp>
      <p:sp>
        <p:nvSpPr>
          <p:cNvPr id="225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16588" y="30829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22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92775" y="378777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</a:t>
            </a:r>
          </a:p>
        </p:txBody>
      </p:sp>
      <p:sp>
        <p:nvSpPr>
          <p:cNvPr id="227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37225" y="5810250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</a:t>
            </a:r>
          </a:p>
        </p:txBody>
      </p:sp>
      <p:sp>
        <p:nvSpPr>
          <p:cNvPr id="228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34150" y="449421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</a:t>
            </a:r>
          </a:p>
        </p:txBody>
      </p:sp>
      <p:sp>
        <p:nvSpPr>
          <p:cNvPr id="229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79600" y="296863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</a:t>
            </a:r>
          </a:p>
        </p:txBody>
      </p:sp>
      <p:sp>
        <p:nvSpPr>
          <p:cNvPr id="230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76613" y="31210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4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 nodeType="clickPar">
                      <p:stCondLst>
                        <p:cond delay="0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 nodeType="clickPar">
                      <p:stCondLst>
                        <p:cond delay="0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 nodeType="clickPar">
                      <p:stCondLst>
                        <p:cond delay="0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 nodeType="clickPar">
                      <p:stCondLst>
                        <p:cond delay="0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 nodeType="clickPar">
                      <p:stCondLst>
                        <p:cond delay="0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 nodeType="clickPar">
                      <p:stCondLst>
                        <p:cond delay="0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 nodeType="clickPar">
                      <p:stCondLst>
                        <p:cond delay="0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 nodeType="clickPar">
                      <p:stCondLst>
                        <p:cond delay="0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 nodeType="clickPar">
                      <p:stCondLst>
                        <p:cond delay="0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 nodeType="clickPar">
                      <p:stCondLst>
                        <p:cond delay="0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 nodeType="clickPar">
                      <p:stCondLst>
                        <p:cond delay="0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 nodeType="clickPar">
                      <p:stCondLst>
                        <p:cond delay="0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 nodeType="clickPar">
                      <p:stCondLst>
                        <p:cond delay="0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 nodeType="clickPar">
                      <p:stCondLst>
                        <p:cond delay="0"/>
                      </p:stCondLst>
                      <p:childTnLst>
                        <p:par>
                          <p:cTn id="4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 nodeType="clickPar">
                      <p:stCondLst>
                        <p:cond delay="0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 nodeType="clickPar">
                      <p:stCondLst>
                        <p:cond delay="0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 nodeType="clickPar">
                      <p:stCondLst>
                        <p:cond delay="0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 nodeType="clickPar">
                      <p:stCondLst>
                        <p:cond delay="0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 nodeType="clickPar">
                      <p:stCondLst>
                        <p:cond delay="0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 nodeType="clickPar">
                      <p:stCondLst>
                        <p:cond delay="0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 nodeType="clickPar">
                      <p:stCondLst>
                        <p:cond delay="0"/>
                      </p:stCondLst>
                      <p:childTnLst>
                        <p:par>
                          <p:cTn id="4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 nodeType="clickPar">
                      <p:stCondLst>
                        <p:cond delay="0"/>
                      </p:stCondLst>
                      <p:childTnLst>
                        <p:par>
                          <p:cTn id="5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 nodeType="clickPar">
                      <p:stCondLst>
                        <p:cond delay="0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 nodeType="clickPar">
                      <p:stCondLst>
                        <p:cond delay="0"/>
                      </p:stCondLst>
                      <p:childTnLst>
                        <p:par>
                          <p:cTn id="5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 nodeType="clickPar">
                      <p:stCondLst>
                        <p:cond delay="0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 nodeType="clickPar">
                      <p:stCondLst>
                        <p:cond delay="0"/>
                      </p:stCondLst>
                      <p:childTnLst>
                        <p:par>
                          <p:cTn id="5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 nodeType="clickPar">
                      <p:stCondLst>
                        <p:cond delay="0"/>
                      </p:stCondLst>
                      <p:childTnLst>
                        <p:par>
                          <p:cTn id="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 nodeType="clickPar">
                      <p:stCondLst>
                        <p:cond delay="0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 nodeType="clickPar">
                      <p:stCondLst>
                        <p:cond delay="0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 nodeType="clickPar">
                      <p:stCondLst>
                        <p:cond delay="0"/>
                      </p:stCondLst>
                      <p:childTnLst>
                        <p:par>
                          <p:cTn id="5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 nodeType="clickPar">
                      <p:stCondLst>
                        <p:cond delay="0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 nodeType="clickPar">
                      <p:stCondLst>
                        <p:cond delay="0"/>
                      </p:stCondLst>
                      <p:childTnLst>
                        <p:par>
                          <p:cTn id="5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 nodeType="clickPar">
                      <p:stCondLst>
                        <p:cond delay="0"/>
                      </p:stCondLst>
                      <p:childTnLst>
                        <p:par>
                          <p:cTn id="5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 nodeType="clickPar">
                      <p:stCondLst>
                        <p:cond delay="0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 nodeType="clickPar">
                      <p:stCondLst>
                        <p:cond delay="0"/>
                      </p:stCondLst>
                      <p:childTnLst>
                        <p:par>
                          <p:cTn id="5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 nodeType="clickPar">
                      <p:stCondLst>
                        <p:cond delay="0"/>
                      </p:stCondLst>
                      <p:childTnLst>
                        <p:par>
                          <p:cTn id="5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 nodeType="clickPar">
                      <p:stCondLst>
                        <p:cond delay="0"/>
                      </p:stCondLst>
                      <p:childTnLst>
                        <p:par>
                          <p:cTn id="6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 nodeType="clickPar">
                      <p:stCondLst>
                        <p:cond delay="0"/>
                      </p:stCondLst>
                      <p:childTnLst>
                        <p:par>
                          <p:cTn id="6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 nodeType="clickPar">
                      <p:stCondLst>
                        <p:cond delay="0"/>
                      </p:stCondLst>
                      <p:childTnLst>
                        <p:par>
                          <p:cTn id="6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 nodeType="clickPar">
                      <p:stCondLst>
                        <p:cond delay="0"/>
                      </p:stCondLst>
                      <p:childTnLst>
                        <p:par>
                          <p:cTn id="6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 nodeType="clickPar">
                      <p:stCondLst>
                        <p:cond delay="0"/>
                      </p:stCondLst>
                      <p:childTnLst>
                        <p:par>
                          <p:cTn id="6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 nodeType="clickPar">
                      <p:stCondLst>
                        <p:cond delay="0"/>
                      </p:stCondLst>
                      <p:childTnLst>
                        <p:par>
                          <p:cTn id="6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 nodeType="clickPar">
                      <p:stCondLst>
                        <p:cond delay="0"/>
                      </p:stCondLst>
                      <p:childTnLst>
                        <p:par>
                          <p:cTn id="6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 nodeType="clickPar">
                      <p:stCondLst>
                        <p:cond delay="0"/>
                      </p:stCondLst>
                      <p:childTnLst>
                        <p:par>
                          <p:cTn id="6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 nodeType="clickPar">
                      <p:stCondLst>
                        <p:cond delay="0"/>
                      </p:stCondLst>
                      <p:childTnLst>
                        <p:par>
                          <p:cTn id="6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 nodeType="clickPar">
                      <p:stCondLst>
                        <p:cond delay="0"/>
                      </p:stCondLst>
                      <p:childTnLst>
                        <p:par>
                          <p:cTn id="6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 nodeType="clickPar">
                      <p:stCondLst>
                        <p:cond delay="0"/>
                      </p:stCondLst>
                      <p:childTnLst>
                        <p:par>
                          <p:cTn id="6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 nodeType="clickPar">
                      <p:stCondLst>
                        <p:cond delay="0"/>
                      </p:stCondLst>
                      <p:childTnLst>
                        <p:par>
                          <p:cTn id="6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 nodeType="clickPar">
                      <p:stCondLst>
                        <p:cond delay="0"/>
                      </p:stCondLst>
                      <p:childTnLst>
                        <p:par>
                          <p:cTn id="6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 nodeType="clickPar">
                      <p:stCondLst>
                        <p:cond delay="0"/>
                      </p:stCondLst>
                      <p:childTnLst>
                        <p:par>
                          <p:cTn id="6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 nodeType="clickPar">
                      <p:stCondLst>
                        <p:cond delay="0"/>
                      </p:stCondLst>
                      <p:childTnLst>
                        <p:par>
                          <p:cTn id="7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 nodeType="clickPar">
                      <p:stCondLst>
                        <p:cond delay="0"/>
                      </p:stCondLst>
                      <p:childTnLst>
                        <p:par>
                          <p:cTn id="7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 nodeType="clickPar">
                      <p:stCondLst>
                        <p:cond delay="0"/>
                      </p:stCondLst>
                      <p:childTnLst>
                        <p:par>
                          <p:cTn id="7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723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4" fill="hold" nodeType="clickPar">
                      <p:stCondLst>
                        <p:cond delay="0"/>
                      </p:stCondLst>
                      <p:childTnLst>
                        <p:par>
                          <p:cTn id="7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 nodeType="clickPar">
                      <p:stCondLst>
                        <p:cond delay="0"/>
                      </p:stCondLst>
                      <p:childTnLst>
                        <p:par>
                          <p:cTn id="7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 nodeType="clickPar">
                      <p:stCondLst>
                        <p:cond delay="0"/>
                      </p:stCondLst>
                      <p:childTnLst>
                        <p:par>
                          <p:cTn id="7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 nodeType="clickPar">
                      <p:stCondLst>
                        <p:cond delay="0"/>
                      </p:stCondLst>
                      <p:childTnLst>
                        <p:par>
                          <p:cTn id="7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 nodeType="clickPar">
                      <p:stCondLst>
                        <p:cond delay="0"/>
                      </p:stCondLst>
                      <p:childTnLst>
                        <p:par>
                          <p:cTn id="7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 nodeType="clickPar">
                      <p:stCondLst>
                        <p:cond delay="0"/>
                      </p:stCondLst>
                      <p:childTnLst>
                        <p:par>
                          <p:cTn id="7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 nodeType="clickPar">
                      <p:stCondLst>
                        <p:cond delay="0"/>
                      </p:stCondLst>
                      <p:childTnLst>
                        <p:par>
                          <p:cTn id="7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 nodeType="clickPar">
                      <p:stCondLst>
                        <p:cond delay="0"/>
                      </p:stCondLst>
                      <p:childTnLst>
                        <p:par>
                          <p:cTn id="7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 nodeType="clickPar">
                      <p:stCondLst>
                        <p:cond delay="0"/>
                      </p:stCondLst>
                      <p:childTnLst>
                        <p:par>
                          <p:cTn id="7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 nodeType="clickPar">
                      <p:stCondLst>
                        <p:cond delay="0"/>
                      </p:stCondLst>
                      <p:childTnLst>
                        <p:par>
                          <p:cTn id="7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3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4" fill="hold" nodeType="clickPar">
                      <p:stCondLst>
                        <p:cond delay="0"/>
                      </p:stCondLst>
                      <p:childTnLst>
                        <p:par>
                          <p:cTn id="7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 nodeType="clickPar">
                      <p:stCondLst>
                        <p:cond delay="0"/>
                      </p:stCondLst>
                      <p:childTnLst>
                        <p:par>
                          <p:cTn id="8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 nodeType="clickPar">
                      <p:stCondLst>
                        <p:cond delay="0"/>
                      </p:stCondLst>
                      <p:childTnLst>
                        <p:par>
                          <p:cTn id="8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 nodeType="clickPar">
                      <p:stCondLst>
                        <p:cond delay="0"/>
                      </p:stCondLst>
                      <p:childTnLst>
                        <p:par>
                          <p:cTn id="8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 nodeType="clickPar">
                      <p:stCondLst>
                        <p:cond delay="0"/>
                      </p:stCondLst>
                      <p:childTnLst>
                        <p:par>
                          <p:cTn id="8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828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9" fill="hold" nodeType="clickPar">
                      <p:stCondLst>
                        <p:cond delay="0"/>
                      </p:stCondLst>
                      <p:childTnLst>
                        <p:par>
                          <p:cTn id="8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 nodeType="clickPar">
                      <p:stCondLst>
                        <p:cond delay="0"/>
                      </p:stCondLst>
                      <p:childTnLst>
                        <p:par>
                          <p:cTn id="8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 nodeType="clickPar">
                      <p:stCondLst>
                        <p:cond delay="0"/>
                      </p:stCondLst>
                      <p:childTnLst>
                        <p:par>
                          <p:cTn id="8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 nodeType="clickPar">
                      <p:stCondLst>
                        <p:cond delay="0"/>
                      </p:stCondLst>
                      <p:childTnLst>
                        <p:par>
                          <p:cTn id="8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BBA"/>
                                      </p:to>
                                    </p:animClr>
                                    <p:set>
                                      <p:cBhvr>
                                        <p:cTn id="8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371477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7" t="60576" r="48488" b="22864"/>
          <a:stretch>
            <a:fillRect/>
          </a:stretch>
        </p:blipFill>
        <p:spPr bwMode="auto">
          <a:xfrm>
            <a:off x="6146785" y="3933056"/>
            <a:ext cx="258289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99160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1365672"/>
            <a:ext cx="3528392" cy="38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9148" y="1844824"/>
            <a:ext cx="4662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Образовался из древних торфяных  болот. Возраст самых древних углей примерно 350 млн. лет.  А болота из чего образовались?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924</TotalTime>
  <Words>381</Words>
  <Application>Microsoft Office PowerPoint</Application>
  <PresentationFormat>Экран (4:3)</PresentationFormat>
  <Paragraphs>210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10069046</vt:lpstr>
      <vt:lpstr>Звенит заливистый звонок, Вас ждёт интересный и полезный  урок Чудесным пусть будет у вас настроенье, Легко и радостно даётся ученье.   </vt:lpstr>
      <vt:lpstr>Полезные ископаемые- это породы и минералы, которые человек использует в хозяйстве.</vt:lpstr>
      <vt:lpstr>Игра «Запомни полезное ископаемое»             </vt:lpstr>
      <vt:lpstr>Игра «Запомни полезное ископаемое»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2011-08-18T13:52:20Z</dcterms:created>
  <dcterms:modified xsi:type="dcterms:W3CDTF">2013-10-08T09:40:23Z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