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3" r:id="rId2"/>
  </p:sldMasterIdLst>
  <p:sldIdLst>
    <p:sldId id="258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  <p:sldId id="260" r:id="rId16"/>
    <p:sldId id="26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8" r:id="rId28"/>
    <p:sldId id="283" r:id="rId29"/>
    <p:sldId id="284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0743E-5BFF-46D3-808D-A7FD66BCE192}" type="slidenum">
              <a:rPr lang="ru-RU" smtClean="0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CF42-482A-4A09-944D-E4DCEA40709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A58F-64F6-4499-82C2-CED40B1F47F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51EA-03D2-4760-93CC-D1B75D44F36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F961-7BFE-4C54-B071-3CF07CB360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F78-5E0B-421A-8AD6-ADFD58E2D45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328F-8891-4479-8E04-9B77130265B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48A9-32AD-42C1-8F74-07F449DEF3E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A30-8995-496E-ADE4-A8259142A50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874-0A26-4936-B5AC-99DF9BBCC90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4595-0BEC-4095-B7A8-341F30F824D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832EF6-699C-41AC-9FBD-D2C94183AA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FAD0-1207-4214-9C07-4B78F8167F34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49E0-F45B-4BD9-9975-B0521B78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3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      </a:t>
            </a:r>
            <a:r>
              <a:rPr lang="ru-RU" dirty="0" err="1"/>
              <a:t>Лингвокультурологический</a:t>
            </a:r>
            <a:r>
              <a:rPr lang="ru-RU" dirty="0"/>
              <a:t> анализ поэтического текста на примере стихотворения С.А.Есенина «Берёза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000" dirty="0" smtClean="0"/>
              <a:t>учитель ГБОУ Школа №1359 ШО 4</a:t>
            </a:r>
            <a:br>
              <a:rPr lang="ru-RU" sz="2000" dirty="0" smtClean="0"/>
            </a:br>
            <a:r>
              <a:rPr lang="ru-RU" sz="2000" dirty="0" smtClean="0"/>
              <a:t>Яковлева Маргарита Викторовна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57884" y="3143248"/>
            <a:ext cx="2554596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31520" y="428604"/>
            <a:ext cx="4840612" cy="56064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Когда несколько дней назад  мой одноклассник, не питающий особой любви к поэзии, вдруг процитировал мне строчки из «Письма к женщине» Сергея Есенина:</a:t>
            </a:r>
          </a:p>
          <a:p>
            <a:r>
              <a:rPr lang="ru-RU" sz="1400" smtClean="0"/>
              <a:t>«Вы </a:t>
            </a:r>
            <a:r>
              <a:rPr lang="ru-RU" sz="1400" dirty="0" smtClean="0"/>
              <a:t>помните?</a:t>
            </a:r>
          </a:p>
          <a:p>
            <a:r>
              <a:rPr lang="ru-RU" sz="1400" dirty="0" smtClean="0"/>
              <a:t>Вы всё, конечно, помните,</a:t>
            </a:r>
          </a:p>
          <a:p>
            <a:r>
              <a:rPr lang="ru-RU" sz="1400" dirty="0" smtClean="0"/>
              <a:t>Как я стоял,</a:t>
            </a:r>
          </a:p>
          <a:p>
            <a:r>
              <a:rPr lang="ru-RU" sz="1400" dirty="0" smtClean="0"/>
              <a:t>Приблизившись к стене,</a:t>
            </a:r>
          </a:p>
          <a:p>
            <a:r>
              <a:rPr lang="ru-RU" sz="1400" dirty="0" smtClean="0"/>
              <a:t>Взволнованно ходили Вы по комнате</a:t>
            </a:r>
          </a:p>
          <a:p>
            <a:r>
              <a:rPr lang="ru-RU" sz="1400" dirty="0" smtClean="0"/>
              <a:t>И что-то резкое в лицо бросали мне…» ,–</a:t>
            </a:r>
          </a:p>
          <a:p>
            <a:r>
              <a:rPr lang="ru-RU" sz="1400" dirty="0" smtClean="0"/>
              <a:t>я была очень удивлена. </a:t>
            </a:r>
          </a:p>
          <a:p>
            <a:r>
              <a:rPr lang="ru-RU" sz="1400" dirty="0" smtClean="0"/>
              <a:t>- Это же Есенин, твой любимый,- сказал мне одноклассник.- Узнала?</a:t>
            </a:r>
          </a:p>
          <a:p>
            <a:r>
              <a:rPr lang="ru-RU" sz="1400" dirty="0" smtClean="0"/>
              <a:t>- Узнала,- растерянно ответила я.- Но ты откуда знаешь?</a:t>
            </a:r>
          </a:p>
          <a:p>
            <a:r>
              <a:rPr lang="ru-RU" sz="1400" dirty="0" smtClean="0"/>
              <a:t>- Услышал как-то где-то…и запомнил, сам не знаю почему… Красиво просто…</a:t>
            </a:r>
          </a:p>
          <a:p>
            <a:r>
              <a:rPr lang="ru-RU" sz="1400" dirty="0" smtClean="0"/>
              <a:t>Вот так «как-то , где-то» Сергей Александрович начал путь к  сердцу моего друга.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2143116"/>
            <a:ext cx="2736304" cy="39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Да, если бы мы обращали </a:t>
            </a:r>
            <a:r>
              <a:rPr lang="ru-RU" sz="2000" dirty="0" smtClean="0"/>
              <a:t>внимание на яростный и прекрасный мир вокруг… Ведь чтобы видеть чудесное в обычном, нужно просто любить своих друзей, отчий дом, «золотистую рожь при луне»…- всё то, что называется  святым словом РОДИНА. Это и есть талант, который скрыт в каждом. Полистайте томик стихов Есенина – и вы почувствуете исходящее от строчек тепло. Надежда появится…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2340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4286256"/>
          </a:xfrm>
        </p:spPr>
        <p:txBody>
          <a:bodyPr/>
          <a:lstStyle/>
          <a:p>
            <a:r>
              <a:rPr lang="ru-RU" i="1" dirty="0" smtClean="0"/>
              <a:t>Не переставайте любоваться миром  так, как это умел Сергей Есенин. </a:t>
            </a:r>
            <a:r>
              <a:rPr lang="ru-RU" i="1" dirty="0"/>
              <a:t>П</a:t>
            </a:r>
            <a:r>
              <a:rPr lang="ru-RU" i="1" dirty="0" smtClean="0"/>
              <a:t>ожалуйста, я вас прошу … Пожалуйста…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6766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Неожиданный Есенин</a:t>
            </a:r>
          </a:p>
          <a:p>
            <a:pPr algn="ctr">
              <a:buNone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Вопросы для обсуждения.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</a:pPr>
            <a:r>
              <a:rPr lang="ru-RU" dirty="0" smtClean="0"/>
              <a:t>1.Определите </a:t>
            </a:r>
            <a:r>
              <a:rPr lang="ru-RU" dirty="0"/>
              <a:t>тему стихотворения.</a:t>
            </a:r>
          </a:p>
          <a:p>
            <a:pPr lvl="0">
              <a:buNone/>
            </a:pPr>
            <a:r>
              <a:rPr lang="ru-RU" dirty="0" smtClean="0"/>
              <a:t>2.Какова </a:t>
            </a:r>
            <a:r>
              <a:rPr lang="ru-RU" dirty="0"/>
              <a:t>поэтическая организация стиха ( Пафос стихотворения, размер, рифма )?</a:t>
            </a:r>
          </a:p>
          <a:p>
            <a:pPr lvl="0">
              <a:buNone/>
            </a:pPr>
            <a:r>
              <a:rPr lang="ru-RU" dirty="0" smtClean="0"/>
              <a:t>3.Выделите </a:t>
            </a:r>
            <a:r>
              <a:rPr lang="ru-RU" dirty="0"/>
              <a:t>цепочки </a:t>
            </a:r>
            <a:r>
              <a:rPr lang="ru-RU" dirty="0" err="1"/>
              <a:t>словообразов</a:t>
            </a:r>
            <a:r>
              <a:rPr lang="ru-RU" dirty="0"/>
              <a:t>. Проследите динамику их развития.</a:t>
            </a:r>
          </a:p>
          <a:p>
            <a:pPr lvl="0">
              <a:buNone/>
            </a:pPr>
            <a:r>
              <a:rPr lang="ru-RU" dirty="0" smtClean="0"/>
              <a:t>4.Цветоряд </a:t>
            </a:r>
            <a:r>
              <a:rPr lang="ru-RU" dirty="0"/>
              <a:t>и звукоряд стиха. Динамика их развития.</a:t>
            </a:r>
          </a:p>
          <a:p>
            <a:pPr lvl="0">
              <a:buNone/>
            </a:pPr>
            <a:r>
              <a:rPr lang="ru-RU" dirty="0" smtClean="0"/>
              <a:t>5.Изобразительно-выразительные </a:t>
            </a:r>
            <a:r>
              <a:rPr lang="ru-RU" dirty="0"/>
              <a:t>средства, используемые поэтом.</a:t>
            </a:r>
          </a:p>
          <a:p>
            <a:pPr lvl="0">
              <a:buNone/>
            </a:pPr>
            <a:r>
              <a:rPr lang="ru-RU" dirty="0" smtClean="0"/>
              <a:t>6.Морфология </a:t>
            </a:r>
            <a:r>
              <a:rPr lang="ru-RU" dirty="0"/>
              <a:t>стихотворения ( тип речи).</a:t>
            </a:r>
          </a:p>
          <a:p>
            <a:pPr lvl="0">
              <a:buNone/>
            </a:pPr>
            <a:r>
              <a:rPr lang="ru-RU" dirty="0" smtClean="0"/>
              <a:t>7.Особенности </a:t>
            </a:r>
            <a:r>
              <a:rPr lang="ru-RU" dirty="0"/>
              <a:t>синтаксиса.</a:t>
            </a:r>
          </a:p>
          <a:p>
            <a:pPr lvl="0">
              <a:buNone/>
            </a:pPr>
            <a:r>
              <a:rPr lang="ru-RU" dirty="0" smtClean="0"/>
              <a:t>8.Обращение </a:t>
            </a:r>
            <a:r>
              <a:rPr lang="ru-RU" dirty="0"/>
              <a:t>к образу берёзы как символу родины и  Руси.</a:t>
            </a:r>
          </a:p>
          <a:p>
            <a:pPr lvl="0">
              <a:buNone/>
            </a:pPr>
            <a:r>
              <a:rPr lang="ru-RU" dirty="0" smtClean="0"/>
              <a:t>9.Традиции </a:t>
            </a:r>
            <a:r>
              <a:rPr lang="ru-RU" dirty="0"/>
              <a:t>и новаторство в стихотворении Сергея Есенина.</a:t>
            </a:r>
          </a:p>
          <a:p>
            <a:pPr lvl="0">
              <a:buNone/>
            </a:pPr>
            <a:r>
              <a:rPr lang="ru-RU" dirty="0" smtClean="0"/>
              <a:t>10. </a:t>
            </a:r>
            <a:r>
              <a:rPr lang="ru-RU" dirty="0"/>
              <a:t>Чем интересно  стихотворение нашему современнику?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Образ березы в русском фольклоре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Работа учащегося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С давних времён берёза считается символом России. </a:t>
            </a:r>
          </a:p>
        </p:txBody>
      </p:sp>
      <p:pic>
        <p:nvPicPr>
          <p:cNvPr id="4100" name="Picture 7" descr="Wi0hIBcuHr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7038" y="2017713"/>
            <a:ext cx="30861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2060575"/>
            <a:ext cx="8207375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В русском фольклоре берёза олицетворяет женское начало. Она символизирует красоту, стройность и чистоту девушки. Самая известная русская народная песня, под которую водили хороводы— «Во поле берёза стояла...». Изначально это дерево было символом плодородия и здоровья. В многочисленных народных песнях, особенно свадебных, русская девица сравнивается именно с берёзой. </a:t>
            </a:r>
            <a:br>
              <a:rPr lang="ru-RU" altLang="ru-RU" sz="1600" smtClean="0"/>
            </a:br>
            <a:r>
              <a:rPr lang="ru-RU" altLang="ru-RU" sz="1600" smtClean="0"/>
              <a:t>На Руси белоствольную красавицу называли «деревом счастья», считали символом девичьей нежности и красоты.Мнгогие поэты упоминали это замечательное дерево в своих произведениях.  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Всю красоту этого дерева передал Сергей Есенин в своем стихотворении "Береза".</a:t>
            </a:r>
            <a:br>
              <a:rPr lang="ru-RU" altLang="ru-RU" sz="2000" dirty="0" smtClean="0"/>
            </a:br>
            <a:r>
              <a:rPr lang="ru-RU" altLang="ru-RU" sz="2000" dirty="0" smtClean="0"/>
              <a:t>Почему Сергей Есенин выбрал для своего стихотворения именно образ березы? Ответов на этот вопрос несколько. Некоторые исследователи его жизни и творчества убеждены, что поэт в душе был язычником, и береза для него являлась символом духовной чистоты и возрождения. </a:t>
            </a:r>
            <a:br>
              <a:rPr lang="ru-RU" altLang="ru-RU" sz="2000" dirty="0" smtClean="0"/>
            </a:br>
            <a:r>
              <a:rPr lang="ru-RU" altLang="ru-RU" sz="2000" dirty="0" smtClean="0"/>
              <a:t>автор проводит тонкую параллель, наделяя березу чертами молодой женщины, которой не чуждо кокетство и любовь к изысканным нарядам. Прекрасно зная русский фольклор, Сергей Есенин помнил народные притчи о том, что если подойти к березе и поведать ей о своих переживаниях, то на душе непременно станет легче и теплее.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Сергей Александрович Есенин</a:t>
            </a:r>
            <a:br>
              <a:rPr lang="ru-RU" dirty="0" smtClean="0"/>
            </a:br>
            <a:r>
              <a:rPr lang="ru-RU" dirty="0" smtClean="0"/>
              <a:t>1895-1925</a:t>
            </a:r>
            <a:endParaRPr lang="ru-RU" dirty="0"/>
          </a:p>
        </p:txBody>
      </p:sp>
      <p:pic>
        <p:nvPicPr>
          <p:cNvPr id="4" name="Содержимое 3" descr="152_24_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600200"/>
            <a:ext cx="5357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786687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400" smtClean="0"/>
              <a:t>Таким образом, в обычной березе соединилось сразу несколько образов – Родины,</a:t>
            </a:r>
            <a:br>
              <a:rPr lang="ru-RU" altLang="ru-RU" sz="1400" smtClean="0"/>
            </a:br>
            <a:r>
              <a:rPr lang="ru-RU" altLang="ru-RU" sz="1400" smtClean="0"/>
              <a:t>девушки, матери – которые близки и понятны любому русскому человеку.</a:t>
            </a:r>
            <a:r>
              <a:rPr lang="ru-RU" altLang="ru-RU" sz="4000" smtClean="0"/>
              <a:t> </a:t>
            </a:r>
          </a:p>
        </p:txBody>
      </p:sp>
      <p:pic>
        <p:nvPicPr>
          <p:cNvPr id="7171" name="Picture 6" descr="2cLm2G37b9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Значение слова «берёза»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smtClean="0"/>
              <a:t>учащегося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Значение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Берёза -лиственное дерево с белой (реже темной) корой и с</a:t>
            </a:r>
            <a:br>
              <a:rPr lang="ru-RU" sz="2000"/>
            </a:br>
            <a:r>
              <a:rPr lang="ru-RU" sz="2000"/>
              <a:t>сердцевидными листьями </a:t>
            </a:r>
          </a:p>
          <a:p>
            <a:pPr>
              <a:lnSpc>
                <a:spcPct val="80000"/>
              </a:lnSpc>
            </a:pPr>
            <a:r>
              <a:rPr lang="ru-RU" sz="2000"/>
              <a:t>Береза - род деревьев и кустарников семейства березовых. Обычно выделяют 120-140 (по другим данным, 65) видов, в умеренных и холодных поясах Северного полушария и в горах субтропиков. </a:t>
            </a:r>
          </a:p>
          <a:p>
            <a:pPr>
              <a:lnSpc>
                <a:spcPct val="80000"/>
              </a:lnSpc>
            </a:pPr>
            <a:r>
              <a:rPr lang="ru-RU" sz="2000"/>
              <a:t>Береза – символ плодородия и света </a:t>
            </a:r>
          </a:p>
        </p:txBody>
      </p:sp>
      <p:pic>
        <p:nvPicPr>
          <p:cNvPr id="3079" name="Picture 7" descr="birch-tre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7425" y="2369051"/>
            <a:ext cx="3645326" cy="341212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Этимология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Родовое название березы - </a:t>
            </a:r>
            <a:r>
              <a:rPr lang="ru-RU" sz="1600" dirty="0" err="1"/>
              <a:t>Betula</a:t>
            </a:r>
            <a:r>
              <a:rPr lang="ru-RU" sz="1600" dirty="0"/>
              <a:t> - происходит от латинского слова </a:t>
            </a:r>
            <a:r>
              <a:rPr lang="ru-RU" sz="1600" dirty="0" err="1"/>
              <a:t>beatus</a:t>
            </a:r>
            <a:r>
              <a:rPr lang="ru-RU" sz="1600" dirty="0"/>
              <a:t> - осчастливленный, блаженный. Русское слово «береза» очень древнее. В праславянскую эпоху (до VIII в. н. э.) это слово звучало как </a:t>
            </a:r>
            <a:r>
              <a:rPr lang="ru-RU" sz="1600" dirty="0" err="1"/>
              <a:t>bersa</a:t>
            </a:r>
            <a:r>
              <a:rPr lang="ru-RU" sz="1600" dirty="0"/>
              <a:t>, и было прилагательным, обозначающим «светлая» и «белая». Это слово было единое не только для всех славянских языков, но и для многих индоевропейских, и восходило к понятию «белый» (по необыкновенному цвету коры дерева).У всех славянских, прибалтийских и германских народов береза - дерево начала, символ света, сияния, чистоты, женственности .В старину у славян год начинался не зимой, а весной, поэтому и встречали его не елью, а березой. В это время береза распускалась первой зеленью, отсюда и пошло древнерусское название марта или апреля - «</a:t>
            </a:r>
            <a:r>
              <a:rPr lang="ru-RU" sz="1600" dirty="0" err="1"/>
              <a:t>березозол</a:t>
            </a:r>
            <a:r>
              <a:rPr lang="ru-RU" sz="1600" dirty="0"/>
              <a:t>». (Ввиду того, что весна на юге и севере наступала в разные календарные сроки, </a:t>
            </a:r>
            <a:r>
              <a:rPr lang="ru-RU" sz="1600" dirty="0" err="1"/>
              <a:t>березозолом</a:t>
            </a:r>
            <a:r>
              <a:rPr lang="ru-RU" sz="1600" dirty="0"/>
              <a:t> на юге называли март, а на севере - апрель). </a:t>
            </a:r>
            <a:r>
              <a:rPr lang="ru-RU" sz="1600" dirty="0" err="1"/>
              <a:t>Березозол</a:t>
            </a:r>
            <a:r>
              <a:rPr lang="ru-RU" sz="1600" dirty="0"/>
              <a:t> - март был первым месяцем года до XV века; когда русский календарь был перестроен - название сохранилось только в украинском языке, где март называют </a:t>
            </a:r>
            <a:r>
              <a:rPr lang="ru-RU" sz="1600" dirty="0" err="1"/>
              <a:t>березнем.Также</a:t>
            </a:r>
            <a:r>
              <a:rPr lang="ru-RU" sz="1600" dirty="0"/>
              <a:t> известно из древних летописей, что во времена, когда славяне верили в лесных, водяных и небесных духов, была у них главная богиня по имени </a:t>
            </a:r>
            <a:r>
              <a:rPr lang="ru-RU" sz="1600" dirty="0" err="1" smtClean="0"/>
              <a:t>Березиня</a:t>
            </a:r>
            <a:r>
              <a:rPr lang="ru-RU" sz="1600" dirty="0"/>
              <a:t>, мать всех духов и всех богатств на земле, а поклонялись ей в образе священного белого дерева - березы.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Однокоренные слова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Корень –берёз-</a:t>
            </a:r>
          </a:p>
          <a:p>
            <a:pPr>
              <a:lnSpc>
                <a:spcPct val="80000"/>
              </a:lnSpc>
            </a:pPr>
            <a:r>
              <a:rPr lang="ru-RU" sz="2000"/>
              <a:t>березина </a:t>
            </a:r>
            <a:r>
              <a:rPr lang="ru-RU" sz="2000" i="1"/>
              <a:t>(значение: река Березина – один из основных притоков Днепра)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березняк </a:t>
            </a:r>
            <a:r>
              <a:rPr lang="ru-RU" sz="2000" i="1"/>
              <a:t>(значение: берёзовый лес, роща)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берёза</a:t>
            </a:r>
            <a:br>
              <a:rPr lang="ru-RU" sz="2000"/>
            </a:br>
            <a:r>
              <a:rPr lang="ru-RU" sz="2000"/>
              <a:t>берёзин</a:t>
            </a:r>
            <a:br>
              <a:rPr lang="ru-RU" sz="2000"/>
            </a:br>
            <a:r>
              <a:rPr lang="ru-RU" sz="2000"/>
              <a:t>берёзка</a:t>
            </a:r>
            <a:br>
              <a:rPr lang="ru-RU" sz="2000"/>
            </a:br>
            <a:r>
              <a:rPr lang="ru-RU" sz="2000"/>
              <a:t>берёзкин</a:t>
            </a:r>
            <a:br>
              <a:rPr lang="ru-RU" sz="2000"/>
            </a:br>
            <a:r>
              <a:rPr lang="ru-RU" sz="2000"/>
              <a:t>берёзовый</a:t>
            </a:r>
            <a:br>
              <a:rPr lang="ru-RU" sz="2000"/>
            </a:br>
            <a:r>
              <a:rPr lang="ru-RU" sz="2000"/>
              <a:t>берёзонька</a:t>
            </a:r>
            <a:br>
              <a:rPr lang="ru-RU" sz="2000"/>
            </a:br>
            <a:r>
              <a:rPr lang="ru-RU" sz="2000"/>
              <a:t>берёзонькин</a:t>
            </a:r>
            <a:br>
              <a:rPr lang="ru-RU" sz="2000"/>
            </a:br>
            <a:r>
              <a:rPr lang="ru-RU" sz="2000"/>
              <a:t>берёзочка</a:t>
            </a:r>
            <a:br>
              <a:rPr lang="ru-RU" sz="2000"/>
            </a:br>
            <a:r>
              <a:rPr lang="ru-RU" sz="2000"/>
              <a:t>берёзушка</a:t>
            </a:r>
            <a:br>
              <a:rPr lang="ru-RU" sz="2000"/>
            </a:br>
            <a:r>
              <a:rPr lang="ru-RU" sz="2000"/>
              <a:t>подберёзовик </a:t>
            </a:r>
            <a:r>
              <a:rPr lang="ru-RU" sz="2000" i="1"/>
              <a:t>(значение: съедобный трубчатый гриб с коричневато- чёрной шляпкой)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Береза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Белая берёза</a:t>
            </a:r>
          </a:p>
          <a:p>
            <a:r>
              <a:rPr lang="ru-RU" sz="1400" dirty="0" smtClean="0"/>
              <a:t>Под моим  окном</a:t>
            </a:r>
          </a:p>
          <a:p>
            <a:r>
              <a:rPr lang="ru-RU" sz="1400" dirty="0" smtClean="0"/>
              <a:t>Принакрылась снегом,</a:t>
            </a:r>
          </a:p>
          <a:p>
            <a:r>
              <a:rPr lang="ru-RU" sz="1400" dirty="0" smtClean="0"/>
              <a:t>Точно серебром.</a:t>
            </a:r>
          </a:p>
          <a:p>
            <a:endParaRPr lang="ru-RU" sz="1400" dirty="0" smtClean="0"/>
          </a:p>
          <a:p>
            <a:r>
              <a:rPr lang="ru-RU" sz="1400" dirty="0" smtClean="0"/>
              <a:t>На пушистых ветках</a:t>
            </a:r>
          </a:p>
          <a:p>
            <a:r>
              <a:rPr lang="ru-RU" sz="1400" dirty="0" smtClean="0"/>
              <a:t>Снежною каймой</a:t>
            </a:r>
          </a:p>
          <a:p>
            <a:r>
              <a:rPr lang="ru-RU" sz="1400" dirty="0" smtClean="0"/>
              <a:t>Распустились кисти</a:t>
            </a:r>
          </a:p>
          <a:p>
            <a:r>
              <a:rPr lang="ru-RU" sz="1400" dirty="0" smtClean="0"/>
              <a:t>Белой бахромой.</a:t>
            </a:r>
          </a:p>
          <a:p>
            <a:endParaRPr lang="ru-RU" sz="1400" dirty="0" smtClean="0"/>
          </a:p>
          <a:p>
            <a:r>
              <a:rPr lang="ru-RU" sz="1400" dirty="0" smtClean="0"/>
              <a:t>И стоит берёза</a:t>
            </a:r>
          </a:p>
          <a:p>
            <a:r>
              <a:rPr lang="ru-RU" sz="1400" dirty="0" smtClean="0"/>
              <a:t>В сонной тишине,</a:t>
            </a:r>
          </a:p>
          <a:p>
            <a:r>
              <a:rPr lang="ru-RU" sz="1400" dirty="0" smtClean="0"/>
              <a:t>И горят снежинки</a:t>
            </a:r>
          </a:p>
          <a:p>
            <a:r>
              <a:rPr lang="ru-RU" sz="1400" dirty="0" smtClean="0"/>
              <a:t>В золотом огне.</a:t>
            </a:r>
          </a:p>
          <a:p>
            <a:endParaRPr lang="ru-RU" sz="1400" dirty="0" smtClean="0"/>
          </a:p>
          <a:p>
            <a:r>
              <a:rPr lang="ru-RU" sz="1400" dirty="0" smtClean="0"/>
              <a:t>А заря, лениво</a:t>
            </a:r>
          </a:p>
          <a:p>
            <a:r>
              <a:rPr lang="ru-RU" sz="1400" dirty="0" smtClean="0"/>
              <a:t>Обходя кругом,</a:t>
            </a:r>
          </a:p>
          <a:p>
            <a:r>
              <a:rPr lang="ru-RU" sz="1400" dirty="0" smtClean="0"/>
              <a:t>Обсыпает ветки</a:t>
            </a:r>
          </a:p>
          <a:p>
            <a:r>
              <a:rPr lang="ru-RU" sz="1400" dirty="0" smtClean="0"/>
              <a:t>Новым серебром.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Поэтическая лексика( тропы)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sz="2000" dirty="0" smtClean="0"/>
              <a:t> </a:t>
            </a:r>
            <a:r>
              <a:rPr lang="ru-RU" dirty="0" smtClean="0"/>
              <a:t>четверостишие: эпитет, олицетворение, сравнение;</a:t>
            </a:r>
          </a:p>
          <a:p>
            <a:r>
              <a:rPr lang="ru-RU" dirty="0" smtClean="0"/>
              <a:t>2 четверостишие: 3 эпитета, олицетворение;</a:t>
            </a:r>
          </a:p>
          <a:p>
            <a:r>
              <a:rPr lang="ru-RU" dirty="0" smtClean="0"/>
              <a:t>3 четверостишие: 2 эпитета, 2 олицетворения, метафора;</a:t>
            </a:r>
          </a:p>
          <a:p>
            <a:r>
              <a:rPr lang="ru-RU" dirty="0" smtClean="0"/>
              <a:t>4 четверостишие: эпитет, олицетворение, метафора (скрытое сравнение).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Словоряд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четверостишие: берёза – окно (око ) - снег- серебро</a:t>
            </a:r>
          </a:p>
          <a:p>
            <a:r>
              <a:rPr lang="ru-RU" dirty="0" smtClean="0"/>
              <a:t>2 четверостишие: ветки – снежная кайма – кисти – бахрома</a:t>
            </a:r>
          </a:p>
          <a:p>
            <a:r>
              <a:rPr lang="ru-RU" dirty="0" smtClean="0"/>
              <a:t>3 четверостишие:  берёза – тишина – снежинки – огонь</a:t>
            </a:r>
          </a:p>
          <a:p>
            <a:r>
              <a:rPr lang="ru-RU" dirty="0" smtClean="0"/>
              <a:t>4 четверостишие: заря – круг (кругом) – ветки (берёзы) - серебро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Цветоряд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четверостишие: белая – снег (белый, блестящий) – серебряный</a:t>
            </a:r>
          </a:p>
          <a:p>
            <a:r>
              <a:rPr lang="ru-RU" dirty="0" smtClean="0"/>
              <a:t>2 четверостишие: пушистый (пух, белый) – снежный – белый</a:t>
            </a:r>
          </a:p>
          <a:p>
            <a:r>
              <a:rPr lang="ru-RU" dirty="0" smtClean="0"/>
              <a:t>3 четверостишие: берёза (белый) –  золотой</a:t>
            </a:r>
          </a:p>
          <a:p>
            <a:r>
              <a:rPr lang="ru-RU" dirty="0" smtClean="0"/>
              <a:t>4 четверостишие: заря (алая, оранжевая) – (новое) серебро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 стиха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1 четверостишие: 4 существительных -1 глагол- 1 прилагательное</a:t>
            </a:r>
          </a:p>
          <a:p>
            <a:r>
              <a:rPr lang="ru-RU" dirty="0" smtClean="0"/>
              <a:t>2 четверостишие: 4 существительных - 1 глагол – 3 прилагательных</a:t>
            </a:r>
          </a:p>
          <a:p>
            <a:r>
              <a:rPr lang="ru-RU" dirty="0" smtClean="0"/>
              <a:t>3 четверостишие: 4 существительных – 2 глагола – 2 прилагательных</a:t>
            </a:r>
          </a:p>
          <a:p>
            <a:r>
              <a:rPr lang="ru-RU" dirty="0" smtClean="0"/>
              <a:t>4 четверостишие: 3 существительных – 2 глагол и деепричастие – нет прилагательных.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</a:t>
            </a:r>
            <a:r>
              <a:rPr lang="ru-RU" dirty="0"/>
              <a:t>Е</a:t>
            </a:r>
            <a:r>
              <a:rPr lang="ru-RU" dirty="0" smtClean="0"/>
              <a:t>сенин…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Сочинение-эссе</a:t>
            </a:r>
          </a:p>
          <a:p>
            <a:r>
              <a:rPr lang="ru-RU" dirty="0" smtClean="0"/>
              <a:t>Работа учащегося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86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Поэтический синтаксис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1 четверостишие: простое предложение, осложнено сравнительным оборотом.</a:t>
            </a:r>
          </a:p>
          <a:p>
            <a:r>
              <a:rPr lang="ru-RU" dirty="0" smtClean="0"/>
              <a:t>2 четверостишие: простое </a:t>
            </a:r>
            <a:r>
              <a:rPr lang="ru-RU" dirty="0" err="1" smtClean="0"/>
              <a:t>неосложнённое</a:t>
            </a:r>
            <a:r>
              <a:rPr lang="ru-RU" dirty="0" smtClean="0"/>
              <a:t> предложение.</a:t>
            </a:r>
          </a:p>
          <a:p>
            <a:r>
              <a:rPr lang="ru-RU" dirty="0" smtClean="0"/>
              <a:t>3 четверостишие: сложносочинённое предложение с повторяющимися соединительными союзами.</a:t>
            </a:r>
          </a:p>
          <a:p>
            <a:r>
              <a:rPr lang="ru-RU" dirty="0" smtClean="0"/>
              <a:t>4 четверостишие: простое предложение, осложнено деепричастным оборотом.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Общий 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Стихотворение имеет кольцеобразную композицию;</a:t>
            </a:r>
          </a:p>
          <a:p>
            <a:r>
              <a:rPr lang="ru-RU" sz="2000" dirty="0" smtClean="0"/>
              <a:t>2. Преобладание существительных и прилагательных свидетельствует о статичности картины; это повествование с элементами описания;</a:t>
            </a:r>
          </a:p>
          <a:p>
            <a:r>
              <a:rPr lang="ru-RU" sz="2000" dirty="0" smtClean="0"/>
              <a:t>3.Синтаксический рисунок изменяется от 1 к 3 четверостишию и возвращается к началу в 4;</a:t>
            </a:r>
          </a:p>
          <a:p>
            <a:r>
              <a:rPr lang="ru-RU" sz="2000" dirty="0" smtClean="0"/>
              <a:t>4.Традиционные средства художественной выразительности не нарушают тональность произведения и определяют созерцательное действие лирического героя;</a:t>
            </a:r>
          </a:p>
          <a:p>
            <a:r>
              <a:rPr lang="ru-RU" sz="2000" dirty="0" smtClean="0"/>
              <a:t>5. Доминирующие цвета также традиционны: белый, алый, </a:t>
            </a:r>
            <a:r>
              <a:rPr lang="ru-RU" sz="2000" dirty="0" err="1" smtClean="0"/>
              <a:t>голубой</a:t>
            </a:r>
            <a:r>
              <a:rPr lang="ru-RU" sz="2000" dirty="0" smtClean="0"/>
              <a:t> (опосредованно).</a:t>
            </a:r>
          </a:p>
          <a:p>
            <a:r>
              <a:rPr lang="ru-RU" sz="2000" dirty="0" smtClean="0"/>
              <a:t>Поэт остаётся верным своей творческой манере во всём стихотворении. Есенин действительно русский, национальный, поэт.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Домашнее задание</a:t>
            </a:r>
            <a:br>
              <a:rPr lang="ru-RU" b="1" i="1" dirty="0" smtClean="0"/>
            </a:br>
            <a:r>
              <a:rPr lang="ru-RU" i="1" dirty="0" smtClean="0"/>
              <a:t>написать сочинение-эссе по теме: «Чем поэзия Сергея Есенина показалась вам неожиданной?».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815388" y="6000750"/>
            <a:ext cx="328612" cy="125413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r>
              <a:rPr lang="ru-RU" dirty="0" smtClean="0"/>
              <a:t>новых встреч!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          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59936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Есенин как-то с детства «запал» мне в душу. Хотя Сергея Александровича к детским поэтам никогда и не относили, с его произведениями я познакомилась рано. Меня вдохновляли необычные, но в то же время понятные и простые стихотворения, описывающие окружающий нас мир. Конечно, никакого другого смысла, кроме описания природы, я понять не могла, но, видимо, чувствовала, что с  ними всё не так-то просто. И когда на уроке чтения в 1 классе был конкурс «Кто больше вспомнит поэтов», я без раздумий написала вместе с Маршаком, </a:t>
            </a:r>
            <a:r>
              <a:rPr lang="ru-RU" dirty="0" err="1"/>
              <a:t>Барто</a:t>
            </a:r>
            <a:r>
              <a:rPr lang="ru-RU" dirty="0"/>
              <a:t> и Михалковым -  Сергея </a:t>
            </a:r>
            <a:r>
              <a:rPr lang="ru-RU" dirty="0" err="1"/>
              <a:t>Ясенина</a:t>
            </a:r>
            <a:r>
              <a:rPr lang="ru-RU" dirty="0"/>
              <a:t>. Именно </a:t>
            </a:r>
            <a:r>
              <a:rPr lang="ru-RU" dirty="0" err="1"/>
              <a:t>Ясенина</a:t>
            </a:r>
            <a:r>
              <a:rPr lang="ru-RU" dirty="0"/>
              <a:t>. На удивлённое восклицание учителя - «Ну почему же </a:t>
            </a:r>
            <a:r>
              <a:rPr lang="ru-RU" dirty="0" err="1"/>
              <a:t>Ясенин</a:t>
            </a:r>
            <a:r>
              <a:rPr lang="ru-RU" dirty="0"/>
              <a:t>, Поля?», я спокойно ответила – «Потому что Я(!)</a:t>
            </a:r>
            <a:r>
              <a:rPr lang="ru-RU" dirty="0" err="1"/>
              <a:t>чменникова</a:t>
            </a:r>
            <a:r>
              <a:rPr lang="ru-RU" dirty="0"/>
              <a:t>». Я, кстати, тогда выиграла. (Сергей Александрович «принёс» мне победный балл).</a:t>
            </a:r>
          </a:p>
          <a:p>
            <a:r>
              <a:rPr lang="ru-RU" dirty="0"/>
              <a:t>    С тех пор прошло довольно много лет, но моя любовь к Есенину только усилилась.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84784"/>
            <a:ext cx="3175000" cy="3898900"/>
          </a:xfrm>
        </p:spPr>
      </p:pic>
    </p:spTree>
    <p:extLst>
      <p:ext uri="{BB962C8B-B14F-4D97-AF65-F5344CB8AC3E}">
        <p14:creationId xmlns:p14="http://schemas.microsoft.com/office/powerpoint/2010/main" xmlns="" val="36685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6016" y="1412776"/>
            <a:ext cx="4059936" cy="4572000"/>
          </a:xfrm>
        </p:spPr>
        <p:txBody>
          <a:bodyPr>
            <a:normAutofit fontScale="62500" lnSpcReduction="20000"/>
          </a:bodyPr>
          <a:lstStyle/>
          <a:p>
            <a:r>
              <a:rPr lang="ru-RU"/>
              <a:t>Знаете, это чувствуется, когда человек настоящий, живой. Это чувствуется из фраз, из отношения к миру. Люди, которые живут, а не играют свою жизнь, выделяются. Как бы странно это ни звучало, но быть самим собой гораздо сложнее, чем играть какую-то роль. Сергей Есенин, думаю, завораживает меня именно искренностью. Он жил, слушая лишь своё сердце. Никто не назовёт его идеальным, но он – настоящий, без маски. Есенин не приукрашивал свою жизнь, не делал из неё «картинку». Он просто жил. Пытался разобраться в этом мире, понять его…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329" y="1819783"/>
            <a:ext cx="2926080" cy="3758184"/>
          </a:xfrm>
        </p:spPr>
      </p:pic>
    </p:spTree>
    <p:extLst>
      <p:ext uri="{BB962C8B-B14F-4D97-AF65-F5344CB8AC3E}">
        <p14:creationId xmlns:p14="http://schemas.microsoft.com/office/powerpoint/2010/main" xmlns="" val="28765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4848"/>
            <a:ext cx="768096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3657600" cy="39319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Удивительно, как Есенин находил прекрасное в самых простых вещах. Вы когда-нибудь обращали внимание на деревья, что растут за окном? Нет, не просто смотрели на них, а именно думали, восхищались?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Хотя…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растут ли теперь деревья под окнами…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80728"/>
            <a:ext cx="3621936" cy="4675939"/>
          </a:xfrm>
        </p:spPr>
      </p:pic>
    </p:spTree>
    <p:extLst>
      <p:ext uri="{BB962C8B-B14F-4D97-AF65-F5344CB8AC3E}">
        <p14:creationId xmlns:p14="http://schemas.microsoft.com/office/powerpoint/2010/main" xmlns="" val="10469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1520" y="170060"/>
            <a:ext cx="768096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1541660"/>
            <a:ext cx="3657600" cy="39319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Но </a:t>
            </a:r>
            <a:r>
              <a:rPr lang="ru-RU" dirty="0" smtClean="0"/>
              <a:t>закаты… Они </a:t>
            </a:r>
            <a:r>
              <a:rPr lang="ru-RU" dirty="0"/>
              <a:t>не </a:t>
            </a:r>
            <a:r>
              <a:rPr lang="ru-RU" dirty="0" smtClean="0"/>
              <a:t>исчезли… </a:t>
            </a:r>
            <a:r>
              <a:rPr lang="ru-RU" dirty="0"/>
              <a:t>Каждый вечер природа показывает нам сказочное представление, играя последними лучами солнца, но мы не замечаем. Сергей Александрович же видел всегда:</a:t>
            </a:r>
          </a:p>
          <a:p>
            <a:r>
              <a:rPr lang="ru-RU" dirty="0"/>
              <a:t>«Вечер, как сажа,</a:t>
            </a:r>
          </a:p>
          <a:p>
            <a:r>
              <a:rPr lang="ru-RU" dirty="0"/>
              <a:t>Льется в окно.</a:t>
            </a:r>
          </a:p>
          <a:p>
            <a:r>
              <a:rPr lang="ru-RU" dirty="0"/>
              <a:t>Белая пряжа</a:t>
            </a:r>
          </a:p>
          <a:p>
            <a:r>
              <a:rPr lang="ru-RU" dirty="0"/>
              <a:t>Ткет полотно.»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541660"/>
            <a:ext cx="4059238" cy="3820724"/>
          </a:xfrm>
        </p:spPr>
      </p:pic>
    </p:spTree>
    <p:extLst>
      <p:ext uri="{BB962C8B-B14F-4D97-AF65-F5344CB8AC3E}">
        <p14:creationId xmlns:p14="http://schemas.microsoft.com/office/powerpoint/2010/main" xmlns="" val="39638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6677" y="452088"/>
            <a:ext cx="768096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64353"/>
            <a:ext cx="3657600" cy="3931920"/>
          </a:xfrm>
        </p:spPr>
        <p:txBody>
          <a:bodyPr>
            <a:normAutofit/>
          </a:bodyPr>
          <a:lstStyle/>
          <a:p>
            <a:r>
              <a:rPr lang="ru-RU" sz="1800" dirty="0"/>
              <a:t>Порой Есенина восхищали </a:t>
            </a:r>
            <a:r>
              <a:rPr lang="ru-RU" sz="1800" dirty="0" smtClean="0"/>
              <a:t>вещи, не вызывающие обычно эстетического удовлетворения.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«Дремлет взрытая дорога.</a:t>
            </a:r>
          </a:p>
          <a:p>
            <a:pPr marL="0" indent="0">
              <a:buNone/>
            </a:pPr>
            <a:r>
              <a:rPr lang="ru-RU" sz="1800" dirty="0"/>
              <a:t>Ей сегодня </a:t>
            </a:r>
            <a:r>
              <a:rPr lang="ru-RU" sz="1800" dirty="0" err="1" smtClean="0"/>
              <a:t>примечталось</a:t>
            </a:r>
            <a:r>
              <a:rPr lang="ru-RU" sz="1800" dirty="0" smtClean="0"/>
              <a:t>,</a:t>
            </a:r>
          </a:p>
          <a:p>
            <a:pPr marL="0" indent="0">
              <a:buNone/>
            </a:pPr>
            <a:r>
              <a:rPr lang="ru-RU" sz="1800" dirty="0" smtClean="0"/>
              <a:t>Что </a:t>
            </a:r>
            <a:r>
              <a:rPr lang="ru-RU" sz="1800" dirty="0"/>
              <a:t>совсем, совсем </a:t>
            </a:r>
            <a:r>
              <a:rPr lang="ru-RU" sz="1800" dirty="0" smtClean="0"/>
              <a:t>немного</a:t>
            </a:r>
          </a:p>
          <a:p>
            <a:pPr marL="0" indent="0">
              <a:buNone/>
            </a:pPr>
            <a:r>
              <a:rPr lang="ru-RU" sz="1800" dirty="0" smtClean="0"/>
              <a:t>Ждать </a:t>
            </a:r>
            <a:r>
              <a:rPr lang="ru-RU" sz="1800" dirty="0"/>
              <a:t>зимы седой осталось».</a:t>
            </a:r>
          </a:p>
          <a:p>
            <a:r>
              <a:rPr lang="ru-RU" sz="1800" dirty="0" smtClean="0"/>
              <a:t>Грязная </a:t>
            </a:r>
            <a:r>
              <a:rPr lang="ru-RU" sz="1800" dirty="0"/>
              <a:t>дорога, слякоть. Неприятно, скажете вы. А у Есенина эта дорога – мечтает!..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23688"/>
            <a:ext cx="4569283" cy="3426962"/>
          </a:xfrm>
        </p:spPr>
      </p:pic>
    </p:spTree>
    <p:extLst>
      <p:ext uri="{BB962C8B-B14F-4D97-AF65-F5344CB8AC3E}">
        <p14:creationId xmlns:p14="http://schemas.microsoft.com/office/powerpoint/2010/main" xmlns="" val="30913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44824"/>
            <a:ext cx="5184576" cy="345638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99" y="620688"/>
            <a:ext cx="8669852" cy="149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9772"/>
            <a:ext cx="8662108" cy="68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1157</Words>
  <Application>Microsoft Office PowerPoint</Application>
  <PresentationFormat>Экран (4:3)</PresentationFormat>
  <Paragraphs>129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          Лингвокультурологический анализ поэтического текста на примере стихотворения С.А.Есенина «Берёза» учитель ГБОУ Школа №1359 ШО 4 Яковлева Маргарита Викторовна </vt:lpstr>
      <vt:lpstr>Сергей Александрович Есенин 1895-1925</vt:lpstr>
      <vt:lpstr>Мой Есенин…</vt:lpstr>
      <vt:lpstr> 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Да, если бы мы обращали внимание на яростный и прекрасный мир вокруг… Ведь чтобы видеть чудесное в обычном, нужно просто любить своих друзей, отчий дом, «золотистую рожь при луне»…- всё то, что называется  святым словом РОДИНА. Это и есть талант, который скрыт в каждом. Полистайте томик стихов Есенина – и вы почувствуете исходящее от строчек тепло. Надежда появится…</vt:lpstr>
      <vt:lpstr>Не переставайте любоваться миром  так, как это умел Сергей Есенин. Пожалуйста, я вас прошу … Пожалуйста…</vt:lpstr>
      <vt:lpstr>Слайд 13</vt:lpstr>
      <vt:lpstr>Слайд 14</vt:lpstr>
      <vt:lpstr>Слайд 15</vt:lpstr>
      <vt:lpstr>Образ березы в русском фольклоре </vt:lpstr>
      <vt:lpstr>Слайд 17</vt:lpstr>
      <vt:lpstr>Слайд 18</vt:lpstr>
      <vt:lpstr>Слайд 19</vt:lpstr>
      <vt:lpstr>Таким образом, в обычной березе соединилось сразу несколько образов – Родины, девушки, матери – которые близки и понятны любому русскому человеку. </vt:lpstr>
      <vt:lpstr>Значение слова «берёза»</vt:lpstr>
      <vt:lpstr>Значение</vt:lpstr>
      <vt:lpstr>Этимология</vt:lpstr>
      <vt:lpstr>Однокоренные слова </vt:lpstr>
      <vt:lpstr>Береза</vt:lpstr>
      <vt:lpstr>Поэтическая лексика( тропы) </vt:lpstr>
      <vt:lpstr>Словоряд</vt:lpstr>
      <vt:lpstr>Цветоряд</vt:lpstr>
      <vt:lpstr>Морфология стиха</vt:lpstr>
      <vt:lpstr>Поэтический синтаксис </vt:lpstr>
      <vt:lpstr>Общий вывод: </vt:lpstr>
      <vt:lpstr>Домашнее задание написать сочинение-эссе по теме: «Чем поэзия Сергея Есенина показалась вам неожиданной?».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39</cp:revision>
  <dcterms:created xsi:type="dcterms:W3CDTF">2015-12-08T14:55:55Z</dcterms:created>
  <dcterms:modified xsi:type="dcterms:W3CDTF">2016-11-14T15:36:37Z</dcterms:modified>
</cp:coreProperties>
</file>