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FF"/>
    <a:srgbClr val="FF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1C85B-7A5F-4103-A619-1AAA9006F4E8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C9D16-D5F9-41FD-A56A-7C9722586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186BD2-80B8-4336-8053-802513E16D1E}" type="datetimeFigureOut">
              <a:rPr lang="ru-RU" smtClean="0"/>
              <a:pPr/>
              <a:t>18/09/2016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CFB90DF-48F5-41B2-A41C-A09795B8D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00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Мягкая книга - </a:t>
            </a:r>
            <a:r>
              <a:rPr lang="ru-RU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трансформер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 Ферма»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Рома\Desktop\Новая папка (2)\DSC05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732" y="2492896"/>
            <a:ext cx="646762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0826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В работе с детьми старшего  возраста обогащаем словарь : профессиями в деревне ( птичница, доярка, лесник и т.д.), названиями помещений, где проживают животные и птицы (курятник, коровник, свинарник, конура (будка),  птичий двор, скотный двор.), а также формируем обобщающие понятия ( овощи, фрукты, семья, домашние птицы, домашние животные), расширяем глагольный словарь ( копает, выдергивает, пасется, ныряет). В вводим в обиход слова : урожай, грядка, плод, корнеплод, жердочка, гнездо, наседка, корыто, дымоход, мельница, лейка, подсолнух, пруд, озеро, копыто, грива,  и т.д. )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9" name="Picture 3" descr="C:\Users\Рома\Desktop\Новая папка (2)\DSC05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01008"/>
            <a:ext cx="2818528" cy="2847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797152"/>
            <a:ext cx="122413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корыто</a:t>
            </a:r>
            <a:endParaRPr lang="ru-RU" dirty="0"/>
          </a:p>
        </p:txBody>
      </p:sp>
      <p:pic>
        <p:nvPicPr>
          <p:cNvPr id="24580" name="Picture 4" descr="C:\Users\Рома\Desktop\Новая папка (2)\DSC0511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013176"/>
            <a:ext cx="2009799" cy="1601198"/>
          </a:xfrm>
          <a:prstGeom prst="rect">
            <a:avLst/>
          </a:prstGeom>
          <a:noFill/>
        </p:spPr>
      </p:pic>
      <p:pic>
        <p:nvPicPr>
          <p:cNvPr id="24581" name="Picture 5" descr="C:\Users\Рома\Desktop\Новая папка (2)\DSC0511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429000"/>
            <a:ext cx="2811976" cy="2529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40352" y="5661248"/>
            <a:ext cx="11521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копыто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3645024"/>
            <a:ext cx="17281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грива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5066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Зачастую</a:t>
            </a:r>
            <a:r>
              <a:rPr lang="ru-RU" sz="1600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используя в логопедической работе банальные разрезанные картинки животных , детям бывает трудно усвоить притяжательные прилагательные, но в игре, где они могут сами поучаствовать это происходит быстро и увлекательно.  ( Разные животные будут прятаться от нас в загоне. Мы должны будем догадаться : Чей хвост (голова) видны?  л</a:t>
            </a:r>
            <a:r>
              <a:rPr lang="ru-RU" sz="1600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ошадиная </a:t>
            </a:r>
            <a:r>
              <a:rPr lang="ru-RU" sz="1600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голова, петушиный хвост…)</a:t>
            </a:r>
            <a:r>
              <a:rPr lang="ru-RU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i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Рома\Desktop\Новая папка (2)\DSC05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3680832" cy="2669581"/>
          </a:xfrm>
          <a:prstGeom prst="rect">
            <a:avLst/>
          </a:prstGeom>
          <a:noFill/>
        </p:spPr>
      </p:pic>
      <p:pic>
        <p:nvPicPr>
          <p:cNvPr id="2051" name="Picture 3" descr="C:\Users\Рома\Desktop\Новая папка (2)\DSC05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406794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025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2060"/>
                </a:solidFill>
              </a:rPr>
              <a:t>Работа </a:t>
            </a:r>
            <a:r>
              <a:rPr lang="ru-RU" sz="1800" dirty="0" smtClean="0">
                <a:solidFill>
                  <a:srgbClr val="002060"/>
                </a:solidFill>
              </a:rPr>
              <a:t>над закреплением антонимов, тоже имеет место быть ( дом большой - конура маленькая, бабушка старая - мама молодая,  лошадь высокая - овца низкая</a:t>
            </a:r>
            <a:r>
              <a:rPr lang="ru-RU" sz="1800" dirty="0" smtClean="0">
                <a:solidFill>
                  <a:srgbClr val="002060"/>
                </a:solidFill>
              </a:rPr>
              <a:t>).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С детьми старшего возраста стоит отработать сложносоставные прилагательные –бык с большими рогами – большерогий бык, гусь с длинной шеей - длинношеий гусь и т.д.)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6" name="Picture 4" descr="C:\Users\Рома\Desktop\Новая папка (2)\DSC05113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2518791" cy="3287071"/>
          </a:xfrm>
          <a:prstGeom prst="rect">
            <a:avLst/>
          </a:prstGeom>
          <a:noFill/>
        </p:spPr>
      </p:pic>
      <p:pic>
        <p:nvPicPr>
          <p:cNvPr id="3077" name="Picture 5" descr="C:\Users\Рома\Desktop\Новая папка (2)\DSC05114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2187521" cy="3284984"/>
          </a:xfrm>
          <a:prstGeom prst="rect">
            <a:avLst/>
          </a:prstGeom>
          <a:noFill/>
        </p:spPr>
      </p:pic>
      <p:pic>
        <p:nvPicPr>
          <p:cNvPr id="3078" name="Picture 6" descr="C:\Users\Рома\Desktop\Новая папка (2)\DSC05110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20888"/>
            <a:ext cx="2346897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9808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rgbClr val="002060"/>
                </a:solidFill>
                <a:cs typeface="Gisha" pitchFamily="34" charset="-79"/>
              </a:rPr>
              <a:t/>
            </a:r>
            <a:br>
              <a:rPr lang="ru-RU" sz="1800" i="1" dirty="0" smtClean="0">
                <a:solidFill>
                  <a:srgbClr val="002060"/>
                </a:solidFill>
                <a:cs typeface="Gisha" pitchFamily="34" charset="-79"/>
              </a:rPr>
            </a:br>
            <a:r>
              <a:rPr lang="ru-RU" sz="1800" i="1" dirty="0" smtClean="0">
                <a:solidFill>
                  <a:srgbClr val="002060"/>
                </a:solidFill>
                <a:cs typeface="Gisha" pitchFamily="34" charset="-79"/>
              </a:rPr>
              <a:t>Книга </a:t>
            </a:r>
            <a:r>
              <a:rPr lang="ru-RU" sz="1800" i="1" dirty="0" smtClean="0">
                <a:solidFill>
                  <a:srgbClr val="002060"/>
                </a:solidFill>
                <a:cs typeface="Gisha" pitchFamily="34" charset="-79"/>
              </a:rPr>
              <a:t>также позволяет закрепить простые и сложные предлоги. </a:t>
            </a:r>
            <a:r>
              <a:rPr lang="ru-RU" sz="1800" i="1" dirty="0" smtClean="0">
                <a:solidFill>
                  <a:srgbClr val="002060"/>
                </a:solidFill>
                <a:cs typeface="Gisha" pitchFamily="34" charset="-79"/>
              </a:rPr>
              <a:t/>
            </a:r>
            <a:br>
              <a:rPr lang="ru-RU" sz="1800" i="1" dirty="0" smtClean="0">
                <a:solidFill>
                  <a:srgbClr val="002060"/>
                </a:solidFill>
                <a:cs typeface="Gisha" pitchFamily="34" charset="-79"/>
              </a:rPr>
            </a:br>
            <a:r>
              <a:rPr lang="ru-RU" sz="1800" i="1" dirty="0" smtClean="0">
                <a:solidFill>
                  <a:srgbClr val="002060"/>
                </a:solidFill>
                <a:cs typeface="Gisha" pitchFamily="34" charset="-79"/>
              </a:rPr>
              <a:t>(</a:t>
            </a:r>
            <a:r>
              <a:rPr lang="ru-RU" sz="1800" i="1" dirty="0" smtClean="0">
                <a:solidFill>
                  <a:srgbClr val="002060"/>
                </a:solidFill>
                <a:cs typeface="Gisha" pitchFamily="34" charset="-79"/>
              </a:rPr>
              <a:t>Петух сидит на заборе, утенок за кустиком, он выглядывает из-за кустика …)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Рома\Desktop\Новая папка (2)\DSC05124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3102402" cy="3789040"/>
          </a:xfrm>
          <a:prstGeom prst="rect">
            <a:avLst/>
          </a:prstGeom>
          <a:noFill/>
        </p:spPr>
      </p:pic>
      <p:pic>
        <p:nvPicPr>
          <p:cNvPr id="4100" name="Picture 4" descr="C:\Users\Рома\Desktop\Новая папка (2)\DSC0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3000334" cy="3888432"/>
          </a:xfrm>
          <a:prstGeom prst="rect">
            <a:avLst/>
          </a:prstGeom>
          <a:noFill/>
        </p:spPr>
      </p:pic>
      <p:pic>
        <p:nvPicPr>
          <p:cNvPr id="4102" name="Picture 6" descr="C:\Users\Рома\Desktop\Новая папка (2)\DSC05123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93096"/>
            <a:ext cx="3291720" cy="2331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29614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Работая </a:t>
            </a:r>
            <a:r>
              <a:rPr lang="ru-RU" sz="1800" dirty="0" smtClean="0">
                <a:latin typeface="Cambria" pitchFamily="18" charset="0"/>
              </a:rPr>
              <a:t>с данным </a:t>
            </a:r>
            <a:r>
              <a:rPr lang="ru-RU" sz="1800" dirty="0" smtClean="0">
                <a:latin typeface="Cambria" pitchFamily="18" charset="0"/>
              </a:rPr>
              <a:t>пособием, </a:t>
            </a:r>
            <a:r>
              <a:rPr lang="ru-RU" sz="1800" dirty="0" smtClean="0">
                <a:latin typeface="Cambria" pitchFamily="18" charset="0"/>
              </a:rPr>
              <a:t>не забываем о возможности развития и формирования связной речи. </a:t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С младшими дошкольниками формируем простые синтаксические конструкции. ( У курочки цыпленок. Корова дает молоко.) </a:t>
            </a: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                                                         </a:t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                         </a:t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Со </a:t>
            </a:r>
            <a:r>
              <a:rPr lang="ru-RU" sz="1800" dirty="0" smtClean="0">
                <a:latin typeface="Cambria" pitchFamily="18" charset="0"/>
              </a:rPr>
              <a:t>старшими детьми конструирует распространенные предложения. </a:t>
            </a: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>(</a:t>
            </a:r>
            <a:r>
              <a:rPr lang="ru-RU" sz="1800" dirty="0" smtClean="0">
                <a:latin typeface="Cambria" pitchFamily="18" charset="0"/>
              </a:rPr>
              <a:t>Девочка </a:t>
            </a:r>
            <a:r>
              <a:rPr lang="ru-RU" sz="1800" dirty="0" smtClean="0">
                <a:latin typeface="Cambria" pitchFamily="18" charset="0"/>
              </a:rPr>
              <a:t>поливает морковку из лейки</a:t>
            </a:r>
            <a:r>
              <a:rPr lang="ru-RU" sz="1800" dirty="0" smtClean="0">
                <a:latin typeface="Cambria" pitchFamily="18" charset="0"/>
              </a:rPr>
              <a:t>.)</a:t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r>
              <a:rPr lang="ru-RU" sz="1800" dirty="0" smtClean="0">
                <a:latin typeface="Cambria" pitchFamily="18" charset="0"/>
              </a:rPr>
              <a:t/>
            </a:r>
            <a:br>
              <a:rPr lang="ru-RU" sz="1800" dirty="0" smtClean="0">
                <a:latin typeface="Cambria" pitchFamily="18" charset="0"/>
              </a:rPr>
            </a:br>
            <a:endParaRPr lang="ru-RU" dirty="0"/>
          </a:p>
        </p:txBody>
      </p:sp>
      <p:pic>
        <p:nvPicPr>
          <p:cNvPr id="5122" name="Picture 2" descr="C:\Users\Рома\Desktop\Новая папка (2)\DSC05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2952328" cy="2114854"/>
          </a:xfrm>
          <a:prstGeom prst="rect">
            <a:avLst/>
          </a:prstGeom>
          <a:noFill/>
        </p:spPr>
      </p:pic>
      <p:pic>
        <p:nvPicPr>
          <p:cNvPr id="5124" name="Picture 4" descr="C:\Users\Рома\Desktop\Новая папка (2)\DSC05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3021930" cy="2088231"/>
          </a:xfrm>
          <a:prstGeom prst="rect">
            <a:avLst/>
          </a:prstGeom>
          <a:noFill/>
        </p:spPr>
      </p:pic>
      <p:pic>
        <p:nvPicPr>
          <p:cNvPr id="5125" name="Picture 5" descr="C:\Users\Рома\Desktop\Новая папка (2)\DSC05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2934572" cy="220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В </a:t>
            </a:r>
            <a:r>
              <a:rPr lang="ru-RU" sz="1600" dirty="0" smtClean="0">
                <a:latin typeface="Cambria" pitchFamily="18" charset="0"/>
              </a:rPr>
              <a:t>дальнейшем обучаем детей конструировать рассказы :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-Рассказы- описания животных и птиц .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- Рассказ «Семья»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-Рассказ «Урожай»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- Рассказ « На пруду» и т.д. 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Приложив немного усилий и подобрав подходящие тексты для пересказа, а также используя наглядный  и тактильный материал пособия как опору, мы  учить детей грамотно, последовательно репродуцировать текст</a:t>
            </a:r>
            <a:r>
              <a:rPr lang="ru-RU" sz="1600" dirty="0" smtClean="0">
                <a:latin typeface="Cambria" pitchFamily="18" charset="0"/>
              </a:rPr>
              <a:t>.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/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Например</a:t>
            </a:r>
            <a:r>
              <a:rPr lang="ru-RU" sz="1600" dirty="0" smtClean="0">
                <a:latin typeface="Cambria" pitchFamily="18" charset="0"/>
              </a:rPr>
              <a:t>: 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Утка Кряка.</a:t>
            </a:r>
            <a:br>
              <a:rPr lang="ru-RU" sz="1600" dirty="0" smtClean="0">
                <a:latin typeface="Cambria" pitchFamily="18" charset="0"/>
              </a:rPr>
            </a:br>
            <a:r>
              <a:rPr lang="ru-RU" sz="1600" dirty="0" smtClean="0">
                <a:latin typeface="Cambria" pitchFamily="18" charset="0"/>
              </a:rPr>
              <a:t>Это утка Кряка. Клюв у неё жёлтый, лопаткой. Лапки тоже жёлтые, с </a:t>
            </a:r>
            <a:r>
              <a:rPr lang="ru-RU" sz="1600" dirty="0" err="1" smtClean="0">
                <a:latin typeface="Cambria" pitchFamily="18" charset="0"/>
              </a:rPr>
              <a:t>перепоночками</a:t>
            </a:r>
            <a:r>
              <a:rPr lang="ru-RU" sz="1600" dirty="0" smtClean="0">
                <a:latin typeface="Cambria" pitchFamily="18" charset="0"/>
              </a:rPr>
              <a:t>. Глазки у неё как бусинки. У утки трое утят. Утята жёлтенькие и пушистые, как комочки. Утка и утята плавают в пруду. Пруд глубокий, большой и чистый.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Рома\Desktop\Новая папка (2)\DSC05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17646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506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Мы </a:t>
            </a: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показали Вам лишь небольшую толику тех возможностей данного пособия, которые можно использовать  при развитии и коррекции речи. </a:t>
            </a: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На </a:t>
            </a: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нашей практике мы убедились, что мягкая </a:t>
            </a:r>
            <a:r>
              <a:rPr lang="ru-RU" sz="2000" b="1" i="1" dirty="0" err="1" smtClean="0">
                <a:solidFill>
                  <a:srgbClr val="002060"/>
                </a:solidFill>
                <a:latin typeface="Cambria" pitchFamily="18" charset="0"/>
              </a:rPr>
              <a:t>книга-трансформер</a:t>
            </a: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 не только интересный и увлекательный </a:t>
            </a: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объект </a:t>
            </a: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для детей, но и практичный, новый и доступный материал для учителей-логопедов, педагогов и родителей, который позволяет мотивировать детей разного возраста к познанию!</a:t>
            </a:r>
            <a:r>
              <a:rPr lang="ru-RU" sz="2000" i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20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170" name="Picture 2" descr="C:\Users\Рома\Desktop\Новая папка (2)\DSC05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81128"/>
            <a:ext cx="2328349" cy="1818474"/>
          </a:xfrm>
          <a:prstGeom prst="rect">
            <a:avLst/>
          </a:prstGeom>
          <a:noFill/>
        </p:spPr>
      </p:pic>
      <p:pic>
        <p:nvPicPr>
          <p:cNvPr id="7171" name="Picture 3" descr="C:\Users\Рома\Desktop\Новая папка (2)\DSC05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2363755" cy="1944216"/>
          </a:xfrm>
          <a:prstGeom prst="rect">
            <a:avLst/>
          </a:prstGeom>
          <a:noFill/>
        </p:spPr>
      </p:pic>
      <p:pic>
        <p:nvPicPr>
          <p:cNvPr id="7172" name="Picture 4" descr="C:\Users\Рома\Desktop\Новая папка (2)\DSC05101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645024"/>
            <a:ext cx="2664296" cy="2591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65062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Работа учителя-логопеда требует ежедневного  разнообразия игр  и приемов 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работе.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    Предлагаем Вам идею, как сделать занятие с ребенком увлекательным, и при этом решить множество задач по развитию речи. 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       Мягкая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книга-трансформер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 « Ферма»  в нашем варианте изготовлена на заказ, но уверена, что многие т смогут создать такие мягкие книги самостоятельно, приложив свои умения и фантазию. 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Данную книгу можно использовать, как в раннем, так и в старшем дошкольном возрасте, в зависимости от целей поставленных  логопедом. 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Мы предложим Вам варианты игр и пути решения некоторых логопедических задач.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</a:br>
            <a:endParaRPr lang="ru-RU" sz="18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 descr="C:\Users\Рома\Desktop\Новая папка (2)\DSC05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2736304" cy="2232247"/>
          </a:xfrm>
          <a:prstGeom prst="rect">
            <a:avLst/>
          </a:prstGeom>
          <a:noFill/>
        </p:spPr>
      </p:pic>
      <p:pic>
        <p:nvPicPr>
          <p:cNvPr id="2051" name="Picture 3" descr="C:\Users\Рома\Desktop\Новая папка (2)\DSC05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49080"/>
            <a:ext cx="2520280" cy="2240868"/>
          </a:xfrm>
          <a:prstGeom prst="rect">
            <a:avLst/>
          </a:prstGeom>
          <a:noFill/>
        </p:spPr>
      </p:pic>
      <p:pic>
        <p:nvPicPr>
          <p:cNvPr id="2052" name="Picture 4" descr="C:\Users\Рома\Desktop\Новая папка (2)\DSC05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050958"/>
            <a:ext cx="2160240" cy="1962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980728"/>
            <a:ext cx="7406640" cy="165618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Light Display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Light Display" pitchFamily="18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no Pro Light Display" pitchFamily="18" charset="0"/>
              </a:rPr>
              <a:t>Данная книга изготовлена из ярких по цветовой гамме материалов, что непременно увлекает ребенка. Пособие оснащено  бубенчиками,  бусинами,  пуговицами,  элементами на липучках, кнопками, ракушками, вязанными деталями и нашитыми деревянными фигурками. </a:t>
            </a:r>
            <a:endParaRPr lang="ru-RU" sz="160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87624" y="169766"/>
            <a:ext cx="79563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работе с детьми раннего и младшего дошкольного возраста, прежде всего используем материал для  сенсомоторного развития. </a:t>
            </a:r>
          </a:p>
        </p:txBody>
      </p:sp>
      <p:pic>
        <p:nvPicPr>
          <p:cNvPr id="3075" name="Picture 3" descr="C:\Users\Рома\Desktop\Новая папка (2)\DSC05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3456384" cy="1872208"/>
          </a:xfrm>
          <a:prstGeom prst="rect">
            <a:avLst/>
          </a:prstGeom>
          <a:noFill/>
        </p:spPr>
      </p:pic>
      <p:pic>
        <p:nvPicPr>
          <p:cNvPr id="3080" name="Picture 8" descr="C:\Users\Рома\Desktop\Новая папка (2)\DSC05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97152"/>
            <a:ext cx="2664296" cy="1800200"/>
          </a:xfrm>
          <a:prstGeom prst="rect">
            <a:avLst/>
          </a:prstGeom>
          <a:noFill/>
        </p:spPr>
      </p:pic>
      <p:pic>
        <p:nvPicPr>
          <p:cNvPr id="3082" name="Picture 10" descr="C:\Users\Рома\Desktop\Новая папка (2)\DSC05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08920"/>
            <a:ext cx="3240360" cy="1872208"/>
          </a:xfrm>
          <a:prstGeom prst="rect">
            <a:avLst/>
          </a:prstGeom>
          <a:noFill/>
        </p:spPr>
      </p:pic>
      <p:pic>
        <p:nvPicPr>
          <p:cNvPr id="3076" name="Picture 4" descr="C:\Users\Рома\Desktop\Новая папка (2)\DSC05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797152"/>
            <a:ext cx="252028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9305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Light Display" pitchFamily="18" charset="0"/>
              </a:rPr>
              <a:t>Некоторые фигурки объемные и внутри имеют пищалки. Фактура материалов крайне разнообразна  (дерево, пластмасса,  сетка,  вельвет, липучка,  ворс,  атласные ленты, хлопок, фетр). Все это позволяет обогащать  тактильный опыт ребенка, а также развивать тонкие функциональные возможности кистей и пальцев рук.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3" name="Picture 6" descr="C:\Users\Рома\Desktop\Новая папка (2)\DSC05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744416" cy="2304307"/>
          </a:xfrm>
          <a:prstGeom prst="rect">
            <a:avLst/>
          </a:prstGeom>
          <a:noFill/>
        </p:spPr>
      </p:pic>
      <p:pic>
        <p:nvPicPr>
          <p:cNvPr id="4" name="Picture 5" descr="C:\Users\Рома\Desktop\Новая папка (2)\DSC05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960440" cy="2304256"/>
          </a:xfrm>
          <a:prstGeom prst="rect">
            <a:avLst/>
          </a:prstGeom>
          <a:noFill/>
        </p:spPr>
      </p:pic>
      <p:pic>
        <p:nvPicPr>
          <p:cNvPr id="5" name="Picture 9" descr="C:\Users\Рома\Desktop\Новая папка (2)\DSC05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21088"/>
            <a:ext cx="3168352" cy="2408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9849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Arabic Typesetting" pitchFamily="66" charset="-78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Arabic Typesetting" pitchFamily="66" charset="-78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Arabic Typesetting" pitchFamily="66" charset="-78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  <a:cs typeface="Arabic Typesetting" pitchFamily="66" charset="-78"/>
              </a:rPr>
              <a:t>В работе с маленькими детьми данную книгу целесообразно использовать для формирования и/ или обогащения словарного запаса. </a:t>
            </a:r>
            <a:br>
              <a:rPr lang="ru-RU" sz="2200" dirty="0" smtClean="0">
                <a:solidFill>
                  <a:srgbClr val="00206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Arabic Typesetting" pitchFamily="66" charset="-78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Arabic Typesetting" pitchFamily="66" charset="-78"/>
              </a:rPr>
              <a:t>   </a:t>
            </a:r>
            <a:r>
              <a:rPr lang="ru-RU" sz="1800" dirty="0" smtClean="0">
                <a:solidFill>
                  <a:srgbClr val="7030A0"/>
                </a:solidFill>
                <a:latin typeface="Cambria" pitchFamily="18" charset="0"/>
              </a:rPr>
              <a:t>Ребенка можно познакомить с членами семьи (бабушка, дедушка, мама, папа, сын и дочь), познакомить с семьями  домашних животных  и птиц ( собака, коза, кошка, овца, свинья, кролик, лошадь, утка, индюк, гусь, курица, петух) ,  а также с овощами и фруктами.  ( капуста, морковь, яблоко, груша).</a:t>
            </a:r>
            <a:br>
              <a:rPr lang="ru-RU" sz="1800" dirty="0" smtClean="0">
                <a:solidFill>
                  <a:srgbClr val="7030A0"/>
                </a:solidFill>
                <a:latin typeface="Cambria" pitchFamily="18" charset="0"/>
              </a:rPr>
            </a:br>
            <a:endParaRPr lang="ru-RU" sz="1800" dirty="0">
              <a:solidFill>
                <a:srgbClr val="7030A0"/>
              </a:solidFill>
              <a:latin typeface="Cambria" pitchFamily="18" charset="0"/>
              <a:cs typeface="Arabic Typesetting" pitchFamily="66" charset="-78"/>
            </a:endParaRPr>
          </a:p>
        </p:txBody>
      </p:sp>
      <p:pic>
        <p:nvPicPr>
          <p:cNvPr id="17410" name="Picture 2" descr="C:\Users\Рома\Desktop\Новая папка (2)\DSC05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340" y="3933057"/>
            <a:ext cx="3494441" cy="2592288"/>
          </a:xfrm>
          <a:prstGeom prst="rect">
            <a:avLst/>
          </a:prstGeom>
          <a:noFill/>
        </p:spPr>
      </p:pic>
      <p:pic>
        <p:nvPicPr>
          <p:cNvPr id="17411" name="Picture 3" descr="C:\Users\Рома\Desktop\Новая папка (2)\DSC05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3552395" cy="2664296"/>
          </a:xfrm>
          <a:prstGeom prst="rect">
            <a:avLst/>
          </a:prstGeom>
          <a:noFill/>
        </p:spPr>
      </p:pic>
      <p:pic>
        <p:nvPicPr>
          <p:cNvPr id="17412" name="Picture 4" descr="C:\Users\Рома\Desktop\Новая папка (2)\DSC05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3240360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8002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>
                <a:solidFill>
                  <a:srgbClr val="008000"/>
                </a:solidFill>
              </a:rPr>
              <a:t>Используя красочные фигурки животных и птиц,  отрабатываем с ребенком звукоподражания.</a:t>
            </a:r>
            <a:br>
              <a:rPr lang="ru-RU" sz="2000" i="1" dirty="0" smtClean="0">
                <a:solidFill>
                  <a:srgbClr val="008000"/>
                </a:solidFill>
              </a:rPr>
            </a:br>
            <a:r>
              <a:rPr lang="ru-RU" sz="2000" i="1" dirty="0" smtClean="0">
                <a:solidFill>
                  <a:srgbClr val="008000"/>
                </a:solidFill>
              </a:rPr>
              <a:t> (Например: Как лает собачка? – Гав-гав. ; </a:t>
            </a:r>
            <a:r>
              <a:rPr lang="ru-RU" sz="2000" i="1" dirty="0" smtClean="0">
                <a:solidFill>
                  <a:srgbClr val="008000"/>
                </a:solidFill>
              </a:rPr>
              <a:t/>
            </a:r>
            <a:br>
              <a:rPr lang="ru-RU" sz="2000" i="1" dirty="0" smtClean="0">
                <a:solidFill>
                  <a:srgbClr val="008000"/>
                </a:solidFill>
              </a:rPr>
            </a:br>
            <a:r>
              <a:rPr lang="ru-RU" sz="2000" i="1" dirty="0" smtClean="0">
                <a:solidFill>
                  <a:srgbClr val="008000"/>
                </a:solidFill>
              </a:rPr>
              <a:t>Давай </a:t>
            </a:r>
            <a:r>
              <a:rPr lang="ru-RU" sz="2000" i="1" dirty="0" smtClean="0">
                <a:solidFill>
                  <a:srgbClr val="008000"/>
                </a:solidFill>
              </a:rPr>
              <a:t>постучим в домик-  тук-тук.; Как у коровки звенит колокольчик ? -  </a:t>
            </a:r>
            <a:r>
              <a:rPr lang="ru-RU" sz="2000" i="1" dirty="0" err="1" smtClean="0">
                <a:solidFill>
                  <a:srgbClr val="008000"/>
                </a:solidFill>
              </a:rPr>
              <a:t>дин-дон</a:t>
            </a:r>
            <a:r>
              <a:rPr lang="ru-RU" sz="2000" i="1" dirty="0" smtClean="0">
                <a:solidFill>
                  <a:srgbClr val="008000"/>
                </a:solidFill>
              </a:rPr>
              <a:t>. и т.д. </a:t>
            </a:r>
            <a:r>
              <a:rPr lang="ru-RU" sz="2000" i="1" dirty="0" smtClean="0">
                <a:solidFill>
                  <a:srgbClr val="008000"/>
                </a:solidFill>
              </a:rPr>
              <a:t/>
            </a:r>
            <a:br>
              <a:rPr lang="ru-RU" sz="2000" i="1" dirty="0" smtClean="0">
                <a:solidFill>
                  <a:srgbClr val="008000"/>
                </a:solidFill>
              </a:rPr>
            </a:br>
            <a:r>
              <a:rPr lang="ru-RU" sz="2000" i="1" dirty="0" smtClean="0">
                <a:solidFill>
                  <a:srgbClr val="008000"/>
                </a:solidFill>
              </a:rPr>
              <a:t>В </a:t>
            </a:r>
            <a:r>
              <a:rPr lang="ru-RU" sz="2000" i="1" dirty="0" smtClean="0">
                <a:solidFill>
                  <a:srgbClr val="008000"/>
                </a:solidFill>
              </a:rPr>
              <a:t>более старшем возрасте учим употреблять глаголы ( овца- блеет, корова- мычит, петух- кукарекает, гусь- гогочет)</a:t>
            </a:r>
            <a:r>
              <a:rPr lang="ru-RU" i="1" dirty="0" smtClean="0">
                <a:solidFill>
                  <a:srgbClr val="008000"/>
                </a:solidFill>
              </a:rPr>
              <a:t/>
            </a:r>
            <a:br>
              <a:rPr lang="ru-RU" i="1" dirty="0" smtClean="0">
                <a:solidFill>
                  <a:srgbClr val="008000"/>
                </a:solidFill>
              </a:rPr>
            </a:br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20482" name="Picture 2" descr="C:\Users\Рома\Desktop\Новая папка (2)\DSC05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5436096" cy="3501008"/>
          </a:xfrm>
          <a:prstGeom prst="round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12160" y="494116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КРЯ-КРЯ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3284984"/>
            <a:ext cx="122413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ГА-ГА-ГА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714104" cy="197516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33CCFF"/>
                </a:solidFill>
                <a:latin typeface="Monotype Corsiva" pitchFamily="66" charset="0"/>
              </a:rPr>
              <a:t>Яркое оформление пособия позволяет закрепить знания об основных и дополнительных цветах, а также постепенно  учить ребенка согласовывать прилагательные с существительными. ( красная крыша, зеленая капуста, желтый цветок.)</a:t>
            </a:r>
            <a:br>
              <a:rPr lang="ru-RU" sz="2000" i="1" dirty="0" smtClean="0">
                <a:solidFill>
                  <a:srgbClr val="33CCFF"/>
                </a:solidFill>
                <a:latin typeface="Monotype Corsiva" pitchFamily="66" charset="0"/>
              </a:rPr>
            </a:br>
            <a:endParaRPr lang="ru-RU" sz="2000" i="1" dirty="0">
              <a:solidFill>
                <a:srgbClr val="33CCFF"/>
              </a:solidFill>
              <a:latin typeface="Monotype Corsiva" pitchFamily="66" charset="0"/>
            </a:endParaRPr>
          </a:p>
        </p:txBody>
      </p:sp>
      <p:pic>
        <p:nvPicPr>
          <p:cNvPr id="21507" name="Picture 3" descr="C:\Users\Рома\Desktop\Новая папка (2)\DSC0511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3627564" cy="2232248"/>
          </a:xfrm>
          <a:prstGeom prst="rect">
            <a:avLst/>
          </a:prstGeom>
          <a:noFill/>
        </p:spPr>
      </p:pic>
      <p:pic>
        <p:nvPicPr>
          <p:cNvPr id="21506" name="Picture 2" descr="C:\Users\Рома\Desktop\Новая папка (2)\DSC0511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3312368" cy="2232248"/>
          </a:xfrm>
          <a:prstGeom prst="rect">
            <a:avLst/>
          </a:prstGeom>
          <a:noFill/>
        </p:spPr>
      </p:pic>
      <p:pic>
        <p:nvPicPr>
          <p:cNvPr id="21508" name="Picture 4" descr="C:\Users\Рома\Desktop\Новая папка (2)\DSC0512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93096"/>
            <a:ext cx="3444034" cy="2232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Georgia" pitchFamily="18" charset="0"/>
              </a:rPr>
              <a:t>В более старшем возрасте,  учим детей согласовывать числительные с существительными, а также образовывать множественное число существительных в родительном падеже </a:t>
            </a:r>
            <a:r>
              <a:rPr lang="ru-RU" sz="2000" dirty="0" smtClean="0">
                <a:latin typeface="Georgia" pitchFamily="18" charset="0"/>
              </a:rPr>
              <a:t>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( </a:t>
            </a:r>
            <a:r>
              <a:rPr lang="ru-RU" sz="2000" dirty="0" smtClean="0">
                <a:latin typeface="Georgia" pitchFamily="18" charset="0"/>
              </a:rPr>
              <a:t>одно яблоко, два яблока, много яблок;   одна овца, две лошади, одна свинья и четыре поросенка.)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22532" name="Picture 4" descr="C:\Users\Рома\Desktop\Новая папка (2)\DSC0511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952063" cy="403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no Pro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no Pro" pitchFamily="18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no Pro" pitchFamily="18" charset="0"/>
              </a:rPr>
              <a:t>Как мы упоминали ранее фигурки животных  и птиц представлены семьями, что позволит познакомить , а в ходе работы закрепить названия детенышей и их родителей. (корова-бык-теленок, курица-петух-цыпленок и т.д.)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Рома\Desktop\Новая папка (2)\DSC0511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582196" cy="5252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171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Мягкая книга - трансформер « Ферма»</vt:lpstr>
      <vt:lpstr> Работа учителя-логопеда требует ежедневного  разнообразия игр  и приемов в работе.      Предлагаем Вам идею, как сделать занятие с ребенком увлекательным, и при этом решить множество задач по развитию речи.          Мягкая книга-трансформер  « Ферма»  в нашем варианте изготовлена на заказ, но уверена, что многие т смогут создать такие мягкие книги самостоятельно, приложив свои умения и фантазию.   Данную книгу можно использовать, как в раннем, так и в старшем дошкольном возрасте, в зависимости от целей поставленных  логопедом.   Мы предложим Вам варианты игр и пути решения некоторых логопедических задач. </vt:lpstr>
      <vt:lpstr> Данная книга изготовлена из ярких по цветовой гамме материалов, что непременно увлекает ребенка. Пособие оснащено  бубенчиками,  бусинами,  пуговицами,  элементами на липучках, кнопками, ракушками, вязанными деталями и нашитыми деревянными фигурками. </vt:lpstr>
      <vt:lpstr>Некоторые фигурки объемные и внутри имеют пищалки. Фактура материалов крайне разнообразна  (дерево, пластмасса,  сетка,  вельвет, липучка,  ворс,  атласные ленты, хлопок, фетр). Все это позволяет обогащать  тактильный опыт ребенка, а также развивать тонкие функциональные возможности кистей и пальцев рук.  </vt:lpstr>
      <vt:lpstr>   В работе с маленькими детьми данную книгу целесообразно использовать для формирования и/ или обогащения словарного запаса.      Ребенка можно познакомить с членами семьи (бабушка, дедушка, мама, папа, сын и дочь), познакомить с семьями  домашних животных  и птиц ( собака, коза, кошка, овца, свинья, кролик, лошадь, утка, индюк, гусь, курица, петух) ,  а также с овощами и фруктами.  ( капуста, морковь, яблоко, груша). </vt:lpstr>
      <vt:lpstr>    Используя красочные фигурки животных и птиц,  отрабатываем с ребенком звукоподражания.  (Например: Как лает собачка? – Гав-гав. ;  Давай постучим в домик-  тук-тук.; Как у коровки звенит колокольчик ? -  дин-дон. и т.д.  В более старшем возрасте учим употреблять глаголы ( овца- блеет, корова- мычит, петух- кукарекает, гусь- гогочет) </vt:lpstr>
      <vt:lpstr>Яркое оформление пособия позволяет закрепить знания об основных и дополнительных цветах, а также постепенно  учить ребенка согласовывать прилагательные с существительными. ( красная крыша, зеленая капуста, желтый цветок.) </vt:lpstr>
      <vt:lpstr>  В более старшем возрасте,  учим детей согласовывать числительные с существительными, а также образовывать множественное число существительных в родительном падеже . ( одно яблоко, два яблока, много яблок;   одна овца, две лошади, одна свинья и четыре поросенка.) </vt:lpstr>
      <vt:lpstr> Как мы упоминали ранее фигурки животных  и птиц представлены семьями, что позволит познакомить , а в ходе работы закрепить названия детенышей и их родителей. (корова-бык-теленок, курица-петух-цыпленок и т.д.) </vt:lpstr>
      <vt:lpstr>   В работе с детьми старшего  возраста обогащаем словарь : профессиями в деревне ( птичница, доярка, лесник и т.д.), названиями помещений, где проживают животные и птицы (курятник, коровник, свинарник, конура (будка),  птичий двор, скотный двор.), а также формируем обобщающие понятия ( овощи, фрукты, семья, домашние птицы, домашние животные), расширяем глагольный словарь ( копает, выдергивает, пасется, ныряет). В вводим в обиход слова : урожай, грядка, плод, корнеплод, жердочка, гнездо, наседка, корыто, дымоход, мельница, лейка, подсолнух, пруд, озеро, копыто, грива,  и т.д. )   </vt:lpstr>
      <vt:lpstr>Зачастую, используя в логопедической работе банальные разрезанные картинки животных , детям бывает трудно усвоить притяжательные прилагательные, но в игре, где они могут сами поучаствовать это происходит быстро и увлекательно.  ( Разные животные будут прятаться от нас в загоне. Мы должны будем догадаться : Чей хвост (голова) видны?  лошадиная голова, петушиный хвост…) </vt:lpstr>
      <vt:lpstr>   Работа над закреплением антонимов, тоже имеет место быть ( дом большой - конура маленькая, бабушка старая - мама молодая,  лошадь высокая - овца низкая). С детьми старшего возраста стоит отработать сложносоставные прилагательные –бык с большими рогами – большерогий бык, гусь с длинной шеей - длинношеий гусь и т.д.) </vt:lpstr>
      <vt:lpstr> Книга также позволяет закрепить простые и сложные предлоги.  (Петух сидит на заборе, утенок за кустиком, он выглядывает из-за кустика …) </vt:lpstr>
      <vt:lpstr>                          Работая с данным пособием, не забываем о возможности развития и формирования связной речи.  С младшими дошкольниками формируем простые синтаксические конструкции. ( У курочки цыпленок. Корова дает молоко.)                                                                                                Со старшими детьми конструирует распространенные предложения.  (Девочка поливает морковку из лейки.)             </vt:lpstr>
      <vt:lpstr>                         В дальнейшем обучаем детей конструировать рассказы : -Рассказы- описания животных и птиц . - Рассказ «Семья» -Рассказ «Урожай» - Рассказ « На пруду» и т.д.  Приложив немного усилий и подобрав подходящие тексты для пересказа, а также используя наглядный  и тактильный материал пособия как опору, мы  учить детей грамотно, последовательно репродуцировать текст.             Например:  Утка Кряка. Это утка Кряка. Клюв у неё жёлтый, лопаткой. Лапки тоже жёлтые, с перепоночками. Глазки у неё как бусинки. У утки трое утят. Утята жёлтенькие и пушистые, как комочки. Утка и утята плавают в пруду. Пруд глубокий, большой и чистый. </vt:lpstr>
      <vt:lpstr> Мы показали Вам лишь небольшую толику тех возможностей данного пособия, которые можно использовать  при развитии и коррекции речи.  На нашей практике мы убедились, что мягкая книга-трансформер не только интересный и увлекательный объект для детей, но и практичный, новый и доступный материал для учителей-логопедов, педагогов и родителей, который позволяет мотивировать детей разного возраста к познанию!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Мягкая книга - трансформер « Ферма»</dc:title>
  <dc:creator>Рома</dc:creator>
  <cp:lastModifiedBy>Рома</cp:lastModifiedBy>
  <cp:revision>13</cp:revision>
  <dcterms:created xsi:type="dcterms:W3CDTF">2016-09-18T12:54:18Z</dcterms:created>
  <dcterms:modified xsi:type="dcterms:W3CDTF">2016-09-18T18:02:29Z</dcterms:modified>
</cp:coreProperties>
</file>