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white">
                  <a:lumMod val="6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00100" y="142852"/>
            <a:ext cx="8001056" cy="65722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Рисунок 13" descr="0_75db5_f1871c9b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214290"/>
            <a:ext cx="1524003" cy="1014986"/>
          </a:xfrm>
          <a:prstGeom prst="rect">
            <a:avLst/>
          </a:prstGeom>
        </p:spPr>
      </p:pic>
      <p:pic>
        <p:nvPicPr>
          <p:cNvPr id="15" name="Рисунок 14" descr="0_75db5_f1871c9b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1500174"/>
            <a:ext cx="1524003" cy="1014986"/>
          </a:xfrm>
          <a:prstGeom prst="rect">
            <a:avLst/>
          </a:prstGeom>
        </p:spPr>
      </p:pic>
      <p:pic>
        <p:nvPicPr>
          <p:cNvPr id="16" name="Рисунок 15" descr="0_75db5_f1871c9b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2857496"/>
            <a:ext cx="1524003" cy="1014986"/>
          </a:xfrm>
          <a:prstGeom prst="rect">
            <a:avLst/>
          </a:prstGeom>
        </p:spPr>
      </p:pic>
      <p:pic>
        <p:nvPicPr>
          <p:cNvPr id="17" name="Рисунок 16" descr="0_75db5_f1871c9b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4286256"/>
            <a:ext cx="1524003" cy="1014986"/>
          </a:xfrm>
          <a:prstGeom prst="rect">
            <a:avLst/>
          </a:prstGeom>
        </p:spPr>
      </p:pic>
      <p:pic>
        <p:nvPicPr>
          <p:cNvPr id="18" name="Рисунок 17" descr="0_75db5_f1871c9b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5715016"/>
            <a:ext cx="1524003" cy="10149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403648" y="2420888"/>
            <a:ext cx="7526070" cy="3033788"/>
            <a:chOff x="1480276" y="2214810"/>
            <a:chExt cx="6800817" cy="326824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80276" y="2214810"/>
              <a:ext cx="6800817" cy="1425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8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Волшебные линии </a:t>
              </a:r>
              <a:endPara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907704" y="692696"/>
            <a:ext cx="6779096" cy="1008112"/>
          </a:xfrm>
        </p:spPr>
        <p:txBody>
          <a:bodyPr/>
          <a:lstStyle/>
          <a:p>
            <a:pPr algn="r"/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Д</a:t>
            </a:r>
            <a:r>
              <a:rPr lang="ru-RU" dirty="0" smtClean="0">
                <a:latin typeface="Monotype Corsiva" pitchFamily="66" charset="0"/>
              </a:rPr>
              <a:t>ошкольник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МАДОУ № 30 </a:t>
            </a:r>
            <a:r>
              <a:rPr lang="ru-RU" sz="2000" dirty="0" err="1" smtClean="0">
                <a:latin typeface="Monotype Corsiva" pitchFamily="66" charset="0"/>
              </a:rPr>
              <a:t>д</a:t>
            </a:r>
            <a:r>
              <a:rPr lang="ru-RU" sz="2000" dirty="0" smtClean="0">
                <a:latin typeface="Monotype Corsiva" pitchFamily="66" charset="0"/>
              </a:rPr>
              <a:t>/с «ЖЕМЧУЖИНА» г. Лесной 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педагог-психолог </a:t>
            </a:r>
            <a:r>
              <a:rPr lang="ru-RU" sz="2000" dirty="0" err="1" smtClean="0">
                <a:latin typeface="Monotype Corsiva" pitchFamily="66" charset="0"/>
              </a:rPr>
              <a:t>Мандрыгина</a:t>
            </a:r>
            <a:r>
              <a:rPr lang="ru-RU" sz="2000" dirty="0" smtClean="0">
                <a:latin typeface="Monotype Corsiva" pitchFamily="66" charset="0"/>
              </a:rPr>
              <a:t> Светлана Николаевна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" name="Рисунок 9" descr="6593bacdfab3e8af9052ffd9d8e9fb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2220" y="3645024"/>
            <a:ext cx="4386443" cy="2880320"/>
          </a:xfrm>
          <a:prstGeom prst="rect">
            <a:avLst/>
          </a:prstGeom>
        </p:spPr>
      </p:pic>
      <p:pic>
        <p:nvPicPr>
          <p:cNvPr id="7" name="Рисунок 6" descr="я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052736"/>
            <a:ext cx="1080120" cy="16421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067128" cy="1156990"/>
          </a:xfrm>
        </p:spPr>
        <p:txBody>
          <a:bodyPr/>
          <a:lstStyle/>
          <a:p>
            <a:r>
              <a:rPr lang="ru-RU" sz="2000" dirty="0" smtClean="0">
                <a:latin typeface="Monotype Corsiva" pitchFamily="66" charset="0"/>
              </a:rPr>
              <a:t>24) Замкнутая кривая линия образует круг. Круг можно преобразовать в овал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25) В овал можно одним движением, не отрываясь, вписать S-образную или волнистую линию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26) Если фигуру нарисовать в обратном направлении, то получится восьмерка. Справа представлены пересекающиеся линии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27) Половинки окружностей, открытые вниз и вверх. Задание хорошо развивает чувство симметрии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6" name="Содержимое 5" descr="http://i.sand-therapy.ru/u/70/7b190a9c9311e2b8e085fb6e6b2996/-/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96952"/>
            <a:ext cx="32403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.sand-therapy.ru/u/32/7078cca78c11e29e25d0e66e6b2996/-/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96952"/>
            <a:ext cx="345638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.sand-therapy.ru/u/b7/6c6efaa78c11e28c18a14b6f6b2996/-/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941168"/>
            <a:ext cx="33123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.sand-therapy.ru/u/5c/44837ca78d11e28047cc036f6b2996/-/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941168"/>
            <a:ext cx="33843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067128" cy="1138138"/>
          </a:xfrm>
        </p:spPr>
        <p:txBody>
          <a:bodyPr/>
          <a:lstStyle/>
          <a:p>
            <a:r>
              <a:rPr lang="ru-RU" sz="2000" dirty="0" smtClean="0">
                <a:latin typeface="Monotype Corsiva" pitchFamily="66" charset="0"/>
              </a:rPr>
              <a:t>28) Упражнения с пересекающимися прямыми линиями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29) </a:t>
            </a:r>
            <a:r>
              <a:rPr lang="ru-RU" sz="2000" dirty="0" smtClean="0"/>
              <a:t> </a:t>
            </a:r>
            <a:r>
              <a:rPr lang="ru-RU" sz="2000" dirty="0" smtClean="0">
                <a:latin typeface="Monotype Corsiva" pitchFamily="66" charset="0"/>
              </a:rPr>
              <a:t>Упражнения с пересекающимися петлями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30) </a:t>
            </a:r>
            <a:r>
              <a:rPr lang="ru-RU" sz="2000" dirty="0" smtClean="0"/>
              <a:t> </a:t>
            </a:r>
            <a:r>
              <a:rPr lang="ru-RU" sz="2000" dirty="0" smtClean="0">
                <a:latin typeface="Monotype Corsiva" pitchFamily="66" charset="0"/>
              </a:rPr>
              <a:t>Если кривую линию нарисовать таким образом, то она будет напоминать красивую четкую волну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6" name="Содержимое 5" descr="http://i.sand-therapy.ru/u/8d/6f9d7ea78d11e2bf6305196f6b2996/-/3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3384376" cy="140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.sand-therapy.ru/u/66/4b2f18a79411e2a64a05196f6b2996/-/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3096344" cy="13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.sand-therapy.ru/u/cc/f36beaa79411e2a231bcf06e6b2996/-/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429000"/>
            <a:ext cx="3312368" cy="134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.sand-therapy.ru/u/12/26f8a8a79511e2a0974b13826c674f/-/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429000"/>
            <a:ext cx="3096344" cy="133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.sand-therapy.ru/u/19/64e850a79511e29838d620826c674f/-/3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013176"/>
            <a:ext cx="32403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.sand-therapy.ru/u/1f/89c8cca79511e28008fefc816c674f/-/3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5013176"/>
            <a:ext cx="30963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067128" cy="1156990"/>
          </a:xfrm>
        </p:spPr>
        <p:txBody>
          <a:bodyPr/>
          <a:lstStyle/>
          <a:p>
            <a:r>
              <a:rPr lang="ru-RU" sz="2000" dirty="0" smtClean="0">
                <a:latin typeface="Monotype Corsiva" pitchFamily="66" charset="0"/>
              </a:rPr>
              <a:t>31) </a:t>
            </a:r>
            <a:r>
              <a:rPr lang="ru-RU" sz="2000" dirty="0" smtClean="0"/>
              <a:t> </a:t>
            </a:r>
            <a:r>
              <a:rPr lang="ru-RU" sz="2000" dirty="0" smtClean="0">
                <a:latin typeface="Monotype Corsiva" pitchFamily="66" charset="0"/>
              </a:rPr>
              <a:t>В круге можно найти центр, а можно описать окружность вокруг центра. Крест, вписанный в круг, разделяет его на четыре сектора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32) Квадрат, вписанный в круг. Если вписать в круг снежинку, получится колесо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33) Треугольник, вписанный в круг. Круг, заштрихованный прямыми линиями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34) Рисование концентрических (т.е. имеющих общий центр) окружностей способствует концентрации внимания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6" name="Содержимое 5" descr="http://i.sand-therapy.ru/u/45/af36fca81911e288016e2b6f6b2996/-/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140968"/>
            <a:ext cx="30963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.sand-therapy.ru/u/95/a24028a81911e2b27e6c2b6f6b2996/-/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068960"/>
            <a:ext cx="32403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.sand-therapy.ru/u/33/926a72a81c11e2a2b1602b6f6b2996/-/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941168"/>
            <a:ext cx="33123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.sand-therapy.ru/u/6e/777718a81c11e2a407702b6f6b2996/-/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941168"/>
            <a:ext cx="31683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38138"/>
          </a:xfrm>
        </p:spPr>
        <p:txBody>
          <a:bodyPr/>
          <a:lstStyle/>
          <a:p>
            <a:r>
              <a:rPr lang="ru-RU" sz="2000" dirty="0" smtClean="0">
                <a:latin typeface="Monotype Corsiva" pitchFamily="66" charset="0"/>
              </a:rPr>
              <a:t>35) Радиальные (т.е. расположенные по радиусу) и концентрические формы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36) Рисование спирали, закручивающейся к центру, способствует концентрации </a:t>
            </a:r>
            <a:r>
              <a:rPr lang="ru-RU" sz="2000" dirty="0" err="1" smtClean="0">
                <a:latin typeface="Monotype Corsiva" pitchFamily="66" charset="0"/>
              </a:rPr>
              <a:t>внимания.А</a:t>
            </a:r>
            <a:r>
              <a:rPr lang="ru-RU" sz="2000" dirty="0" smtClean="0">
                <a:latin typeface="Monotype Corsiva" pitchFamily="66" charset="0"/>
              </a:rPr>
              <a:t> спираль, раскручивающаяся наружу, предполагает динамичное движение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37) В данном примере окружность, обозначающая солнце, - это воображаемая линия. Рисуя солнце, лучи можно проводить как от центра наружу, так и снаружи к центру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6" name="Содержимое 5" descr="http://i.sand-therapy.ru/u/ea/b7dc96a81c11e2a5d15f2b6f6b2996/-/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068960"/>
            <a:ext cx="3600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.sand-therapy.ru/u/7d/d72ee8a85211e2a10cfb01826c674f/-/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068960"/>
            <a:ext cx="33123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.sand-therapy.ru/u/eb/8cdb90a85211e29053b952826c674f/-/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941168"/>
            <a:ext cx="58326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38138"/>
          </a:xfrm>
        </p:spPr>
        <p:txBody>
          <a:bodyPr/>
          <a:lstStyle/>
          <a:p>
            <a:r>
              <a:rPr lang="ru-RU" sz="2000" dirty="0" smtClean="0">
                <a:latin typeface="Monotype Corsiva" pitchFamily="66" charset="0"/>
              </a:rPr>
              <a:t>38) Рисование спирали, закручивающейся к центру, способствует концентрации </a:t>
            </a:r>
            <a:r>
              <a:rPr lang="ru-RU" sz="2000" dirty="0" err="1" smtClean="0">
                <a:latin typeface="Monotype Corsiva" pitchFamily="66" charset="0"/>
              </a:rPr>
              <a:t>внимания.А</a:t>
            </a:r>
            <a:r>
              <a:rPr lang="ru-RU" sz="2000" dirty="0" smtClean="0">
                <a:latin typeface="Monotype Corsiva" pitchFamily="66" charset="0"/>
              </a:rPr>
              <a:t> спираль, раскручивающаяся наружу, предполагает динамичное движение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39) Раскручивающаяся наружу спираль переходит в спираль, закручивающуюся внутрь, и в результате образуется двойная спираль. Достигая центра, закручивающаяся внутрь спираль разворачивается, а затем раскручивается наружу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40) Упражнения можно выполнять и с лабиринтом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6" name="Содержимое 5" descr="http://i.sand-therapy.ru/u/60/bccccca85d11e2929d6556826c674f/-/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80928"/>
            <a:ext cx="33123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.sand-therapy.ru/u/8d/890ab8a85d11e2b6c91b3a826c674f/-/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852936"/>
            <a:ext cx="332295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.sand-therapy.ru/u/e7/0add00a85d11e2ae44da2a826c674f/-/DSC_96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509120"/>
            <a:ext cx="266429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.sand-therapy.ru/u/33/9152daa85e11e2b7e61b3a826c674f/-/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725144"/>
            <a:ext cx="34563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Monotype Corsiva" pitchFamily="66" charset="0"/>
              </a:rPr>
              <a:t>41) Упражнения для развития чувства симметрии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http://i.sand-therapy.ru/u/2e/ca3f56a86211e2ab575b56826c674f/-/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36712"/>
            <a:ext cx="2818656" cy="126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.sand-therapy.ru/u/37/fb6488a86211e2bc370234826c674f/-/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08720"/>
            <a:ext cx="296291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.sand-therapy.ru/u/43/bfcd0ea86211e299aeda2a826c674f/-/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420888"/>
            <a:ext cx="2808312" cy="117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.sand-therapy.ru/u/5a/e8673ea86211e2a9536256826c674f/-/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420888"/>
            <a:ext cx="26642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.sand-therapy.ru/u/61/a4962ea86211e295c96256826c674f/-/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3861048"/>
            <a:ext cx="260287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.sand-therapy.ru/u/6c/ca979ca86211e29ad1a737826c674f/-/5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861048"/>
            <a:ext cx="245885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.sand-therapy.ru/u/8c/d54a78a86211e28474a737826c674f/-/5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5301208"/>
            <a:ext cx="266429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.sand-therapy.ru/u/9c/efa4daa86211e2bf59d82a826c674f/-/5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5301208"/>
            <a:ext cx="2376264" cy="116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.sand-therapy.ru/u/a3/6f521aa86211e2b300b952826c674f/-/57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5301208"/>
            <a:ext cx="2674883" cy="11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067128" cy="1156990"/>
          </a:xfrm>
        </p:spPr>
        <p:txBody>
          <a:bodyPr/>
          <a:lstStyle/>
          <a:p>
            <a:r>
              <a:rPr lang="ru-RU" sz="2000" dirty="0" smtClean="0">
                <a:latin typeface="Monotype Corsiva" pitchFamily="66" charset="0"/>
              </a:rPr>
              <a:t>42) Рисуем </a:t>
            </a:r>
            <a:r>
              <a:rPr lang="ru-RU" sz="2000" dirty="0" err="1" smtClean="0">
                <a:latin typeface="Monotype Corsiva" pitchFamily="66" charset="0"/>
              </a:rPr>
              <a:t>мандалу</a:t>
            </a:r>
            <a:r>
              <a:rPr lang="ru-RU" sz="2000" dirty="0" smtClean="0">
                <a:latin typeface="Monotype Corsiva" pitchFamily="66" charset="0"/>
              </a:rPr>
              <a:t> на песке. </a:t>
            </a:r>
            <a:r>
              <a:rPr lang="ru-RU" sz="2000" b="1" dirty="0" err="1" smtClean="0">
                <a:latin typeface="Monotype Corsiva" pitchFamily="66" charset="0"/>
              </a:rPr>
              <a:t>Мандала</a:t>
            </a:r>
            <a:r>
              <a:rPr lang="ru-RU" sz="2000" b="1" dirty="0" smtClean="0">
                <a:latin typeface="Monotype Corsiva" pitchFamily="66" charset="0"/>
              </a:rPr>
              <a:t> (колесо, круг)</a:t>
            </a:r>
            <a:r>
              <a:rPr lang="ru-RU" sz="2000" dirty="0" smtClean="0">
                <a:latin typeface="Monotype Corsiva" pitchFamily="66" charset="0"/>
              </a:rPr>
              <a:t> - магическое вещь. </a:t>
            </a:r>
            <a:br>
              <a:rPr lang="ru-RU" sz="2000" dirty="0" smtClean="0">
                <a:latin typeface="Monotype Corsiva" pitchFamily="66" charset="0"/>
              </a:rPr>
            </a:b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6" name="Содержимое 5" descr="http://i.sand-therapy.ru/u/6a/24e532a8cc11e2950a41f56e6b2996/-/5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28083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.sand-therapy.ru/u/94/43cacca8cc11e2923ed8f46e6b2996/-/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2952329" cy="103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.sand-therapy.ru/u/d3/50cdc8a8cc11e29cab9bf66e6b2996/-/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420888"/>
            <a:ext cx="2962915" cy="105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.sand-therapy.ru/u/fc/4780aaa8cc11e29d2e92f66e6b2996/-/6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348880"/>
            <a:ext cx="2808312" cy="112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.sand-therapy.ru/u/33/ed0386a8cd11e2bc418bf66e6b2996/-/6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3861048"/>
            <a:ext cx="2808312" cy="98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.sand-therapy.ru/u/36/7ec37aa8d011e28122b5f36e6b2996/-/DSC_948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717032"/>
            <a:ext cx="1944216" cy="135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.sand-therapy.ru/u/40/1e1818a8d011e2891deaec6e6b2996/-/DSC_950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5157192"/>
            <a:ext cx="2088232" cy="144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.sand-therapy.ru/u/48/7e9866a8d011e292f0eaec6e6b2996/-/DSC_969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5157192"/>
            <a:ext cx="1872207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.sand-therapy.ru/u/60/bc3280a8d011e289c2aaed6e6b2996/-/DSC_973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5229200"/>
            <a:ext cx="187220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.sand-therapy.ru/u/69/1554f2a8d011e29f2843f66e6b2996/-/DSC_9490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3717032"/>
            <a:ext cx="195480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067128" cy="1156990"/>
          </a:xfrm>
        </p:spPr>
        <p:txBody>
          <a:bodyPr/>
          <a:lstStyle/>
          <a:p>
            <a:r>
              <a:rPr lang="ru-RU" sz="2000" dirty="0" smtClean="0">
                <a:latin typeface="Monotype Corsiva" pitchFamily="66" charset="0"/>
              </a:rPr>
              <a:t>43) Также дети могут свернуть из бумаги воронку и насыпать через нее песок, создавая таким образом различные фигуры.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6" name="Содержимое 5" descr="http://i.sand-therapy.ru/u/5b/b5dc46a92511e2ac8b99d86e6b2996/-/DSC_963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33123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.sand-therapy.ru/u/66/f2fca6a92511e2bdf899d86e6b2996/-/DSC_96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340768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.sand-therapy.ru/u/82/2c4a90a92511e2ae9307d96e6b2996/-/DSC_96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077072"/>
            <a:ext cx="339496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.sand-therapy.ru/u/8b/8aa71ca92511e298cab4d86e6b2996/-/DSC_96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077072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24744"/>
            <a:ext cx="6707088" cy="2880320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Цель: развитие моторных навыков, чувства симметрии, пространственной ориентировки, концентрации внимания, развитие воображения.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07704" y="4797152"/>
            <a:ext cx="6779096" cy="1800200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Monotype Corsiva" pitchFamily="66" charset="0"/>
              </a:rPr>
              <a:t>Упражнения полезны для детей с нарушениями координации движений, недостаточной мелкой моторикой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908720"/>
            <a:ext cx="6923112" cy="100811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Задачи: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835696" y="2204864"/>
            <a:ext cx="6851104" cy="345638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Monotype Corsiva" pitchFamily="66" charset="0"/>
              </a:rPr>
              <a:t>Умение передавать форму, правильные пропорции</a:t>
            </a:r>
          </a:p>
          <a:p>
            <a:r>
              <a:rPr lang="ru-RU" dirty="0" smtClean="0">
                <a:latin typeface="Monotype Corsiva" pitchFamily="66" charset="0"/>
              </a:rPr>
              <a:t>Рисовать песочные элементы с учётом ритма, симметрии</a:t>
            </a:r>
          </a:p>
          <a:p>
            <a:r>
              <a:rPr lang="ru-RU" dirty="0" smtClean="0">
                <a:latin typeface="Monotype Corsiva" pitchFamily="66" charset="0"/>
              </a:rPr>
              <a:t>Развивать композиционные умения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067128" cy="1156990"/>
          </a:xfrm>
        </p:spPr>
        <p:txBody>
          <a:bodyPr/>
          <a:lstStyle/>
          <a:p>
            <a:r>
              <a:rPr lang="ru-RU" sz="2000" dirty="0" smtClean="0">
                <a:latin typeface="Monotype Corsiva" pitchFamily="66" charset="0"/>
              </a:rPr>
              <a:t>1) горизонтальную и вертикальные линии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2) линии по диагонали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3) Волнистая линия как символ волны, а зигзаг – горы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4)  Вертикальную прямую линию можно провести как сверху вниз, так и снизу вверх 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5)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Monotype Corsiva" pitchFamily="66" charset="0"/>
              </a:rPr>
              <a:t>Горизонтальную прямую линию можно провести как слева направо, так и </a:t>
            </a:r>
            <a:r>
              <a:rPr lang="ru-RU" sz="2000" dirty="0" err="1" smtClean="0">
                <a:latin typeface="Monotype Corsiva" pitchFamily="66" charset="0"/>
              </a:rPr>
              <a:t>справо</a:t>
            </a:r>
            <a:r>
              <a:rPr lang="ru-RU" sz="2000" dirty="0" smtClean="0">
                <a:latin typeface="Monotype Corsiva" pitchFamily="66" charset="0"/>
              </a:rPr>
              <a:t> налево 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6) Прямые линии по горизонтали и по вертикали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.sand-therapy.ru/u/72/a1afbe9ba811e2911a7515826c674f/-/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852936"/>
            <a:ext cx="2880320" cy="95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.sand-therapy.ru/u/cb/5f31c49baa11e2be3bf858826c674f/-/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24944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.sand-therapy.ru/u/ff/7549169bab11e295ff0759826c674f/-/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149080"/>
            <a:ext cx="26642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.sand-therapy.ru/u/0c/d8fa8e9bad11e2b5653f336f6b2996/-/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149080"/>
            <a:ext cx="2880320" cy="97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.sand-therapy.ru/u/a7/8cc39c9bb411e28bf0370c826c674f/-/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5517232"/>
            <a:ext cx="2664296" cy="106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.sand-therapy.ru/u/00/b2bd4a9bb611e2b1f9350b826c674f/-/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5517232"/>
            <a:ext cx="2880320" cy="101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42976" y="1916832"/>
            <a:ext cx="7715304" cy="4353957"/>
            <a:chOff x="539750" y="1344094"/>
            <a:chExt cx="7993063" cy="5189402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6216"/>
              <a:chOff x="539552" y="-815361"/>
              <a:chExt cx="7992888" cy="560800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39552" y="-815361"/>
                <a:ext cx="7992888" cy="550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6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191382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067128" cy="1084982"/>
          </a:xfrm>
        </p:spPr>
        <p:txBody>
          <a:bodyPr/>
          <a:lstStyle/>
          <a:p>
            <a:r>
              <a:rPr lang="ru-RU" sz="2000" dirty="0" smtClean="0">
                <a:latin typeface="Monotype Corsiva" pitchFamily="66" charset="0"/>
              </a:rPr>
              <a:t>7) </a:t>
            </a:r>
            <a:r>
              <a:rPr lang="ru-RU" sz="2400" dirty="0" smtClean="0"/>
              <a:t> </a:t>
            </a:r>
            <a:r>
              <a:rPr lang="ru-RU" sz="2000" dirty="0" smtClean="0">
                <a:latin typeface="Monotype Corsiva" pitchFamily="66" charset="0"/>
              </a:rPr>
              <a:t>Длинные прямые линии чередуются с короткими 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8) </a:t>
            </a:r>
            <a:r>
              <a:rPr lang="ru-RU" sz="2400" dirty="0" smtClean="0"/>
              <a:t> </a:t>
            </a:r>
            <a:r>
              <a:rPr lang="ru-RU" sz="2000" dirty="0" smtClean="0">
                <a:latin typeface="Monotype Corsiva" pitchFamily="66" charset="0"/>
              </a:rPr>
              <a:t>Длина прямых линий постепенно увеличивается до максимума, а затем таким же образом уменьшается 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9) Те же самые упражнения можно выполнить и с горизонтальными линиями 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10) Из вертикальных и горизонтальных линий образуются новые интересные формы 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0" name="Содержимое 9" descr="http://i.sand-therapy.ru/u/7f/fb4a2a9bb811e29d898c276f6b2996/-/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40968"/>
            <a:ext cx="3034680" cy="137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.sand-therapy.ru/u/9d/9062589bba11e2a56d06f3816c674f/-/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40968"/>
            <a:ext cx="30243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.sand-therapy.ru/u/cc/9713d49bbb11e2a39e9ff9816c674f/-/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941168"/>
            <a:ext cx="30243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.sand-therapy.ru/u/6c/5c8d6c9bbd11e2ac186266826c674f/-/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941168"/>
            <a:ext cx="28803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95120" cy="1084982"/>
          </a:xfrm>
        </p:spPr>
        <p:txBody>
          <a:bodyPr/>
          <a:lstStyle/>
          <a:p>
            <a:r>
              <a:rPr lang="ru-RU" sz="2000" dirty="0" smtClean="0">
                <a:latin typeface="Monotype Corsiva" pitchFamily="66" charset="0"/>
              </a:rPr>
              <a:t>11) </a:t>
            </a:r>
            <a:r>
              <a:rPr lang="ru-RU" sz="2000" dirty="0" smtClean="0"/>
              <a:t>  </a:t>
            </a:r>
            <a:r>
              <a:rPr lang="ru-RU" sz="2000" dirty="0" smtClean="0">
                <a:latin typeface="Monotype Corsiva" pitchFamily="66" charset="0"/>
              </a:rPr>
              <a:t>Далее предложите ребенку проделать все те же упражнения, что и с прямыми линиями, только теперь под углом, т.е. по диагонали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" name="Содержимое 3" descr="http://i.sand-therapy.ru/u/40/a4f6b29bc411e2acc76ef96e6b2996/-/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9"/>
            <a:ext cx="33843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.sand-therapy.ru/u/74/fc258a9bc811e287fdd923826c674f/-/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60848"/>
            <a:ext cx="33123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.sand-therapy.ru/u/3c/7f66769bc911e2a2256224826c674f/-/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221088"/>
            <a:ext cx="3384376" cy="150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.sand-therapy.ru/u/e2/3208a89bc911e29555c53f826c674f/-/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221088"/>
            <a:ext cx="32403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994122"/>
          </a:xfrm>
        </p:spPr>
        <p:txBody>
          <a:bodyPr/>
          <a:lstStyle/>
          <a:p>
            <a:r>
              <a:rPr lang="ru-RU" sz="2000" dirty="0" smtClean="0">
                <a:latin typeface="Monotype Corsiva" pitchFamily="66" charset="0"/>
              </a:rPr>
              <a:t>12) Следующие задания направлены на понимание того, как образуются углы. В снежинках углы образуются пересекающимися линиями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13) Прямоугольники слева это еще и 4 прямых угла, образовавшихся двумя сходящимися линиями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14) </a:t>
            </a:r>
            <a:r>
              <a:rPr lang="ru-RU" sz="2000" dirty="0" smtClean="0"/>
              <a:t> </a:t>
            </a:r>
            <a:r>
              <a:rPr lang="ru-RU" sz="2000" dirty="0" smtClean="0">
                <a:latin typeface="Monotype Corsiva" pitchFamily="66" charset="0"/>
              </a:rPr>
              <a:t>Сочетание горизонтальных и диагональных линий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15) Сочетание вертикальных и диагональных линий</a:t>
            </a:r>
            <a:br>
              <a:rPr lang="ru-RU" sz="2000" dirty="0" smtClean="0">
                <a:latin typeface="Monotype Corsiva" pitchFamily="66" charset="0"/>
              </a:rPr>
            </a:b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" name="Содержимое 3" descr="http://i.sand-therapy.ru/u/36/300b4c9c7111e2a24e21256f6b2996/-/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80928"/>
            <a:ext cx="3096344" cy="15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.sand-therapy.ru/u/43/2743909c7311e2b6c66f286f6b2996/-/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780928"/>
            <a:ext cx="30243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.sand-therapy.ru/u/74/277fc29c7411e2a78482266f6b2996/-/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797152"/>
            <a:ext cx="30963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.sand-therapy.ru/u/10/a5a4149c7511e2871ba4e36e6b2996/-/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797152"/>
            <a:ext cx="29523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995120" cy="1156990"/>
          </a:xfrm>
        </p:spPr>
        <p:txBody>
          <a:bodyPr/>
          <a:lstStyle/>
          <a:p>
            <a:r>
              <a:rPr lang="ru-RU" sz="2000" dirty="0" smtClean="0">
                <a:latin typeface="Monotype Corsiva" pitchFamily="66" charset="0"/>
              </a:rPr>
              <a:t>16) упражнения с линиями, нарисованными по диагонали и с различным наклоном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17) упражнения можно выполнять как с диагональными линиями, так и с линиями, имеющими разный наклон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18) Треугольник, нарисованный с вершиной вверх и вниз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19) Два составленных вместе треугольника образуют квадрат или ромб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6" name="Содержимое 5" descr="http://i.sand-therapy.ru/u/c9/db9fce9c7511e2b18e78176f6b2996/-/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08920"/>
            <a:ext cx="2880320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.sand-therapy.ru/u/a9/8810769c7611e2901fc1e96e6b2996/-/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36912"/>
            <a:ext cx="3024336" cy="10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.sand-therapy.ru/u/6b/216c0a9c7711e2b47229e86e6b2996/-/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293096"/>
            <a:ext cx="2880320" cy="10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.sand-therapy.ru/u/4c/81c2e49c7d11e28d0d12006f6b2996/-/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221088"/>
            <a:ext cx="2880320" cy="111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.sand-therapy.ru/u/57/5a0f449c7f11e28ae705d66e6b2996/-/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517232"/>
            <a:ext cx="25922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38138"/>
          </a:xfrm>
        </p:spPr>
        <p:txBody>
          <a:bodyPr/>
          <a:lstStyle/>
          <a:p>
            <a:r>
              <a:rPr lang="ru-RU" sz="2000" dirty="0" smtClean="0">
                <a:latin typeface="Monotype Corsiva" pitchFamily="66" charset="0"/>
              </a:rPr>
              <a:t>20) Вершины треугольников попеременно направлены вверх и вниз. Упражнение хорошо развивает пространственное воображение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21) </a:t>
            </a:r>
            <a:r>
              <a:rPr lang="ru-RU" sz="2000" dirty="0" smtClean="0">
                <a:latin typeface="Monotype Corsiva" pitchFamily="66" charset="0"/>
                <a:cs typeface="Microsoft Sans Serif" pitchFamily="34" charset="0"/>
              </a:rPr>
              <a:t>Два треугольника накладываются друг на друга вершинами. Наложенные друг на друга треугольники образуют шестиконечную звезду</a:t>
            </a:r>
            <a:br>
              <a:rPr lang="ru-RU" sz="2000" dirty="0" smtClean="0">
                <a:latin typeface="Monotype Corsiva" pitchFamily="66" charset="0"/>
                <a:cs typeface="Microsoft Sans Serif" pitchFamily="34" charset="0"/>
              </a:rPr>
            </a:br>
            <a:r>
              <a:rPr lang="ru-RU" sz="2000" dirty="0" smtClean="0">
                <a:latin typeface="Monotype Corsiva" pitchFamily="66" charset="0"/>
                <a:cs typeface="Microsoft Sans Serif" pitchFamily="34" charset="0"/>
              </a:rPr>
              <a:t>22) </a:t>
            </a:r>
            <a:r>
              <a:rPr lang="ru-RU" sz="2000" dirty="0" smtClean="0">
                <a:latin typeface="Monotype Corsiva" pitchFamily="66" charset="0"/>
              </a:rPr>
              <a:t>Разомкнутая слева кривая линия кажется открытой, а нарисованная наоборот – закрытой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23) Дуги, направленные вверх и вниз. Могут быть, как симметричными, так и увеличиваться/уменьшаться</a:t>
            </a:r>
            <a:endParaRPr lang="ru-RU" sz="2000" dirty="0">
              <a:latin typeface="Monotype Corsiva" pitchFamily="66" charset="0"/>
              <a:cs typeface="Microsoft Sans Serif" pitchFamily="34" charset="0"/>
            </a:endParaRPr>
          </a:p>
        </p:txBody>
      </p:sp>
      <p:pic>
        <p:nvPicPr>
          <p:cNvPr id="6" name="Содержимое 5" descr="http://i.sand-therapy.ru/u/ef/5060d49c9111e283f512e96e6b2996/-/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84984"/>
            <a:ext cx="33123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.sand-therapy.ru/u/52/c577f89c9211e28e3e12e96e6b2996/-/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84984"/>
            <a:ext cx="30243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.sand-therapy.ru/u/f1/6289969c9211e2ac3045436f6b2996/-/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941168"/>
            <a:ext cx="32403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.sand-therapy.ru/u/23/da726c9c9311e2a1af9a436f6b2996/-/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5013176"/>
            <a:ext cx="30963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211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 Дошкольник  МАДОУ № 30 д/с «ЖЕМЧУЖИНА» г. Лесной  педагог-психолог Мандрыгина Светлана Николаевна</vt:lpstr>
      <vt:lpstr>Цель: развитие моторных навыков, чувства симметрии, пространственной ориентировки, концентрации внимания, развитие воображения. </vt:lpstr>
      <vt:lpstr>Задачи: </vt:lpstr>
      <vt:lpstr>1) горизонтальную и вертикальные линии 2) линии по диагонали 3) Волнистая линия как символ волны, а зигзаг – горы 4)  Вертикальную прямую линию можно провести как сверху вниз, так и снизу вверх  5) Горизонтальную прямую линию можно провести как слева направо, так и справо налево  6) Прямые линии по горизонтали и по вертикали    </vt:lpstr>
      <vt:lpstr>7)  Длинные прямые линии чередуются с короткими  8)  Длина прямых линий постепенно увеличивается до максимума, а затем таким же образом уменьшается  9) Те же самые упражнения можно выполнить и с горизонтальными линиями  10) Из вертикальных и горизонтальных линий образуются новые интересные формы  </vt:lpstr>
      <vt:lpstr>11)   Далее предложите ребенку проделать все те же упражнения, что и с прямыми линиями, только теперь под углом, т.е. по диагонали</vt:lpstr>
      <vt:lpstr>12) Следующие задания направлены на понимание того, как образуются углы. В снежинках углы образуются пересекающимися линиями 13) Прямоугольники слева это еще и 4 прямых угла, образовавшихся двумя сходящимися линиями 14)  Сочетание горизонтальных и диагональных линий 15) Сочетание вертикальных и диагональных линий </vt:lpstr>
      <vt:lpstr>16) упражнения с линиями, нарисованными по диагонали и с различным наклоном 17) упражнения можно выполнять как с диагональными линиями, так и с линиями, имеющими разный наклон 18) Треугольник, нарисованный с вершиной вверх и вниз 19) Два составленных вместе треугольника образуют квадрат или ромб</vt:lpstr>
      <vt:lpstr>20) Вершины треугольников попеременно направлены вверх и вниз. Упражнение хорошо развивает пространственное воображение 21) Два треугольника накладываются друг на друга вершинами. Наложенные друг на друга треугольники образуют шестиконечную звезду 22) Разомкнутая слева кривая линия кажется открытой, а нарисованная наоборот – закрытой 23) Дуги, направленные вверх и вниз. Могут быть, как симметричными, так и увеличиваться/уменьшаться</vt:lpstr>
      <vt:lpstr>24) Замкнутая кривая линия образует круг. Круг можно преобразовать в овал 25) В овал можно одним движением, не отрываясь, вписать S-образную или волнистую линию 26) Если фигуру нарисовать в обратном направлении, то получится восьмерка. Справа представлены пересекающиеся линии 27) Половинки окружностей, открытые вниз и вверх. Задание хорошо развивает чувство симметрии</vt:lpstr>
      <vt:lpstr>28) Упражнения с пересекающимися прямыми линиями 29)  Упражнения с пересекающимися петлями 30)  Если кривую линию нарисовать таким образом, то она будет напоминать красивую четкую волну</vt:lpstr>
      <vt:lpstr>31)  В круге можно найти центр, а можно описать окружность вокруг центра. Крест, вписанный в круг, разделяет его на четыре сектора 32) Квадрат, вписанный в круг. Если вписать в круг снежинку, получится колесо 33) Треугольник, вписанный в круг. Круг, заштрихованный прямыми линиями 34) Рисование концентрических (т.е. имеющих общий центр) окружностей способствует концентрации внимания</vt:lpstr>
      <vt:lpstr>35) Радиальные (т.е. расположенные по радиусу) и концентрические формы 36) Рисование спирали, закручивающейся к центру, способствует концентрации внимания.А спираль, раскручивающаяся наружу, предполагает динамичное движение 37) В данном примере окружность, обозначающая солнце, - это воображаемая линия. Рисуя солнце, лучи можно проводить как от центра наружу, так и снаружи к центру</vt:lpstr>
      <vt:lpstr>38) Рисование спирали, закручивающейся к центру, способствует концентрации внимания.А спираль, раскручивающаяся наружу, предполагает динамичное движение 39) Раскручивающаяся наружу спираль переходит в спираль, закручивающуюся внутрь, и в результате образуется двойная спираль. Достигая центра, закручивающаяся внутрь спираль разворачивается, а затем раскручивается наружу 40) Упражнения можно выполнять и с лабиринтом</vt:lpstr>
      <vt:lpstr>41) Упражнения для развития чувства симметрии  </vt:lpstr>
      <vt:lpstr>42) Рисуем мандалу на песке. Мандала (колесо, круг) - магическое вещь.  </vt:lpstr>
      <vt:lpstr>43) Также дети могут свернуть из бумаги воронку и насыпать через нее песок, создавая таким образом различные фигуры.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NT Computer</cp:lastModifiedBy>
  <cp:revision>42</cp:revision>
  <dcterms:created xsi:type="dcterms:W3CDTF">2014-05-31T11:48:50Z</dcterms:created>
  <dcterms:modified xsi:type="dcterms:W3CDTF">2016-06-16T05:54:21Z</dcterms:modified>
</cp:coreProperties>
</file>