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88" r:id="rId5"/>
    <p:sldId id="289" r:id="rId6"/>
    <p:sldId id="290" r:id="rId7"/>
    <p:sldId id="29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DCDA96"/>
    <a:srgbClr val="FFFF99"/>
    <a:srgbClr val="CEE7BF"/>
    <a:srgbClr val="90C96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B19E-DDE8-4181-A5A9-03399F2059A8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3F2E-F8E4-4CB4-9643-EAA351A746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4273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B19E-DDE8-4181-A5A9-03399F2059A8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3F2E-F8E4-4CB4-9643-EAA351A746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094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B19E-DDE8-4181-A5A9-03399F2059A8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3F2E-F8E4-4CB4-9643-EAA351A746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6932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B19E-DDE8-4181-A5A9-03399F2059A8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3F2E-F8E4-4CB4-9643-EAA351A746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06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B19E-DDE8-4181-A5A9-03399F2059A8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3F2E-F8E4-4CB4-9643-EAA351A746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4046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B19E-DDE8-4181-A5A9-03399F2059A8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3F2E-F8E4-4CB4-9643-EAA351A746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0874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B19E-DDE8-4181-A5A9-03399F2059A8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3F2E-F8E4-4CB4-9643-EAA351A746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4507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B19E-DDE8-4181-A5A9-03399F2059A8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3F2E-F8E4-4CB4-9643-EAA351A746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1423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B19E-DDE8-4181-A5A9-03399F2059A8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3F2E-F8E4-4CB4-9643-EAA351A746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4415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B19E-DDE8-4181-A5A9-03399F2059A8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3F2E-F8E4-4CB4-9643-EAA351A746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7941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B19E-DDE8-4181-A5A9-03399F2059A8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3F2E-F8E4-4CB4-9643-EAA351A746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1916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8B19E-DDE8-4181-A5A9-03399F2059A8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73F2E-F8E4-4CB4-9643-EAA351A746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299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72" y="-25608"/>
            <a:ext cx="9178143" cy="688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2492896"/>
            <a:ext cx="72053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Решаем задачи</a:t>
            </a:r>
            <a:endParaRPr lang="ru-RU" sz="8000" b="1" cap="none" spc="50" dirty="0">
              <a:ln w="11430"/>
              <a:solidFill>
                <a:srgbClr val="7030A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Управляющая кнопка: сведения 1">
            <a:hlinkClick r:id="" action="ppaction://hlinkshowjump?jump=lastslide" highlightClick="1"/>
          </p:cNvPr>
          <p:cNvSpPr/>
          <p:nvPr/>
        </p:nvSpPr>
        <p:spPr>
          <a:xfrm>
            <a:off x="755576" y="688090"/>
            <a:ext cx="540000" cy="540000"/>
          </a:xfrm>
          <a:prstGeom prst="actionButtonInformation">
            <a:avLst/>
          </a:prstGeom>
          <a:solidFill>
            <a:schemeClr val="accent4">
              <a:lumMod val="60000"/>
              <a:lumOff val="40000"/>
              <a:alpha val="37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848424" y="5625304"/>
            <a:ext cx="540000" cy="540000"/>
          </a:xfrm>
          <a:prstGeom prst="actionButtonForwardNext">
            <a:avLst/>
          </a:prstGeom>
          <a:solidFill>
            <a:schemeClr val="accent4">
              <a:lumMod val="60000"/>
              <a:lumOff val="40000"/>
              <a:alpha val="37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25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72" y="-25608"/>
            <a:ext cx="9178143" cy="688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313473"/>
            <a:ext cx="72053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Выбери задачу</a:t>
            </a:r>
            <a:endParaRPr lang="ru-RU" sz="8000" b="1" cap="none" spc="50" dirty="0">
              <a:ln w="11430"/>
              <a:solidFill>
                <a:srgbClr val="7030A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2004864" y="2523919"/>
            <a:ext cx="914400" cy="91440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7000"/>
            </a:schemeClr>
          </a:solidFill>
          <a:ln>
            <a:solidFill>
              <a:srgbClr val="7030A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>
              <a:bevelT w="31750" h="101600"/>
            </a:sp3d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</a:t>
            </a:r>
            <a:endParaRPr lang="ru-RU" sz="4000" b="1" dirty="0">
              <a:solidFill>
                <a:srgbClr val="7030A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3071664" y="2523919"/>
            <a:ext cx="914400" cy="91440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7000"/>
            </a:schemeClr>
          </a:solidFill>
          <a:ln>
            <a:solidFill>
              <a:srgbClr val="7030A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>
              <a:bevelT w="31750" h="101600"/>
            </a:sp3d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2</a:t>
            </a:r>
          </a:p>
        </p:txBody>
      </p:sp>
      <p:sp>
        <p:nvSpPr>
          <p:cNvPr id="11" name="Скругленный прямоугольник 10">
            <a:hlinkClick r:id="rId5" action="ppaction://hlinksldjump"/>
          </p:cNvPr>
          <p:cNvSpPr/>
          <p:nvPr/>
        </p:nvSpPr>
        <p:spPr>
          <a:xfrm>
            <a:off x="4165104" y="2523919"/>
            <a:ext cx="914400" cy="91440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7000"/>
            </a:schemeClr>
          </a:solidFill>
          <a:ln>
            <a:solidFill>
              <a:srgbClr val="7030A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>
              <a:bevelT w="31750" h="101600"/>
            </a:sp3d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3</a:t>
            </a:r>
          </a:p>
        </p:txBody>
      </p:sp>
      <p:sp>
        <p:nvSpPr>
          <p:cNvPr id="12" name="Скругленный прямоугольник 11">
            <a:hlinkClick r:id="rId6" action="ppaction://hlinksldjump"/>
          </p:cNvPr>
          <p:cNvSpPr/>
          <p:nvPr/>
        </p:nvSpPr>
        <p:spPr>
          <a:xfrm>
            <a:off x="5245224" y="2523919"/>
            <a:ext cx="914400" cy="91440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7000"/>
            </a:schemeClr>
          </a:solidFill>
          <a:ln>
            <a:solidFill>
              <a:srgbClr val="7030A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>
              <a:bevelT w="31750" h="101600"/>
            </a:sp3d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4</a:t>
            </a:r>
          </a:p>
        </p:txBody>
      </p:sp>
      <p:sp>
        <p:nvSpPr>
          <p:cNvPr id="13" name="Скругленный прямоугольник 12">
            <a:hlinkClick r:id="rId7" action="ppaction://hlinksldjump"/>
          </p:cNvPr>
          <p:cNvSpPr/>
          <p:nvPr/>
        </p:nvSpPr>
        <p:spPr>
          <a:xfrm>
            <a:off x="6325344" y="2523919"/>
            <a:ext cx="914400" cy="91440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7000"/>
            </a:schemeClr>
          </a:solidFill>
          <a:ln>
            <a:solidFill>
              <a:srgbClr val="7030A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>
              <a:bevelT w="31750" h="101600"/>
            </a:sp3d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5</a:t>
            </a:r>
          </a:p>
        </p:txBody>
      </p:sp>
      <p:sp>
        <p:nvSpPr>
          <p:cNvPr id="21" name="Управляющая кнопка: в конец 20">
            <a:hlinkClick r:id="" action="ppaction://hlinkshowjump?jump=endshow" highlightClick="1"/>
          </p:cNvPr>
          <p:cNvSpPr/>
          <p:nvPr/>
        </p:nvSpPr>
        <p:spPr>
          <a:xfrm>
            <a:off x="7848424" y="5625304"/>
            <a:ext cx="540000" cy="540000"/>
          </a:xfrm>
          <a:prstGeom prst="actionButtonEnd">
            <a:avLst/>
          </a:prstGeom>
          <a:solidFill>
            <a:schemeClr val="accent4">
              <a:lumMod val="60000"/>
              <a:lumOff val="40000"/>
              <a:alpha val="37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8549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72" y="-25608"/>
            <a:ext cx="9178143" cy="688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Сколько грузовых машин стояло во дворе?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4087232"/>
            <a:ext cx="938077" cy="186204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11500" b="1" cap="none" spc="50" dirty="0">
              <a:ln w="11430"/>
              <a:solidFill>
                <a:srgbClr val="7030A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4748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/>
              <a:t>Во дворе стояло </a:t>
            </a:r>
            <a:r>
              <a:rPr lang="ru-RU" sz="4400" b="1" dirty="0" smtClean="0"/>
              <a:t>32</a:t>
            </a:r>
            <a:r>
              <a:rPr lang="ru-RU" sz="4400" b="1" dirty="0" smtClean="0"/>
              <a:t> </a:t>
            </a:r>
            <a:r>
              <a:rPr lang="ru-RU" sz="4400" b="1" dirty="0" smtClean="0"/>
              <a:t>легковых </a:t>
            </a:r>
            <a:r>
              <a:rPr lang="ru-RU" sz="4400" b="1" dirty="0" smtClean="0"/>
              <a:t>машины, </a:t>
            </a:r>
            <a:r>
              <a:rPr lang="ru-RU" sz="4400" b="1" dirty="0" smtClean="0"/>
              <a:t>а грузовых – в </a:t>
            </a:r>
            <a:r>
              <a:rPr lang="ru-RU" sz="4400" b="1" dirty="0" smtClean="0"/>
              <a:t>8 раз </a:t>
            </a:r>
            <a:r>
              <a:rPr lang="ru-RU" sz="4400" b="1" dirty="0" smtClean="0"/>
              <a:t>меньше.</a:t>
            </a:r>
          </a:p>
          <a:p>
            <a:pPr marL="0" indent="0">
              <a:buNone/>
            </a:pPr>
            <a:endParaRPr lang="ru-RU" sz="4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692696"/>
            <a:ext cx="17796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Задача 1</a:t>
            </a:r>
            <a:endParaRPr lang="ru-RU" sz="3200" b="1" cap="none" spc="50" dirty="0">
              <a:ln w="11430"/>
              <a:solidFill>
                <a:srgbClr val="7030A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524328" y="5661248"/>
            <a:ext cx="978408" cy="4846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далее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Стрелка влево 7">
            <a:hlinkClick r:id="rId3" action="ppaction://hlinksldjump"/>
          </p:cNvPr>
          <p:cNvSpPr/>
          <p:nvPr/>
        </p:nvSpPr>
        <p:spPr>
          <a:xfrm>
            <a:off x="7524328" y="4941168"/>
            <a:ext cx="978408" cy="484632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назад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13919" y="4891096"/>
            <a:ext cx="4657622" cy="107721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32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 </a:t>
            </a:r>
            <a:r>
              <a:rPr lang="ru-RU" sz="3200" b="1" spc="50" dirty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8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 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= 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4 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( м.)</a:t>
            </a:r>
          </a:p>
          <a:p>
            <a:pPr algn="ctr"/>
            <a:r>
              <a:rPr lang="ru-RU" sz="3200" b="1" cap="none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               Ответ: 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4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 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машин</a:t>
            </a:r>
            <a:r>
              <a:rPr lang="ru-RU" sz="3200" b="1" cap="none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.</a:t>
            </a:r>
            <a:endParaRPr lang="ru-RU" sz="3200" b="1" cap="none" spc="50" dirty="0">
              <a:ln w="11430"/>
              <a:solidFill>
                <a:srgbClr val="7030A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9592" y="4797152"/>
            <a:ext cx="3529660" cy="124455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>
              <a:bevelT w="31750" h="101600"/>
            </a:sp3d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решение</a:t>
            </a:r>
            <a:endParaRPr lang="ru-RU" sz="4000" b="1" dirty="0">
              <a:solidFill>
                <a:srgbClr val="7030A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AutoShape 2" descr="http://&amp;gcy;&amp;rcy;&amp;ucy;&amp;zcy;&amp;ocy;&amp;pcy;&amp;iecy;&amp;rcy;&amp;iecy;&amp;vcy;&amp;ocy;&amp;zcy;&amp;kcy;&amp;icy;-&amp;rcy;&amp;yacy;&amp;zcy;&amp;acy;&amp;ncy;&amp;icy;.&amp;rcy;&amp;fcy;/uploads/posts/2014-06/thumbs/1403369472_gazel-ten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&amp;gcy;&amp;rcy;&amp;ucy;&amp;zcy;&amp;ocy;&amp;pcy;&amp;iecy;&amp;rcy;&amp;iecy;&amp;vcy;&amp;ocy;&amp;zcy;&amp;kcy;&amp;icy;-&amp;rcy;&amp;yacy;&amp;zcy;&amp;acy;&amp;ncy;&amp;icy;.&amp;rcy;&amp;fcy;/uploads/posts/2014-06/thumbs/1403369472_gazel-ten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best-iconki.ru/downloads/PNG/256/technology-0002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06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237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72" y="-25608"/>
            <a:ext cx="9178143" cy="688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Сколько кусков белого мела было в коробке?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31398" y="4087232"/>
            <a:ext cx="1691489" cy="186204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115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11500" b="1" cap="none" spc="50" dirty="0">
              <a:ln w="11430"/>
              <a:solidFill>
                <a:srgbClr val="7030A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2588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/>
              <a:t>В коробке было </a:t>
            </a:r>
            <a:r>
              <a:rPr lang="ru-RU" sz="4400" b="1" dirty="0" smtClean="0"/>
              <a:t>4 </a:t>
            </a:r>
            <a:r>
              <a:rPr lang="ru-RU" sz="4400" b="1" dirty="0" smtClean="0"/>
              <a:t>куска зелёного мела, а белого – в </a:t>
            </a:r>
            <a:r>
              <a:rPr lang="ru-RU" sz="4400" b="1" dirty="0" smtClean="0"/>
              <a:t>7 </a:t>
            </a:r>
            <a:r>
              <a:rPr lang="ru-RU" sz="4400" b="1" dirty="0" smtClean="0"/>
              <a:t>раз больше.</a:t>
            </a:r>
          </a:p>
          <a:p>
            <a:pPr marL="0" indent="0">
              <a:buNone/>
            </a:pPr>
            <a:endParaRPr lang="ru-RU" sz="4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692696"/>
            <a:ext cx="17796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Задача 2</a:t>
            </a:r>
            <a:endParaRPr lang="ru-RU" sz="3200" b="1" cap="none" spc="50" dirty="0">
              <a:ln w="11430"/>
              <a:solidFill>
                <a:srgbClr val="7030A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524328" y="5661248"/>
            <a:ext cx="978408" cy="4846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далее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Стрелка влево 7">
            <a:hlinkClick r:id="rId3" action="ppaction://hlinksldjump"/>
          </p:cNvPr>
          <p:cNvSpPr/>
          <p:nvPr/>
        </p:nvSpPr>
        <p:spPr>
          <a:xfrm>
            <a:off x="7524328" y="4941168"/>
            <a:ext cx="978408" cy="484632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назад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88271" y="4891096"/>
            <a:ext cx="4606326" cy="107721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●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 </a:t>
            </a:r>
            <a:r>
              <a:rPr lang="ru-RU" sz="3200" b="1" spc="50" dirty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7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 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= 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28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 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( к.)</a:t>
            </a:r>
          </a:p>
          <a:p>
            <a:pPr algn="ctr"/>
            <a:r>
              <a:rPr lang="ru-RU" sz="3200" b="1" cap="none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             Ответ: 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28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 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кусков</a:t>
            </a:r>
            <a:r>
              <a:rPr lang="ru-RU" sz="3200" b="1" cap="none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.</a:t>
            </a:r>
            <a:endParaRPr lang="ru-RU" sz="3200" b="1" cap="none" spc="50" dirty="0">
              <a:ln w="11430"/>
              <a:solidFill>
                <a:srgbClr val="7030A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1600" y="4797152"/>
            <a:ext cx="3529660" cy="124455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>
              <a:bevelT w="31750" h="101600"/>
            </a:sp3d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решение</a:t>
            </a:r>
            <a:endParaRPr lang="ru-RU" sz="4000" b="1" dirty="0">
              <a:solidFill>
                <a:srgbClr val="7030A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AutoShape 2" descr="http://&amp;gcy;&amp;rcy;&amp;ucy;&amp;zcy;&amp;ocy;&amp;pcy;&amp;iecy;&amp;rcy;&amp;iecy;&amp;vcy;&amp;ocy;&amp;zcy;&amp;kcy;&amp;icy;-&amp;rcy;&amp;yacy;&amp;zcy;&amp;acy;&amp;ncy;&amp;icy;.&amp;rcy;&amp;fcy;/uploads/posts/2014-06/thumbs/1403369472_gazel-ten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&amp;gcy;&amp;rcy;&amp;ucy;&amp;zcy;&amp;ocy;&amp;pcy;&amp;iecy;&amp;rcy;&amp;iecy;&amp;vcy;&amp;ocy;&amp;zcy;&amp;kcy;&amp;icy;-&amp;rcy;&amp;yacy;&amp;zcy;&amp;acy;&amp;ncy;&amp;icy;.&amp;rcy;&amp;fcy;/uploads/posts/2014-06/thumbs/1403369472_gazel-ten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580112" y="450912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://t2.gstatic.com/images?q=tbn:ANd9GcQTS1kg3rKJgtE_eZsWmdLMZON6z44hkjUidy_vqXch0n41HxzA1YVenY2h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2708758" cy="182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8045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72" y="-25608"/>
            <a:ext cx="9178143" cy="688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131398" y="4087232"/>
            <a:ext cx="1691489" cy="186204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24</a:t>
            </a:r>
            <a:endParaRPr lang="ru-RU" sz="11500" b="1" cap="none" spc="50" dirty="0">
              <a:ln w="11430"/>
              <a:solidFill>
                <a:srgbClr val="7030A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30074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/>
              <a:t>В одном классе 18 комнатных растений, а в другом – </a:t>
            </a:r>
            <a:r>
              <a:rPr lang="ru-RU" sz="4400" b="1" dirty="0" smtClean="0"/>
              <a:t>на </a:t>
            </a:r>
            <a:r>
              <a:rPr lang="ru-RU" sz="4400" b="1" dirty="0" smtClean="0"/>
              <a:t>6</a:t>
            </a:r>
            <a:r>
              <a:rPr lang="ru-RU" sz="4400" b="1" dirty="0" smtClean="0"/>
              <a:t> цветов больше.</a:t>
            </a:r>
            <a:endParaRPr lang="ru-RU" sz="4400" b="1" dirty="0" smtClean="0"/>
          </a:p>
          <a:p>
            <a:pPr marL="0" indent="0">
              <a:buNone/>
            </a:pPr>
            <a:endParaRPr lang="ru-RU" sz="4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692696"/>
            <a:ext cx="17796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Задача 3</a:t>
            </a:r>
            <a:endParaRPr lang="ru-RU" sz="3200" b="1" cap="none" spc="50" dirty="0">
              <a:ln w="11430"/>
              <a:solidFill>
                <a:srgbClr val="7030A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524328" y="5661248"/>
            <a:ext cx="978408" cy="4846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далее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Стрелка влево 7">
            <a:hlinkClick r:id="rId3" action="ppaction://hlinksldjump"/>
          </p:cNvPr>
          <p:cNvSpPr/>
          <p:nvPr/>
        </p:nvSpPr>
        <p:spPr>
          <a:xfrm>
            <a:off x="7524328" y="4941168"/>
            <a:ext cx="978408" cy="484632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назад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656821" y="4891096"/>
            <a:ext cx="5743432" cy="107721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 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 </a:t>
            </a:r>
            <a:r>
              <a:rPr lang="ru-RU" sz="3200" b="1" spc="50" dirty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6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 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= 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24 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( р.)</a:t>
            </a:r>
          </a:p>
          <a:p>
            <a:pPr algn="ctr"/>
            <a:r>
              <a:rPr lang="ru-RU" sz="3200" b="1" cap="none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                    Ответ: 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24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 растения</a:t>
            </a:r>
            <a:r>
              <a:rPr lang="ru-RU" sz="3200" b="1" cap="none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.</a:t>
            </a:r>
            <a:endParaRPr lang="ru-RU" sz="3200" b="1" cap="none" spc="50" dirty="0">
              <a:ln w="11430"/>
              <a:solidFill>
                <a:srgbClr val="7030A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5576" y="4797152"/>
            <a:ext cx="4248472" cy="124455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>
              <a:bevelT w="31750" h="101600"/>
            </a:sp3d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решение</a:t>
            </a:r>
            <a:endParaRPr lang="ru-RU" sz="4000" b="1" dirty="0">
              <a:solidFill>
                <a:srgbClr val="7030A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AutoShape 2" descr="http://&amp;gcy;&amp;rcy;&amp;ucy;&amp;zcy;&amp;ocy;&amp;pcy;&amp;iecy;&amp;rcy;&amp;iecy;&amp;vcy;&amp;ocy;&amp;zcy;&amp;kcy;&amp;icy;-&amp;rcy;&amp;yacy;&amp;zcy;&amp;acy;&amp;ncy;&amp;icy;.&amp;rcy;&amp;fcy;/uploads/posts/2014-06/thumbs/1403369472_gazel-ten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://freedizain.ru/images/design/3d_grafika/3d_grafika_3d_modeli_vysoko_detalizirovannyx_modelej_komnatnyx_rastenij_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2872821" cy="287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://&amp;gcy;&amp;rcy;&amp;ucy;&amp;zcy;&amp;ocy;&amp;pcy;&amp;iecy;&amp;rcy;&amp;iecy;&amp;vcy;&amp;ocy;&amp;zcy;&amp;kcy;&amp;icy;-&amp;rcy;&amp;yacy;&amp;zcy;&amp;acy;&amp;ncy;&amp;icy;.&amp;rcy;&amp;fcy;/uploads/posts/2014-06/thumbs/1403369472_gazel-ten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340769"/>
            <a:ext cx="4038600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Сколько комнатных растений в другом классе?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979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72" y="-25608"/>
            <a:ext cx="9178143" cy="688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508104" y="4087232"/>
            <a:ext cx="938077" cy="186204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11500" b="1" cap="none" spc="50" dirty="0">
              <a:ln w="11430"/>
              <a:solidFill>
                <a:srgbClr val="7030A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ramki-vsem.ru/png/cliparts1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860032" y="3140968"/>
            <a:ext cx="2399168" cy="333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340769"/>
            <a:ext cx="4038600" cy="27464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Во сколько </a:t>
            </a:r>
            <a:r>
              <a:rPr lang="ru-RU" sz="4400" b="1" dirty="0" smtClean="0">
                <a:solidFill>
                  <a:srgbClr val="7030A0"/>
                </a:solidFill>
              </a:rPr>
              <a:t>берёз </a:t>
            </a:r>
            <a:r>
              <a:rPr lang="ru-RU" sz="4400" b="1" dirty="0" smtClean="0">
                <a:solidFill>
                  <a:srgbClr val="7030A0"/>
                </a:solidFill>
              </a:rPr>
              <a:t>у школы больше, чем 			елей?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60855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400" b="1" dirty="0" smtClean="0"/>
              <a:t>У школы </a:t>
            </a:r>
            <a:r>
              <a:rPr lang="ru-RU" sz="4400" b="1" dirty="0" smtClean="0"/>
              <a:t>росло 5 елей</a:t>
            </a:r>
            <a:r>
              <a:rPr lang="ru-RU" sz="4400" b="1" dirty="0" smtClean="0"/>
              <a:t> </a:t>
            </a:r>
            <a:r>
              <a:rPr lang="ru-RU" sz="4400" b="1" dirty="0" smtClean="0"/>
              <a:t> и 20</a:t>
            </a:r>
            <a:r>
              <a:rPr lang="ru-RU" sz="4400" b="1" dirty="0" smtClean="0"/>
              <a:t> берёз.</a:t>
            </a:r>
            <a:endParaRPr lang="ru-RU" sz="4400" b="1" dirty="0" smtClean="0"/>
          </a:p>
          <a:p>
            <a:pPr marL="0" indent="0">
              <a:buNone/>
            </a:pPr>
            <a:endParaRPr lang="ru-RU" sz="4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692696"/>
            <a:ext cx="17796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Задача 4</a:t>
            </a:r>
            <a:endParaRPr lang="ru-RU" sz="3200" b="1" cap="none" spc="50" dirty="0">
              <a:ln w="11430"/>
              <a:solidFill>
                <a:srgbClr val="7030A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524328" y="5661248"/>
            <a:ext cx="978408" cy="4846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далее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Стрелка влево 7">
            <a:hlinkClick r:id="rId4" action="ppaction://hlinksldjump"/>
          </p:cNvPr>
          <p:cNvSpPr/>
          <p:nvPr/>
        </p:nvSpPr>
        <p:spPr>
          <a:xfrm>
            <a:off x="7524328" y="4941168"/>
            <a:ext cx="978408" cy="484632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назад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5003" y="4891096"/>
            <a:ext cx="4099777" cy="107721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 </a:t>
            </a:r>
            <a:r>
              <a:rPr lang="ru-RU" sz="3200" b="1" spc="50" dirty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5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 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= 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4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 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( </a:t>
            </a:r>
            <a:r>
              <a:rPr lang="ru-RU" sz="3200" b="1" spc="50" dirty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р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.)</a:t>
            </a:r>
            <a:endParaRPr lang="ru-RU" sz="3200" b="1" spc="50" dirty="0" smtClean="0">
              <a:ln w="11430"/>
              <a:solidFill>
                <a:srgbClr val="7030A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Times New Roman"/>
            </a:endParaRPr>
          </a:p>
          <a:p>
            <a:pPr algn="ctr"/>
            <a:r>
              <a:rPr lang="ru-RU" sz="3200" b="1" cap="none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           Ответ: 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в 4 раза</a:t>
            </a:r>
            <a:r>
              <a:rPr lang="ru-RU" sz="3200" b="1" cap="none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.</a:t>
            </a:r>
            <a:endParaRPr lang="ru-RU" sz="3200" b="1" cap="none" spc="50" dirty="0">
              <a:ln w="11430"/>
              <a:solidFill>
                <a:srgbClr val="7030A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5576" y="4869160"/>
            <a:ext cx="3529660" cy="124455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>
              <a:bevelT w="31750" h="101600"/>
            </a:sp3d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решение</a:t>
            </a:r>
            <a:endParaRPr lang="ru-RU" sz="4000" b="1" dirty="0">
              <a:solidFill>
                <a:srgbClr val="7030A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AutoShape 2" descr="http://&amp;gcy;&amp;rcy;&amp;ucy;&amp;zcy;&amp;ocy;&amp;pcy;&amp;iecy;&amp;rcy;&amp;iecy;&amp;vcy;&amp;ocy;&amp;zcy;&amp;kcy;&amp;icy;-&amp;rcy;&amp;yacy;&amp;zcy;&amp;acy;&amp;ncy;&amp;icy;.&amp;rcy;&amp;fcy;/uploads/posts/2014-06/thumbs/1403369472_gazel-ten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&amp;gcy;&amp;rcy;&amp;ucy;&amp;zcy;&amp;ocy;&amp;pcy;&amp;iecy;&amp;rcy;&amp;iecy;&amp;vcy;&amp;ocy;&amp;zcy;&amp;kcy;&amp;icy;-&amp;rcy;&amp;yacy;&amp;zcy;&amp;acy;&amp;ncy;&amp;icy;.&amp;rcy;&amp;fcy;/uploads/posts/2014-06/thumbs/1403369472_gazel-ten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9867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72" y="-25608"/>
            <a:ext cx="9178143" cy="688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131398" y="4087232"/>
            <a:ext cx="1691489" cy="186204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</a:t>
            </a:r>
            <a:endParaRPr lang="ru-RU" sz="11500" b="1" cap="none" spc="50" dirty="0">
              <a:ln w="11430"/>
              <a:solidFill>
                <a:srgbClr val="7030A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30074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/>
              <a:t>У Юры 24 </a:t>
            </a:r>
            <a:r>
              <a:rPr lang="ru-RU" sz="4400" b="1" dirty="0" smtClean="0"/>
              <a:t>фломастера</a:t>
            </a:r>
            <a:r>
              <a:rPr lang="ru-RU" sz="4400" b="1" dirty="0" smtClean="0"/>
              <a:t> </a:t>
            </a:r>
            <a:r>
              <a:rPr lang="ru-RU" sz="4400" b="1" dirty="0" smtClean="0"/>
              <a:t>и </a:t>
            </a:r>
          </a:p>
          <a:p>
            <a:pPr marL="0" indent="0">
              <a:buNone/>
            </a:pPr>
            <a:r>
              <a:rPr lang="ru-RU" sz="4400" b="1" dirty="0" smtClean="0"/>
              <a:t>9</a:t>
            </a:r>
            <a:r>
              <a:rPr lang="ru-RU" sz="4400" b="1" dirty="0" smtClean="0"/>
              <a:t> ручек.</a:t>
            </a:r>
            <a:endParaRPr lang="ru-RU" sz="4400" b="1" dirty="0" smtClean="0"/>
          </a:p>
          <a:p>
            <a:pPr marL="0" indent="0">
              <a:buNone/>
            </a:pPr>
            <a:endParaRPr lang="ru-RU" sz="4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692696"/>
            <a:ext cx="17796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Задача 5</a:t>
            </a:r>
            <a:endParaRPr lang="ru-RU" sz="3200" b="1" cap="none" spc="50" dirty="0">
              <a:ln w="11430"/>
              <a:solidFill>
                <a:srgbClr val="7030A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524328" y="5661248"/>
            <a:ext cx="978408" cy="4846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далее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Стрелка влево 7">
            <a:hlinkClick r:id="rId3" action="ppaction://hlinksldjump"/>
          </p:cNvPr>
          <p:cNvSpPr/>
          <p:nvPr/>
        </p:nvSpPr>
        <p:spPr>
          <a:xfrm>
            <a:off x="7524328" y="4941168"/>
            <a:ext cx="978408" cy="484632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назад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618350" y="4891096"/>
            <a:ext cx="5666488" cy="107721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24 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- 9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 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= 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15 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( р.)</a:t>
            </a:r>
          </a:p>
          <a:p>
            <a:pPr algn="ctr"/>
            <a:r>
              <a:rPr lang="ru-RU" sz="3200" b="1" cap="none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                    Ответ: </a:t>
            </a:r>
            <a:r>
              <a:rPr lang="ru-RU" sz="3200" b="1" cap="none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на 15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 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ручек</a:t>
            </a:r>
            <a:r>
              <a:rPr lang="ru-RU" sz="3200" b="1" cap="none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.</a:t>
            </a:r>
            <a:endParaRPr lang="ru-RU" sz="3200" b="1" cap="none" spc="50" dirty="0">
              <a:ln w="11430"/>
              <a:solidFill>
                <a:srgbClr val="7030A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9592" y="4725144"/>
            <a:ext cx="4176464" cy="124455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>
              <a:bevelT w="31750" h="101600"/>
            </a:sp3d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решение</a:t>
            </a:r>
            <a:endParaRPr lang="ru-RU" sz="4000" b="1" dirty="0">
              <a:solidFill>
                <a:srgbClr val="7030A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AutoShape 2" descr="http://&amp;gcy;&amp;rcy;&amp;ucy;&amp;zcy;&amp;ocy;&amp;pcy;&amp;iecy;&amp;rcy;&amp;iecy;&amp;vcy;&amp;ocy;&amp;zcy;&amp;kcy;&amp;icy;-&amp;rcy;&amp;yacy;&amp;zcy;&amp;acy;&amp;ncy;&amp;icy;.&amp;rcy;&amp;fcy;/uploads/posts/2014-06/thumbs/1403369472_gazel-ten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&amp;gcy;&amp;rcy;&amp;ucy;&amp;zcy;&amp;ocy;&amp;pcy;&amp;iecy;&amp;rcy;&amp;iecy;&amp;vcy;&amp;ocy;&amp;zcy;&amp;kcy;&amp;icy;-&amp;rcy;&amp;yacy;&amp;zcy;&amp;acy;&amp;ncy;&amp;icy;.&amp;rcy;&amp;fcy;/uploads/posts/2014-06/thumbs/1403369472_gazel-ten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355976" y="1268760"/>
            <a:ext cx="4788024" cy="2952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На с</a:t>
            </a:r>
            <a:r>
              <a:rPr lang="ru-RU" sz="4400" b="1" dirty="0" smtClean="0">
                <a:solidFill>
                  <a:srgbClr val="7030A0"/>
                </a:solidFill>
              </a:rPr>
              <a:t>колько </a:t>
            </a:r>
            <a:r>
              <a:rPr lang="ru-RU" sz="4400" b="1" dirty="0" smtClean="0">
                <a:solidFill>
                  <a:srgbClr val="7030A0"/>
                </a:solidFill>
              </a:rPr>
              <a:t>ручек </a:t>
            </a:r>
            <a:r>
              <a:rPr lang="ru-RU" sz="4400" b="1" dirty="0" smtClean="0">
                <a:solidFill>
                  <a:srgbClr val="7030A0"/>
                </a:solidFill>
              </a:rPr>
              <a:t>меньше, чем фломастеров?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12" name="Picture 2" descr="C:\Users\Света\Desktop\Яндекс.Фотки_files\0_8f974_1c58341d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84984"/>
            <a:ext cx="1728192" cy="333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0293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5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32423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213</Words>
  <Application>Microsoft Office PowerPoint</Application>
  <PresentationFormat>Экран (4:3)</PresentationFormat>
  <Paragraphs>53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Нина Михайловна</cp:lastModifiedBy>
  <cp:revision>86</cp:revision>
  <dcterms:created xsi:type="dcterms:W3CDTF">2015-06-29T01:08:18Z</dcterms:created>
  <dcterms:modified xsi:type="dcterms:W3CDTF">2016-02-16T21:46:43Z</dcterms:modified>
</cp:coreProperties>
</file>