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72" r:id="rId3"/>
    <p:sldId id="262" r:id="rId4"/>
    <p:sldId id="269" r:id="rId5"/>
    <p:sldId id="273" r:id="rId6"/>
    <p:sldId id="287" r:id="rId7"/>
    <p:sldId id="267" r:id="rId8"/>
    <p:sldId id="274" r:id="rId9"/>
    <p:sldId id="276" r:id="rId10"/>
    <p:sldId id="289" r:id="rId11"/>
    <p:sldId id="279" r:id="rId12"/>
    <p:sldId id="277" r:id="rId13"/>
    <p:sldId id="275" r:id="rId14"/>
    <p:sldId id="290" r:id="rId15"/>
    <p:sldId id="281" r:id="rId16"/>
    <p:sldId id="283" r:id="rId17"/>
    <p:sldId id="282" r:id="rId18"/>
    <p:sldId id="284" r:id="rId19"/>
    <p:sldId id="286" r:id="rId20"/>
    <p:sldId id="288" r:id="rId21"/>
    <p:sldId id="280" r:id="rId22"/>
    <p:sldId id="26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826716A2-FDC0-465F-9E43-4B0A98275920}">
          <p14:sldIdLst>
            <p14:sldId id="272"/>
            <p14:sldId id="262"/>
            <p14:sldId id="269"/>
            <p14:sldId id="273"/>
            <p14:sldId id="287"/>
            <p14:sldId id="267"/>
            <p14:sldId id="274"/>
            <p14:sldId id="276"/>
            <p14:sldId id="289"/>
            <p14:sldId id="279"/>
            <p14:sldId id="277"/>
            <p14:sldId id="275"/>
            <p14:sldId id="290"/>
            <p14:sldId id="281"/>
            <p14:sldId id="283"/>
            <p14:sldId id="282"/>
            <p14:sldId id="284"/>
            <p14:sldId id="286"/>
            <p14:sldId id="288"/>
            <p14:sldId id="280"/>
            <p14:sldId id="264"/>
            <p14:sldId id="285"/>
          </p14:sldIdLst>
        </p14:section>
        <p14:section name="Раздел без заголовка" id="{54312382-8C67-4295-BEBF-006AE8BF317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48" d="100"/>
          <a:sy n="48" d="100"/>
        </p:scale>
        <p:origin x="-130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1747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174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74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75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75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3175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5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6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31761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176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76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3176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176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76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76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31769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177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77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77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31773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3177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77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77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31777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3177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77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78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3178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8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8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8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8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8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8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178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178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179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41FF3C-D917-4CC8-AB4F-FB173FEB05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8562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CAF53-8D24-45C9-9544-8C3144CA6D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93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F5AB-D78E-498A-96A8-E70058288A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679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4A59-74E1-4411-BC6D-45CED11ABE4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D638-DAE4-4BFF-9D07-E5645339013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26F2-50C1-43D5-AB35-FC19920368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A90C-57F3-4044-966F-77612ED371B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0632-A935-402B-B0E8-4DD2329A735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F3DC-99DC-4D51-833B-7CF3B1B95D4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ECC5-BB48-4CE8-92CA-6BF857A1FC4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069B-D65D-472B-8B43-E16271226D8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81625-0068-42ED-B846-B2A3EEB305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54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6AA-FA2C-4D71-B3C3-EADAC6B1C67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4D98-E7E8-423B-806B-ABD4316FABD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1BEE-E93B-4C91-A14F-56CCAA85710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60D9A-68AF-4E96-B52A-CE5CB48CBA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64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3E20F-8031-4837-BDFC-101E20D4CF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08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31361-3E1F-4229-9FCC-C49A46AB61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26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61256-02A9-46C4-BA49-E35BC045F8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48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56712-5364-4C4A-A58F-BEFD4426472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01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7684A-982C-4D18-9D58-0115B11FBF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65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A6AB6-4AFA-4D30-8A3C-2912FDE5C08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9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072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30724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072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2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2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3072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3072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073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3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3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3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3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3073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073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073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073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30739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074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4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4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3074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074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4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4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30747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074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4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5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3075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6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6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6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6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6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B49586-CEB5-465A-852F-5969E988431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0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801F5D-DCF1-4AE2-ACA9-67EC1ECC317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548680"/>
            <a:ext cx="7200900" cy="3571875"/>
          </a:xfrm>
          <a:gradFill rotWithShape="1">
            <a:gsLst>
              <a:gs pos="0">
                <a:srgbClr val="13B8D9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r>
              <a:rPr lang="ru-RU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hoolBookCTT" pitchFamily="2" charset="0"/>
              </a:rPr>
              <a:t>Системно – </a:t>
            </a:r>
            <a:r>
              <a:rPr lang="ru-RU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hoolBookCTT" pitchFamily="2" charset="0"/>
              </a:rPr>
              <a:t>деятельностный</a:t>
            </a:r>
            <a:r>
              <a:rPr lang="ru-RU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hoolBookCTT" pitchFamily="2" charset="0"/>
              </a:rPr>
              <a:t> подход в образовании</a:t>
            </a:r>
            <a:endParaRPr lang="ru-RU" sz="4400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choolBookCTT" pitchFamily="2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6813550"/>
          </a:xfrm>
          <a:prstGeom prst="rect">
            <a:avLst/>
          </a:prstGeom>
          <a:noFill/>
          <a:ln w="76200">
            <a:solidFill>
              <a:srgbClr val="13B8D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450912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Реуцкая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Елена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Борисовна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МОУ СОШ п. 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Верхнемарково</a:t>
            </a: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Кутский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Иркутская область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6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ДЛя 15 января\К тезисам\Экология\P10007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304" y="2708920"/>
            <a:ext cx="4380479" cy="40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ДЛя 15 января\К тезисам\Экология\P10007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65"/>
            <a:ext cx="4622800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0050" y="528638"/>
            <a:ext cx="5803900" cy="599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284" y="6420369"/>
            <a:ext cx="4386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Акция «Скажи спасибо»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1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user\Desktop\ДЛя 15 января\К тезисам\Синичкина неделя\P1010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5219"/>
            <a:ext cx="2488611" cy="335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ДЛя 15 января\К тезисам\Синичкина неделя\P10101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1268" y="3772980"/>
            <a:ext cx="4048395" cy="293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ДЛя 15 января\К тезисам\Синичкина неделя\P10101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59" y="143102"/>
            <a:ext cx="4048395" cy="293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ДЛя 15 января\К тезисам\Экология\Птиц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2843"/>
            <a:ext cx="6451104" cy="645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477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ДЛя 15 января\К тезисам\Посвящение в читател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20" y="260648"/>
            <a:ext cx="4304770" cy="642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ДЛя 15 января\К тезисам\Прощай, Азбука!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790" y="260648"/>
            <a:ext cx="4810210" cy="642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62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15 января\К тезисам\Урок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393904" cy="639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554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ДЛя 15 января\К тезисам\Поход\Похо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307088" cy="630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407123"/>
            <a:ext cx="503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«Старинные дома нашего посёлка»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2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ДЛя 15 января\К тезисам\Проект +\Коллаж 2\Д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813252" cy="590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96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ДЛя 15 января\К тезисам\Проект +\На коллоаж\Коллаж Экскурс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60648"/>
            <a:ext cx="4222159" cy="630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31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ДЛя 15 января\К тезисам\Поделки\Коллаж\Новая папка\1 клас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56" y="325297"/>
            <a:ext cx="8880985" cy="29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ДЛя 15 января\К тезисам\Поделки\Коллаж\Новая папка (2)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7757592" cy="256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08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ДЛя 15 января\К тезисам\Поделки\Коллаж\Новая папка (3)\coll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5875040" cy="587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218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ДЛя 15 января\К тезисам\Поделки\Коллаж\coll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492718" cy="568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05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401453" y="-26988"/>
            <a:ext cx="272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hoolBookCTT" pitchFamily="2" charset="0"/>
              </a:rPr>
              <a:t> </a:t>
            </a:r>
            <a:endParaRPr lang="ru-RU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choolBookCT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124744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Статья 2 Закона об образовании РФ</a:t>
            </a:r>
          </a:p>
          <a:p>
            <a:pPr marL="742950" indent="-742950">
              <a:buAutoNum type="arabicPeriod"/>
            </a:pPr>
            <a:endParaRPr lang="ru-RU" sz="36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Проект «Национальной доктрины образования в Российской Федерации»</a:t>
            </a:r>
          </a:p>
          <a:p>
            <a:endParaRPr lang="ru-RU" sz="36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Федеральный компонент государственного стандарта начального общего образования</a:t>
            </a:r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2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2484438" y="1052513"/>
            <a:ext cx="2232025" cy="21605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ОБУЧЕНИЕ</a:t>
            </a: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4645025" y="1052513"/>
            <a:ext cx="2232025" cy="2160587"/>
          </a:xfrm>
          <a:prstGeom prst="ellipse">
            <a:avLst/>
          </a:prstGeom>
          <a:solidFill>
            <a:srgbClr val="99FF99"/>
          </a:solidFill>
          <a:ln w="76200" cmpd="tri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ВОСПИТАНИЕ</a:t>
            </a: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3348038" y="2781300"/>
            <a:ext cx="2643187" cy="2498725"/>
          </a:xfrm>
          <a:prstGeom prst="ellipse">
            <a:avLst/>
          </a:prstGeom>
          <a:solidFill>
            <a:schemeClr val="accent1"/>
          </a:solidFill>
          <a:ln w="76200" cmpd="tri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ПЕДАГОГИЧЕСКАЯ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ПОДДЕРЖКА</a:t>
            </a: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4140200" y="5300663"/>
            <a:ext cx="1008063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380684" y="6021388"/>
            <a:ext cx="2789032" cy="369332"/>
          </a:xfrm>
          <a:prstGeom prst="rect">
            <a:avLst/>
          </a:prstGeom>
          <a:solidFill>
            <a:schemeClr val="folHlink"/>
          </a:solidFill>
          <a:ln w="76200" cmpd="tri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ИНДИВИДУАЛИЗАЦИЯ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5736" y="404664"/>
            <a:ext cx="496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Целостность образования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0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55261C"/>
            </a:gs>
            <a:gs pos="6000">
              <a:srgbClr val="EBDAD4"/>
            </a:gs>
            <a:gs pos="28999">
              <a:srgbClr val="C0524E"/>
            </a:gs>
            <a:gs pos="42000">
              <a:srgbClr val="80302D"/>
            </a:gs>
            <a:gs pos="44000">
              <a:srgbClr val="9C6563"/>
            </a:gs>
            <a:gs pos="48000">
              <a:srgbClr val="FFFFFF"/>
            </a:gs>
            <a:gs pos="78999">
              <a:srgbClr val="83A7C3"/>
            </a:gs>
            <a:gs pos="87000">
              <a:srgbClr val="768FB9"/>
            </a:gs>
            <a:gs pos="92000">
              <a:srgbClr val="83A7C3"/>
            </a:gs>
            <a:gs pos="100000">
              <a:srgbClr val="DCEBF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20" name="Picture 24" descr="4"/>
          <p:cNvPicPr>
            <a:picLocks noChangeAspect="1" noChangeArrowheads="1"/>
          </p:cNvPicPr>
          <p:nvPr/>
        </p:nvPicPr>
        <p:blipFill>
          <a:blip r:embed="rId2" cstate="print">
            <a:lum bright="-6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3188"/>
            <a:ext cx="3382962" cy="185261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74625" y="-26988"/>
            <a:ext cx="469900" cy="6934201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</a:t>
            </a:r>
            <a:b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</a:t>
            </a:r>
            <a:b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</a:t>
            </a:r>
            <a:b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</a:t>
            </a:r>
            <a:b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</a:t>
            </a:r>
            <a:b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</a:t>
            </a:r>
            <a:b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</a:t>
            </a:r>
            <a:b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</a:t>
            </a:r>
            <a:b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</a:t>
            </a:r>
            <a:b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</a:t>
            </a:r>
            <a:b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</a:t>
            </a:r>
            <a:b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</a:t>
            </a:r>
            <a:b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</a:t>
            </a:r>
            <a:b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</a:t>
            </a: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755650" y="1844675"/>
            <a:ext cx="2952750" cy="1439863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FF00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Личность ребенка</a:t>
            </a:r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5148263" y="115888"/>
            <a:ext cx="2232025" cy="165576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66FF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Самоопределение</a:t>
            </a:r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5148263" y="1844675"/>
            <a:ext cx="2232025" cy="1655763"/>
          </a:xfrm>
          <a:prstGeom prst="ellipse">
            <a:avLst/>
          </a:prstGeom>
          <a:solidFill>
            <a:srgbClr val="00FF00"/>
          </a:solidFill>
          <a:ln w="57150">
            <a:solidFill>
              <a:srgbClr val="FFFF00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Самоорганизация</a:t>
            </a:r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5219700" y="3429000"/>
            <a:ext cx="2232025" cy="165576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Самореализация</a:t>
            </a:r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5219700" y="5013325"/>
            <a:ext cx="2305050" cy="1655763"/>
          </a:xfrm>
          <a:prstGeom prst="ellipse">
            <a:avLst/>
          </a:prstGeom>
          <a:solidFill>
            <a:srgbClr val="FF99FF"/>
          </a:solidFill>
          <a:ln w="571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Самореабилитация</a:t>
            </a: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V="1">
            <a:off x="3563938" y="836613"/>
            <a:ext cx="1512887" cy="14398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3708400" y="2708275"/>
            <a:ext cx="1439862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3211254" y="3219369"/>
            <a:ext cx="2016125" cy="10795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2195157" y="3305985"/>
            <a:ext cx="2953106" cy="2535221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41333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454"/>
            <a:ext cx="8424936" cy="638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77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3"/>
          <p:cNvSpPr>
            <a:spLocks noChangeArrowheads="1"/>
          </p:cNvSpPr>
          <p:nvPr/>
        </p:nvSpPr>
        <p:spPr bwMode="auto">
          <a:xfrm>
            <a:off x="3492500" y="2205038"/>
            <a:ext cx="1871663" cy="1800225"/>
          </a:xfrm>
          <a:prstGeom prst="ellipse">
            <a:avLst/>
          </a:prstGeom>
          <a:solidFill>
            <a:srgbClr val="FFFF66"/>
          </a:solidFill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Культура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личности</a:t>
            </a: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468313" y="404813"/>
            <a:ext cx="2087562" cy="7207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Культура семейных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 отношений</a:t>
            </a: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3417888" y="404813"/>
            <a:ext cx="2449512" cy="7207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000000"/>
                </a:solidFill>
                <a:latin typeface="Arial" charset="0"/>
              </a:rPr>
              <a:t>Физическая культура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000000"/>
                </a:solidFill>
                <a:latin typeface="Arial" charset="0"/>
              </a:rPr>
              <a:t>Культура здоровья</a:t>
            </a:r>
          </a:p>
        </p:txBody>
      </p:sp>
      <p:sp>
        <p:nvSpPr>
          <p:cNvPr id="5" name="Text Box 57"/>
          <p:cNvSpPr txBox="1">
            <a:spLocks noChangeArrowheads="1"/>
          </p:cNvSpPr>
          <p:nvPr/>
        </p:nvSpPr>
        <p:spPr bwMode="auto">
          <a:xfrm>
            <a:off x="6234113" y="428625"/>
            <a:ext cx="2579687" cy="835025"/>
          </a:xfrm>
          <a:prstGeom prst="rect">
            <a:avLst/>
          </a:prstGeom>
          <a:solidFill>
            <a:srgbClr val="13B8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Интеллектуальная,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нравственная культура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общения</a:t>
            </a: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246063" y="2876550"/>
            <a:ext cx="2373312" cy="5905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Культура жизненного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самоопределения</a:t>
            </a:r>
          </a:p>
        </p:txBody>
      </p:sp>
      <p:sp>
        <p:nvSpPr>
          <p:cNvPr id="7" name="Text Box 59"/>
          <p:cNvSpPr txBox="1">
            <a:spLocks noChangeArrowheads="1"/>
          </p:cNvSpPr>
          <p:nvPr/>
        </p:nvSpPr>
        <p:spPr bwMode="auto">
          <a:xfrm>
            <a:off x="6105525" y="2740025"/>
            <a:ext cx="2736850" cy="590550"/>
          </a:xfrm>
          <a:prstGeom prst="rect">
            <a:avLst/>
          </a:prstGeom>
          <a:solidFill>
            <a:srgbClr val="13B8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Экономическая культура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и культура труда</a:t>
            </a:r>
          </a:p>
        </p:txBody>
      </p:sp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6145213" y="4384675"/>
            <a:ext cx="2582862" cy="925513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Политическая,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демократическая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и правовая культура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81960" y="4998621"/>
            <a:ext cx="2660280" cy="338554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Экологическая культура</a:t>
            </a:r>
          </a:p>
        </p:txBody>
      </p:sp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3514725" y="5468938"/>
            <a:ext cx="1878013" cy="59055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Художественная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культура</a:t>
            </a:r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2554288" y="846137"/>
            <a:ext cx="8636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 flipV="1">
            <a:off x="4427538" y="1196974"/>
            <a:ext cx="0" cy="9366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H="1" flipV="1">
            <a:off x="1476375" y="1196975"/>
            <a:ext cx="2159000" cy="1295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Line 58"/>
          <p:cNvSpPr>
            <a:spLocks noChangeShapeType="1"/>
          </p:cNvSpPr>
          <p:nvPr/>
        </p:nvSpPr>
        <p:spPr bwMode="auto">
          <a:xfrm flipV="1">
            <a:off x="5292725" y="1412875"/>
            <a:ext cx="2087563" cy="11525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8316913" y="1341437"/>
            <a:ext cx="0" cy="1398587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Line 68"/>
          <p:cNvSpPr>
            <a:spLocks noChangeShapeType="1"/>
          </p:cNvSpPr>
          <p:nvPr/>
        </p:nvSpPr>
        <p:spPr bwMode="auto">
          <a:xfrm>
            <a:off x="1403350" y="2133600"/>
            <a:ext cx="2016125" cy="647700"/>
          </a:xfrm>
          <a:prstGeom prst="line">
            <a:avLst/>
          </a:prstGeom>
          <a:noFill/>
          <a:ln w="38100">
            <a:solidFill>
              <a:srgbClr val="FF9933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Line 70"/>
          <p:cNvSpPr>
            <a:spLocks noChangeShapeType="1"/>
          </p:cNvSpPr>
          <p:nvPr/>
        </p:nvSpPr>
        <p:spPr bwMode="auto">
          <a:xfrm>
            <a:off x="3348038" y="1268413"/>
            <a:ext cx="647700" cy="936625"/>
          </a:xfrm>
          <a:prstGeom prst="line">
            <a:avLst/>
          </a:prstGeom>
          <a:noFill/>
          <a:ln w="38100">
            <a:solidFill>
              <a:srgbClr val="FF9933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Line 71"/>
          <p:cNvSpPr>
            <a:spLocks noChangeShapeType="1"/>
          </p:cNvSpPr>
          <p:nvPr/>
        </p:nvSpPr>
        <p:spPr bwMode="auto">
          <a:xfrm flipH="1">
            <a:off x="5003800" y="1268413"/>
            <a:ext cx="720725" cy="1008062"/>
          </a:xfrm>
          <a:prstGeom prst="line">
            <a:avLst/>
          </a:prstGeom>
          <a:noFill/>
          <a:ln w="38100">
            <a:solidFill>
              <a:srgbClr val="FF9933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Line 72"/>
          <p:cNvSpPr>
            <a:spLocks noChangeShapeType="1"/>
          </p:cNvSpPr>
          <p:nvPr/>
        </p:nvSpPr>
        <p:spPr bwMode="auto">
          <a:xfrm>
            <a:off x="5364163" y="3573463"/>
            <a:ext cx="1800225" cy="647700"/>
          </a:xfrm>
          <a:prstGeom prst="line">
            <a:avLst/>
          </a:prstGeom>
          <a:noFill/>
          <a:ln w="38100">
            <a:solidFill>
              <a:srgbClr val="FF9933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Line 67"/>
          <p:cNvSpPr>
            <a:spLocks noChangeShapeType="1"/>
          </p:cNvSpPr>
          <p:nvPr/>
        </p:nvSpPr>
        <p:spPr bwMode="auto">
          <a:xfrm>
            <a:off x="4859338" y="4005263"/>
            <a:ext cx="1368425" cy="2592387"/>
          </a:xfrm>
          <a:prstGeom prst="line">
            <a:avLst/>
          </a:prstGeom>
          <a:noFill/>
          <a:ln w="38100">
            <a:solidFill>
              <a:srgbClr val="FF9933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Line 66"/>
          <p:cNvSpPr>
            <a:spLocks noChangeShapeType="1"/>
          </p:cNvSpPr>
          <p:nvPr/>
        </p:nvSpPr>
        <p:spPr bwMode="auto">
          <a:xfrm flipH="1">
            <a:off x="2843213" y="4005263"/>
            <a:ext cx="1223962" cy="2663825"/>
          </a:xfrm>
          <a:prstGeom prst="line">
            <a:avLst/>
          </a:prstGeom>
          <a:noFill/>
          <a:ln w="38100">
            <a:solidFill>
              <a:srgbClr val="FF9933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Line 69"/>
          <p:cNvSpPr>
            <a:spLocks noChangeShapeType="1"/>
          </p:cNvSpPr>
          <p:nvPr/>
        </p:nvSpPr>
        <p:spPr bwMode="auto">
          <a:xfrm flipV="1">
            <a:off x="1835150" y="3644900"/>
            <a:ext cx="1657350" cy="936625"/>
          </a:xfrm>
          <a:prstGeom prst="line">
            <a:avLst/>
          </a:prstGeom>
          <a:noFill/>
          <a:ln w="38100">
            <a:solidFill>
              <a:srgbClr val="FF9933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Line 64"/>
          <p:cNvSpPr>
            <a:spLocks noChangeShapeType="1"/>
          </p:cNvSpPr>
          <p:nvPr/>
        </p:nvSpPr>
        <p:spPr bwMode="auto">
          <a:xfrm flipH="1" flipV="1">
            <a:off x="4427537" y="4148137"/>
            <a:ext cx="26193" cy="1320800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>
            <a:off x="2663825" y="3213100"/>
            <a:ext cx="757238" cy="0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Line 56"/>
          <p:cNvSpPr>
            <a:spLocks noChangeShapeType="1"/>
          </p:cNvSpPr>
          <p:nvPr/>
        </p:nvSpPr>
        <p:spPr bwMode="auto">
          <a:xfrm>
            <a:off x="1476375" y="3500437"/>
            <a:ext cx="0" cy="1498183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Line 55"/>
          <p:cNvSpPr>
            <a:spLocks noChangeShapeType="1"/>
          </p:cNvSpPr>
          <p:nvPr/>
        </p:nvSpPr>
        <p:spPr bwMode="auto">
          <a:xfrm flipV="1">
            <a:off x="2771776" y="3933824"/>
            <a:ext cx="1081088" cy="1007343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Line 63"/>
          <p:cNvSpPr>
            <a:spLocks noChangeShapeType="1"/>
          </p:cNvSpPr>
          <p:nvPr/>
        </p:nvSpPr>
        <p:spPr bwMode="auto">
          <a:xfrm flipH="1" flipV="1">
            <a:off x="5003800" y="3897312"/>
            <a:ext cx="1141412" cy="911223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Line 60"/>
          <p:cNvSpPr>
            <a:spLocks noChangeShapeType="1"/>
          </p:cNvSpPr>
          <p:nvPr/>
        </p:nvSpPr>
        <p:spPr bwMode="auto">
          <a:xfrm>
            <a:off x="5435600" y="3141663"/>
            <a:ext cx="649288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1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9688" y="-26988"/>
            <a:ext cx="8996362" cy="131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hoolBookCTT" pitchFamily="2" charset="0"/>
              </a:rPr>
              <a:t>«Учение – это лишь один из лепестков того цветка,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hoolBookCTT" pitchFamily="2" charset="0"/>
              </a:rPr>
              <a:t>который называется воспитанием»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hoolBookCTT" pitchFamily="2" charset="0"/>
              </a:rPr>
              <a:t>                                                               </a:t>
            </a: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hoolBookCTT" pitchFamily="2" charset="0"/>
              </a:rPr>
              <a:t>В.А. Сухомлинский</a:t>
            </a: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5292725" y="1628775"/>
            <a:ext cx="2087563" cy="2087563"/>
          </a:xfrm>
          <a:prstGeom prst="ellipse">
            <a:avLst/>
          </a:prstGeom>
          <a:solidFill>
            <a:srgbClr val="FFFF00"/>
          </a:solidFill>
          <a:ln w="76200" cmpd="tri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Общение</a:t>
            </a: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5364163" y="3429000"/>
            <a:ext cx="2087562" cy="2087563"/>
          </a:xfrm>
          <a:prstGeom prst="ellipse">
            <a:avLst/>
          </a:prstGeom>
          <a:solidFill>
            <a:srgbClr val="CC00FF"/>
          </a:solidFill>
          <a:ln w="76200" cmpd="tri">
            <a:solidFill>
              <a:srgbClr val="CC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Досуг</a:t>
            </a: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3492500" y="4149725"/>
            <a:ext cx="2087563" cy="2087563"/>
          </a:xfrm>
          <a:prstGeom prst="ellipse">
            <a:avLst/>
          </a:prstGeom>
          <a:solidFill>
            <a:srgbClr val="FF6600"/>
          </a:solidFill>
          <a:ln w="76200" cmpd="tri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Семья</a:t>
            </a: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2052638" y="2708275"/>
            <a:ext cx="2087562" cy="2087563"/>
          </a:xfrm>
          <a:prstGeom prst="ellipse">
            <a:avLst/>
          </a:prstGeom>
          <a:solidFill>
            <a:srgbClr val="0066FF"/>
          </a:solidFill>
          <a:ln w="76200" cmpd="tri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Здоровье</a:t>
            </a:r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3348038" y="1052513"/>
            <a:ext cx="2087562" cy="2087562"/>
          </a:xfrm>
          <a:prstGeom prst="ellipse">
            <a:avLst/>
          </a:prstGeom>
          <a:solidFill>
            <a:srgbClr val="99FF33"/>
          </a:solidFill>
          <a:ln w="76200" cmpd="tri">
            <a:solidFill>
              <a:srgbClr val="99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Учение</a:t>
            </a: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3779838" y="2636838"/>
            <a:ext cx="2087562" cy="2087562"/>
          </a:xfrm>
          <a:prstGeom prst="ellipse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2700000" scaled="1"/>
          </a:gradFill>
          <a:ln w="7620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 Ho" pitchFamily="2" charset="0"/>
              </a:rPr>
              <a:t>Воспитание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 Ho" pitchFamily="2" charset="0"/>
              </a:rPr>
              <a:t>личности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250825" y="4724400"/>
            <a:ext cx="3313113" cy="18732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3059113" y="4005263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6011863" y="4005263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5076825" y="486886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4932363" y="19891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H="1">
            <a:off x="5724525" y="2276475"/>
            <a:ext cx="2159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67" name="Picture 23" descr="J02003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221163"/>
            <a:ext cx="1898650" cy="26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05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64014"/>
            <a:ext cx="79208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/>
                </a:solidFill>
              </a:rPr>
              <a:t>Цель: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создать условия для духовно – ценностной ориентации ребёнка в окружающем мире через изучение и сохранение истории, природы и культуры родного края.</a:t>
            </a:r>
          </a:p>
          <a:p>
            <a:pPr algn="just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Задачи</a:t>
            </a:r>
          </a:p>
          <a:p>
            <a:pPr marL="342900" indent="-342900" algn="just">
              <a:buAutoNum type="arabicParenR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Воспитание у обучающихся любви к малой Родине.</a:t>
            </a:r>
          </a:p>
          <a:p>
            <a:pPr marL="342900" indent="-342900" algn="just">
              <a:buAutoNum type="arabicParenR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Воспитание россиянина, гражданина своего Отечества.</a:t>
            </a:r>
          </a:p>
          <a:p>
            <a:pPr marL="342900" indent="-342900" algn="just">
              <a:buAutoNum type="arabicParenR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Выработка активной жизненной позиции.</a:t>
            </a:r>
          </a:p>
          <a:p>
            <a:pPr marL="342900" indent="-342900" algn="just">
              <a:buAutoNum type="arabicParenR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оспитывать чувство ответственности за окружающую нас природу.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0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589571" y="4724400"/>
            <a:ext cx="2736850" cy="1512888"/>
          </a:xfrm>
          <a:prstGeom prst="rect">
            <a:avLst/>
          </a:prstGeom>
          <a:solidFill>
            <a:srgbClr val="FF6600"/>
          </a:solidFill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Семейное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4326421" y="4724400"/>
            <a:ext cx="2736850" cy="1512888"/>
          </a:xfrm>
          <a:prstGeom prst="rect">
            <a:avLst/>
          </a:prstGeom>
          <a:solidFill>
            <a:srgbClr val="0000CC"/>
          </a:solidFill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chemeClr val="bg1"/>
                </a:solidFill>
              </a:rPr>
              <a:t>Гражданско</a:t>
            </a:r>
            <a:r>
              <a:rPr lang="ru-RU" b="1" dirty="0" smtClean="0">
                <a:solidFill>
                  <a:schemeClr val="bg1"/>
                </a:solidFill>
              </a:rPr>
              <a:t>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 патриотическое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323850" y="3213100"/>
            <a:ext cx="2736850" cy="1512888"/>
          </a:xfrm>
          <a:prstGeom prst="rect">
            <a:avLst/>
          </a:prstGeom>
          <a:solidFill>
            <a:srgbClr val="FF99CC"/>
          </a:solidFill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</a:rPr>
              <a:t>Физкультурно</a:t>
            </a:r>
            <a:r>
              <a:rPr lang="ru-RU" b="1" dirty="0" smtClean="0">
                <a:solidFill>
                  <a:srgbClr val="C00000"/>
                </a:solidFill>
              </a:rPr>
              <a:t> 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оздоровительное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3059113" y="3213100"/>
            <a:ext cx="2736850" cy="1512888"/>
          </a:xfrm>
          <a:prstGeom prst="rect">
            <a:avLst/>
          </a:prstGeom>
          <a:solidFill>
            <a:srgbClr val="FF0000"/>
          </a:solidFill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</a:rPr>
              <a:t>Э</a:t>
            </a:r>
            <a:r>
              <a:rPr lang="ru-RU" b="1" dirty="0" smtClean="0">
                <a:solidFill>
                  <a:schemeClr val="bg1"/>
                </a:solidFill>
              </a:rPr>
              <a:t>кологическое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5795963" y="3213100"/>
            <a:ext cx="2736850" cy="1512888"/>
          </a:xfrm>
          <a:prstGeom prst="rect">
            <a:avLst/>
          </a:prstGeom>
          <a:solidFill>
            <a:schemeClr val="folHlink"/>
          </a:solidFill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Трудовое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1619250" y="1700213"/>
            <a:ext cx="2736850" cy="1512887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Краеведческое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4427538" y="1700213"/>
            <a:ext cx="2736850" cy="1512887"/>
          </a:xfrm>
          <a:prstGeom prst="rect">
            <a:avLst/>
          </a:prstGeom>
          <a:solidFill>
            <a:srgbClr val="CC00FF"/>
          </a:solidFill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Нравственное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" name="Rectangle 21"/>
          <p:cNvSpPr>
            <a:spLocks noChangeArrowheads="1"/>
          </p:cNvSpPr>
          <p:nvPr/>
        </p:nvSpPr>
        <p:spPr bwMode="auto">
          <a:xfrm rot="1836830">
            <a:off x="6083300" y="333375"/>
            <a:ext cx="360363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1619250" y="0"/>
            <a:ext cx="2736850" cy="170021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4356100" y="0"/>
            <a:ext cx="2808288" cy="170021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2555900" y="341190"/>
            <a:ext cx="3600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Тропами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любопытной Варвары</a:t>
            </a:r>
            <a:endParaRPr lang="ru-RU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7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ДЛя 15 января\К тезисам\Экскурс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96" y="0"/>
            <a:ext cx="9149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17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er\Desktop\ДЛя 15 января\К тезисам\P1010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2050" y="3582999"/>
            <a:ext cx="4802173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ДЛя 15 января\К тезисам\P1010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17" y="44624"/>
            <a:ext cx="5020940" cy="337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687760"/>
            <a:ext cx="3942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День игры и игрушки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5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се фотки\1 класс 2012\Масле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26469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61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Шары">
  <a:themeElements>
    <a:clrScheme name="Шары 9">
      <a:dk1>
        <a:srgbClr val="000000"/>
      </a:dk1>
      <a:lt1>
        <a:srgbClr val="FFFFFF"/>
      </a:lt1>
      <a:dk2>
        <a:srgbClr val="000000"/>
      </a:dk2>
      <a:lt2>
        <a:srgbClr val="FFCC99"/>
      </a:lt2>
      <a:accent1>
        <a:srgbClr val="FF9900"/>
      </a:accent1>
      <a:accent2>
        <a:srgbClr val="FF99CC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B9"/>
      </a:accent6>
      <a:hlink>
        <a:srgbClr val="FF9999"/>
      </a:hlink>
      <a:folHlink>
        <a:srgbClr val="FFFF99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186</Words>
  <Application>Microsoft Office PowerPoint</Application>
  <PresentationFormat>Экран (4:3)</PresentationFormat>
  <Paragraphs>75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1_Шары</vt:lpstr>
      <vt:lpstr>Воздушный поток</vt:lpstr>
      <vt:lpstr>Системно – деятельностный подход в образовании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Acer</cp:lastModifiedBy>
  <cp:revision>31</cp:revision>
  <dcterms:created xsi:type="dcterms:W3CDTF">2014-01-19T01:09:57Z</dcterms:created>
  <dcterms:modified xsi:type="dcterms:W3CDTF">2016-01-18T04:36:44Z</dcterms:modified>
</cp:coreProperties>
</file>