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3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tiff" ContentType="image/tif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35"/>
  </p:notesMasterIdLst>
  <p:sldIdLst>
    <p:sldId id="286" r:id="rId2"/>
    <p:sldId id="259" r:id="rId3"/>
    <p:sldId id="260" r:id="rId4"/>
    <p:sldId id="304" r:id="rId5"/>
    <p:sldId id="300" r:id="rId6"/>
    <p:sldId id="313" r:id="rId7"/>
    <p:sldId id="314" r:id="rId8"/>
    <p:sldId id="315" r:id="rId9"/>
    <p:sldId id="358" r:id="rId10"/>
    <p:sldId id="263" r:id="rId11"/>
    <p:sldId id="274" r:id="rId12"/>
    <p:sldId id="264" r:id="rId13"/>
    <p:sldId id="265" r:id="rId14"/>
    <p:sldId id="266" r:id="rId15"/>
    <p:sldId id="267" r:id="rId16"/>
    <p:sldId id="352" r:id="rId17"/>
    <p:sldId id="354" r:id="rId18"/>
    <p:sldId id="350" r:id="rId19"/>
    <p:sldId id="353" r:id="rId20"/>
    <p:sldId id="285" r:id="rId21"/>
    <p:sldId id="355" r:id="rId22"/>
    <p:sldId id="268" r:id="rId23"/>
    <p:sldId id="296" r:id="rId24"/>
    <p:sldId id="297" r:id="rId25"/>
    <p:sldId id="347" r:id="rId26"/>
    <p:sldId id="289" r:id="rId27"/>
    <p:sldId id="292" r:id="rId28"/>
    <p:sldId id="269" r:id="rId29"/>
    <p:sldId id="270" r:id="rId30"/>
    <p:sldId id="278" r:id="rId31"/>
    <p:sldId id="280" r:id="rId32"/>
    <p:sldId id="299" r:id="rId33"/>
    <p:sldId id="356" r:id="rId34"/>
  </p:sldIdLst>
  <p:sldSz cx="9144000" cy="6858000" type="screen4x3"/>
  <p:notesSz cx="6888163" cy="100203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81" d="100"/>
          <a:sy n="81" d="100"/>
        </p:scale>
        <p:origin x="-104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84870" cy="501016"/>
          </a:xfrm>
          <a:prstGeom prst="rect">
            <a:avLst/>
          </a:prstGeom>
        </p:spPr>
        <p:txBody>
          <a:bodyPr vert="horz" lIns="96580" tIns="48291" rIns="96580" bIns="48291" rtlCol="0"/>
          <a:lstStyle>
            <a:lvl1pPr algn="l">
              <a:defRPr sz="13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901703" y="0"/>
            <a:ext cx="2984870" cy="501016"/>
          </a:xfrm>
          <a:prstGeom prst="rect">
            <a:avLst/>
          </a:prstGeom>
        </p:spPr>
        <p:txBody>
          <a:bodyPr vert="horz" lIns="96580" tIns="48291" rIns="96580" bIns="48291" rtlCol="0"/>
          <a:lstStyle>
            <a:lvl1pPr algn="r">
              <a:defRPr sz="1300"/>
            </a:lvl1pPr>
          </a:lstStyle>
          <a:p>
            <a:fld id="{A15194BC-9424-4757-9B70-CCFFF9EABFAB}" type="datetimeFigureOut">
              <a:rPr lang="ru-RU" smtClean="0"/>
              <a:pPr/>
              <a:t>16.02.2016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39800" y="752475"/>
            <a:ext cx="5008563" cy="37560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580" tIns="48291" rIns="96580" bIns="48291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8818" y="4759643"/>
            <a:ext cx="5510530" cy="4509136"/>
          </a:xfrm>
          <a:prstGeom prst="rect">
            <a:avLst/>
          </a:prstGeom>
        </p:spPr>
        <p:txBody>
          <a:bodyPr vert="horz" lIns="96580" tIns="48291" rIns="96580" bIns="48291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1" y="9517545"/>
            <a:ext cx="2984870" cy="501016"/>
          </a:xfrm>
          <a:prstGeom prst="rect">
            <a:avLst/>
          </a:prstGeom>
        </p:spPr>
        <p:txBody>
          <a:bodyPr vert="horz" lIns="96580" tIns="48291" rIns="96580" bIns="48291" rtlCol="0" anchor="b"/>
          <a:lstStyle>
            <a:lvl1pPr algn="l">
              <a:defRPr sz="13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901703" y="9517545"/>
            <a:ext cx="2984870" cy="501016"/>
          </a:xfrm>
          <a:prstGeom prst="rect">
            <a:avLst/>
          </a:prstGeom>
        </p:spPr>
        <p:txBody>
          <a:bodyPr vert="horz" lIns="96580" tIns="48291" rIns="96580" bIns="48291" rtlCol="0" anchor="b"/>
          <a:lstStyle>
            <a:lvl1pPr algn="r">
              <a:defRPr sz="1300"/>
            </a:lvl1pPr>
          </a:lstStyle>
          <a:p>
            <a:fld id="{757D19E1-A84E-45FF-B6E5-42D50036FCB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8209931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026F97-79FC-42C1-822A-E86B5508A85B}" type="datetimeFigureOut">
              <a:rPr lang="ru-RU" smtClean="0"/>
              <a:pPr/>
              <a:t>16.02.2016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714269-EB89-45AD-B947-4F55EE32708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7342888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026F97-79FC-42C1-822A-E86B5508A85B}" type="datetimeFigureOut">
              <a:rPr lang="ru-RU" smtClean="0"/>
              <a:pPr/>
              <a:t>16.02.2016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714269-EB89-45AD-B947-4F55EE32708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5891142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026F97-79FC-42C1-822A-E86B5508A85B}" type="datetimeFigureOut">
              <a:rPr lang="ru-RU" smtClean="0"/>
              <a:pPr/>
              <a:t>16.02.2016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714269-EB89-45AD-B947-4F55EE32708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0876988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026F97-79FC-42C1-822A-E86B5508A85B}" type="datetimeFigureOut">
              <a:rPr lang="ru-RU" smtClean="0"/>
              <a:pPr/>
              <a:t>16.02.2016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714269-EB89-45AD-B947-4F55EE32708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3390914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026F97-79FC-42C1-822A-E86B5508A85B}" type="datetimeFigureOut">
              <a:rPr lang="ru-RU" smtClean="0"/>
              <a:pPr/>
              <a:t>16.02.2016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714269-EB89-45AD-B947-4F55EE32708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1013555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026F97-79FC-42C1-822A-E86B5508A85B}" type="datetimeFigureOut">
              <a:rPr lang="ru-RU" smtClean="0"/>
              <a:pPr/>
              <a:t>16.02.2016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714269-EB89-45AD-B947-4F55EE32708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0212878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026F97-79FC-42C1-822A-E86B5508A85B}" type="datetimeFigureOut">
              <a:rPr lang="ru-RU" smtClean="0"/>
              <a:pPr/>
              <a:t>16.02.2016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714269-EB89-45AD-B947-4F55EE32708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2452571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026F97-79FC-42C1-822A-E86B5508A85B}" type="datetimeFigureOut">
              <a:rPr lang="ru-RU" smtClean="0"/>
              <a:pPr/>
              <a:t>16.02.2016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714269-EB89-45AD-B947-4F55EE32708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7616356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026F97-79FC-42C1-822A-E86B5508A85B}" type="datetimeFigureOut">
              <a:rPr lang="ru-RU" smtClean="0"/>
              <a:pPr/>
              <a:t>16.02.2016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714269-EB89-45AD-B947-4F55EE32708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9039952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026F97-79FC-42C1-822A-E86B5508A85B}" type="datetimeFigureOut">
              <a:rPr lang="ru-RU" smtClean="0"/>
              <a:pPr/>
              <a:t>16.02.2016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714269-EB89-45AD-B947-4F55EE32708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7457311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026F97-79FC-42C1-822A-E86B5508A85B}" type="datetimeFigureOut">
              <a:rPr lang="ru-RU" smtClean="0"/>
              <a:pPr/>
              <a:t>16.02.2016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714269-EB89-45AD-B947-4F55EE32708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625802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026F97-79FC-42C1-822A-E86B5508A85B}" type="datetimeFigureOut">
              <a:rPr lang="ru-RU" smtClean="0"/>
              <a:pPr/>
              <a:t>16.02.2016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714269-EB89-45AD-B947-4F55EE32708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2059095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tiff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8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0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tif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0.tiff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0.tiff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0.tiff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8" descr="C:\Documents and Settings\Admin\Мои документы\Мои рисунки\Тевек\Тевек.jpg"/>
          <p:cNvPicPr>
            <a:picLocks noChangeAspect="1" noChangeArrowheads="1"/>
          </p:cNvPicPr>
          <p:nvPr/>
        </p:nvPicPr>
        <p:blipFill>
          <a:blip r:embed="rId2" cstate="print"/>
          <a:srcRect b="16901"/>
          <a:stretch>
            <a:fillRect/>
          </a:stretch>
        </p:blipFill>
        <p:spPr bwMode="auto">
          <a:xfrm>
            <a:off x="1714480" y="2285992"/>
            <a:ext cx="5429288" cy="4214842"/>
          </a:xfrm>
          <a:prstGeom prst="rect">
            <a:avLst/>
          </a:prstGeom>
          <a:noFill/>
          <a:effectLst>
            <a:softEdge rad="317500"/>
          </a:effectLst>
        </p:spPr>
      </p:pic>
      <p:pic>
        <p:nvPicPr>
          <p:cNvPr id="2" name="Рисунок 1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572396" y="0"/>
            <a:ext cx="1571604" cy="16430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Рисунок 2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1571604" cy="16430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3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5214926"/>
            <a:ext cx="1571604" cy="16430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572396" y="5214926"/>
            <a:ext cx="1571604" cy="16430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Прямоугольник 6"/>
          <p:cNvSpPr/>
          <p:nvPr/>
        </p:nvSpPr>
        <p:spPr>
          <a:xfrm>
            <a:off x="1845042" y="359872"/>
            <a:ext cx="558447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Традиции </a:t>
            </a:r>
            <a:r>
              <a:rPr lang="ru-RU" sz="5400" b="1" dirty="0" err="1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Шагаа</a:t>
            </a:r>
            <a:endParaRPr lang="ru-RU" sz="5400" b="1" cap="none" spc="0" dirty="0">
              <a:ln w="11430"/>
              <a:solidFill>
                <a:srgbClr val="00206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9" name="Picture 8" descr="C:\Documents and Settings\Admin\Мои документы\Мои рисунки\Тевек\Тевек.jpg"/>
          <p:cNvPicPr>
            <a:picLocks noChangeAspect="1" noChangeArrowheads="1"/>
          </p:cNvPicPr>
          <p:nvPr/>
        </p:nvPicPr>
        <p:blipFill>
          <a:blip r:embed="rId2" cstate="print"/>
          <a:srcRect b="16901"/>
          <a:stretch>
            <a:fillRect/>
          </a:stretch>
        </p:blipFill>
        <p:spPr bwMode="auto">
          <a:xfrm>
            <a:off x="1866880" y="2438392"/>
            <a:ext cx="5429288" cy="4214842"/>
          </a:xfrm>
          <a:prstGeom prst="rect">
            <a:avLst/>
          </a:prstGeom>
          <a:noFill/>
          <a:effectLst>
            <a:softEdge rad="317500"/>
          </a:effectLst>
        </p:spPr>
      </p:pic>
      <p:pic>
        <p:nvPicPr>
          <p:cNvPr id="10" name="Picture 8" descr="C:\Documents and Settings\Admin\Мои документы\Мои рисунки\Тевек\Тевек.jpg"/>
          <p:cNvPicPr>
            <a:picLocks noChangeAspect="1" noChangeArrowheads="1"/>
          </p:cNvPicPr>
          <p:nvPr/>
        </p:nvPicPr>
        <p:blipFill>
          <a:blip r:embed="rId2" cstate="print"/>
          <a:srcRect b="16901"/>
          <a:stretch>
            <a:fillRect/>
          </a:stretch>
        </p:blipFill>
        <p:spPr bwMode="auto">
          <a:xfrm>
            <a:off x="1688511" y="1643074"/>
            <a:ext cx="6122844" cy="4753261"/>
          </a:xfrm>
          <a:prstGeom prst="rect">
            <a:avLst/>
          </a:prstGeom>
          <a:noFill/>
          <a:effectLst>
            <a:softEdge rad="317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57224" y="285728"/>
            <a:ext cx="7358114" cy="12926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002060"/>
                </a:solidFill>
              </a:rPr>
              <a:t>В последний день старого года люди активно посещали буддийские монастыри – </a:t>
            </a:r>
            <a:r>
              <a:rPr lang="ru-RU" sz="2000" b="1" dirty="0" err="1" smtClean="0">
                <a:solidFill>
                  <a:srgbClr val="002060"/>
                </a:solidFill>
              </a:rPr>
              <a:t>хурээ</a:t>
            </a:r>
            <a:r>
              <a:rPr lang="ru-RU" sz="2000" b="1" dirty="0" smtClean="0">
                <a:solidFill>
                  <a:srgbClr val="002060"/>
                </a:solidFill>
              </a:rPr>
              <a:t> и совершали обряд очищения от грехов уходящего года.</a:t>
            </a:r>
          </a:p>
          <a:p>
            <a:pPr algn="ctr"/>
            <a:endParaRPr lang="ru-RU" dirty="0"/>
          </a:p>
        </p:txBody>
      </p:sp>
      <p:pic>
        <p:nvPicPr>
          <p:cNvPr id="1026" name="Picture 2" descr="C:\Documents and Settings\Admin\Мои документы\Мои рисунки\23.tif"/>
          <p:cNvPicPr>
            <a:picLocks noChangeAspect="1" noChangeArrowheads="1"/>
          </p:cNvPicPr>
          <p:nvPr/>
        </p:nvPicPr>
        <p:blipFill>
          <a:blip r:embed="rId2"/>
          <a:srcRect l="15223" t="4347"/>
          <a:stretch>
            <a:fillRect/>
          </a:stretch>
        </p:blipFill>
        <p:spPr bwMode="auto">
          <a:xfrm rot="10800000">
            <a:off x="-2" y="0"/>
            <a:ext cx="857226" cy="942955"/>
          </a:xfrm>
          <a:prstGeom prst="rect">
            <a:avLst/>
          </a:prstGeom>
          <a:noFill/>
        </p:spPr>
      </p:pic>
      <p:pic>
        <p:nvPicPr>
          <p:cNvPr id="4" name="Picture 2" descr="C:\Documents and Settings\Admin\Мои документы\Мои рисунки\23.tif"/>
          <p:cNvPicPr>
            <a:picLocks noChangeAspect="1" noChangeArrowheads="1"/>
          </p:cNvPicPr>
          <p:nvPr/>
        </p:nvPicPr>
        <p:blipFill>
          <a:blip r:embed="rId2"/>
          <a:srcRect l="15223" t="4347"/>
          <a:stretch>
            <a:fillRect/>
          </a:stretch>
        </p:blipFill>
        <p:spPr bwMode="auto">
          <a:xfrm rot="10800000">
            <a:off x="0" y="0"/>
            <a:ext cx="857226" cy="942955"/>
          </a:xfrm>
          <a:prstGeom prst="rect">
            <a:avLst/>
          </a:prstGeom>
          <a:noFill/>
        </p:spPr>
      </p:pic>
      <p:pic>
        <p:nvPicPr>
          <p:cNvPr id="1027" name="Picture 3" descr="C:\Documents and Settings\Admin\Мои документы\Мои рисунки\23.t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5400000">
            <a:off x="130909" y="5798390"/>
            <a:ext cx="952563" cy="928694"/>
          </a:xfrm>
          <a:prstGeom prst="rect">
            <a:avLst/>
          </a:prstGeom>
          <a:noFill/>
        </p:spPr>
      </p:pic>
      <p:pic>
        <p:nvPicPr>
          <p:cNvPr id="6" name="Picture 3" descr="C:\Documents and Settings\Admin\Мои документы\Мои рисунки\23.t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001024" y="5715016"/>
            <a:ext cx="952563" cy="928694"/>
          </a:xfrm>
          <a:prstGeom prst="rect">
            <a:avLst/>
          </a:prstGeom>
          <a:noFill/>
        </p:spPr>
      </p:pic>
      <p:pic>
        <p:nvPicPr>
          <p:cNvPr id="7" name="Picture 3" descr="C:\Documents and Settings\Admin\Мои документы\Мои рисунки\23.t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16200000">
            <a:off x="8058692" y="13768"/>
            <a:ext cx="1099079" cy="1071539"/>
          </a:xfrm>
          <a:prstGeom prst="rect">
            <a:avLst/>
          </a:prstGeom>
          <a:noFill/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/>
          <a:srcRect r="46657" b="33574"/>
          <a:stretch>
            <a:fillRect/>
          </a:stretch>
        </p:blipFill>
        <p:spPr bwMode="auto">
          <a:xfrm rot="5400000">
            <a:off x="1980321" y="805705"/>
            <a:ext cx="5183358" cy="6286544"/>
          </a:xfrm>
          <a:prstGeom prst="round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/>
          <a:srcRect l="59021" t="3786"/>
          <a:stretch>
            <a:fillRect/>
          </a:stretch>
        </p:blipFill>
        <p:spPr bwMode="auto">
          <a:xfrm rot="5400000">
            <a:off x="1455514" y="-812628"/>
            <a:ext cx="6161505" cy="8215341"/>
          </a:xfrm>
          <a:prstGeom prst="round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714876" y="500042"/>
            <a:ext cx="3000380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  <a:latin typeface="Calibri" pitchFamily="34" charset="0"/>
              </a:rPr>
              <a:t>Те, кто по каким-то причинам не смогли принять участие в ночных молебнах, сидели дома и ожидали наступления первого утра нового года.</a:t>
            </a:r>
          </a:p>
          <a:p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  <a:latin typeface="Calibri" pitchFamily="34" charset="0"/>
              </a:rPr>
              <a:t>Существует поверье: если уснуть в новогоднюю ночь, то богиня </a:t>
            </a:r>
            <a:r>
              <a:rPr lang="ru-RU" b="1" dirty="0" err="1" smtClean="0">
                <a:solidFill>
                  <a:schemeClr val="accent6">
                    <a:lumMod val="50000"/>
                  </a:schemeClr>
                </a:solidFill>
                <a:latin typeface="Calibri" pitchFamily="34" charset="0"/>
              </a:rPr>
              <a:t>Лхамо</a:t>
            </a: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  <a:latin typeface="Calibri" pitchFamily="34" charset="0"/>
              </a:rPr>
              <a:t>, облетая планету на своем коне, может засчитать заснувшего в число умерших.</a:t>
            </a:r>
            <a:endParaRPr lang="ru-RU" b="1" dirty="0">
              <a:solidFill>
                <a:schemeClr val="accent6">
                  <a:lumMod val="50000"/>
                </a:schemeClr>
              </a:solidFill>
              <a:latin typeface="Calibri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143504" y="4214818"/>
            <a:ext cx="2286016" cy="22159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</a:rPr>
              <a:t>Поэтому в ночь </a:t>
            </a:r>
            <a:r>
              <a:rPr lang="ru-RU" sz="2000" b="1" dirty="0" smtClean="0">
                <a:solidFill>
                  <a:schemeClr val="accent6">
                    <a:lumMod val="50000"/>
                  </a:schemeClr>
                </a:solidFill>
              </a:rPr>
              <a:t>последнего дня старого года на первый день нового года люди старались </a:t>
            </a: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</a:rPr>
              <a:t>бодрствовать.</a:t>
            </a:r>
            <a:endParaRPr lang="ru-RU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4" name="Picture 13" descr="C:\Documents and Settings\Admin\Мои документы\тыва отделге чуруктар\Чтение слайд херек\угулза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2009193" cy="1928826"/>
          </a:xfrm>
          <a:prstGeom prst="rect">
            <a:avLst/>
          </a:prstGeom>
          <a:noFill/>
        </p:spPr>
      </p:pic>
      <p:pic>
        <p:nvPicPr>
          <p:cNvPr id="5" name="Picture 13" descr="C:\Documents and Settings\Admin\Мои документы\тыва отделге чуруктар\Чтение слайд херек\угулза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5400000">
            <a:off x="7393790" y="35719"/>
            <a:ext cx="1785927" cy="1714491"/>
          </a:xfrm>
          <a:prstGeom prst="rect">
            <a:avLst/>
          </a:prstGeom>
          <a:noFill/>
        </p:spPr>
      </p:pic>
      <p:pic>
        <p:nvPicPr>
          <p:cNvPr id="6" name="Picture 13" descr="C:\Documents and Settings\Admin\Мои документы\тыва отделге чуруктар\Чтение слайд херек\угулза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10800000">
            <a:off x="7134807" y="4929174"/>
            <a:ext cx="2009193" cy="1928826"/>
          </a:xfrm>
          <a:prstGeom prst="rect">
            <a:avLst/>
          </a:prstGeom>
          <a:noFill/>
        </p:spPr>
      </p:pic>
      <p:pic>
        <p:nvPicPr>
          <p:cNvPr id="7" name="Picture 13" descr="C:\Documents and Settings\Admin\Мои документы\тыва отделге чуруктар\Чтение слайд херек\угулза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16200000">
            <a:off x="-40183" y="4888991"/>
            <a:ext cx="2009193" cy="1928826"/>
          </a:xfrm>
          <a:prstGeom prst="rect">
            <a:avLst/>
          </a:prstGeom>
          <a:noFill/>
        </p:spPr>
      </p:pic>
      <p:pic>
        <p:nvPicPr>
          <p:cNvPr id="3074" name="Picture 2" descr="C:\Documents and Settings\Admin\Мои документы\Мои рисунки\Шагааа\Шагааа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38659" y="714356"/>
            <a:ext cx="4353020" cy="5500726"/>
          </a:xfrm>
          <a:prstGeom prst="rect">
            <a:avLst/>
          </a:prstGeom>
          <a:noFill/>
          <a:effectLst>
            <a:softEdge rad="6350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643438" y="1071546"/>
            <a:ext cx="2428892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err="1" smtClean="0">
                <a:solidFill>
                  <a:srgbClr val="FF0000"/>
                </a:solidFill>
              </a:rPr>
              <a:t>Монгуш</a:t>
            </a:r>
            <a:r>
              <a:rPr lang="ru-RU" dirty="0" smtClean="0">
                <a:solidFill>
                  <a:srgbClr val="FF0000"/>
                </a:solidFill>
              </a:rPr>
              <a:t> </a:t>
            </a:r>
            <a:r>
              <a:rPr lang="ru-RU" dirty="0" err="1" smtClean="0">
                <a:solidFill>
                  <a:srgbClr val="FF0000"/>
                </a:solidFill>
              </a:rPr>
              <a:t>Кенин-Лопсан</a:t>
            </a:r>
            <a:r>
              <a:rPr lang="ru-RU" dirty="0" smtClean="0">
                <a:solidFill>
                  <a:srgbClr val="FF0000"/>
                </a:solidFill>
              </a:rPr>
              <a:t> в своей работе «Традиционная этика тувинцев» пишет, что в эту ночь дети до 13 лет могли заснуть, а взрослые не спали и слушали сказки и сказания, играли в различные игры.</a:t>
            </a:r>
          </a:p>
          <a:p>
            <a:pPr algn="ctr"/>
            <a:r>
              <a:rPr lang="ru-RU" dirty="0" smtClean="0">
                <a:solidFill>
                  <a:srgbClr val="FF0000"/>
                </a:solidFill>
              </a:rPr>
              <a:t>Между 3 и 5 часами утра наступает новый год. </a:t>
            </a:r>
            <a:r>
              <a:rPr lang="ru-RU" dirty="0" err="1" smtClean="0">
                <a:solidFill>
                  <a:srgbClr val="FF0000"/>
                </a:solidFill>
              </a:rPr>
              <a:t>По-тувински</a:t>
            </a:r>
            <a:r>
              <a:rPr lang="ru-RU" dirty="0" smtClean="0">
                <a:solidFill>
                  <a:srgbClr val="FF0000"/>
                </a:solidFill>
              </a:rPr>
              <a:t> этот момент называется «</a:t>
            </a:r>
            <a:r>
              <a:rPr lang="ru-RU" dirty="0" err="1" smtClean="0">
                <a:solidFill>
                  <a:srgbClr val="FF0000"/>
                </a:solidFill>
              </a:rPr>
              <a:t>шагаа</a:t>
            </a:r>
            <a:r>
              <a:rPr lang="ru-RU" dirty="0" smtClean="0">
                <a:solidFill>
                  <a:srgbClr val="FF0000"/>
                </a:solidFill>
              </a:rPr>
              <a:t> </a:t>
            </a:r>
            <a:r>
              <a:rPr lang="ru-RU" dirty="0" err="1" smtClean="0">
                <a:solidFill>
                  <a:srgbClr val="FF0000"/>
                </a:solidFill>
              </a:rPr>
              <a:t>бажы</a:t>
            </a:r>
            <a:r>
              <a:rPr lang="ru-RU" dirty="0" smtClean="0">
                <a:solidFill>
                  <a:srgbClr val="FF0000"/>
                </a:solidFill>
              </a:rPr>
              <a:t> </a:t>
            </a:r>
            <a:r>
              <a:rPr lang="ru-RU" dirty="0" err="1" smtClean="0">
                <a:solidFill>
                  <a:srgbClr val="FF0000"/>
                </a:solidFill>
              </a:rPr>
              <a:t>чаларады</a:t>
            </a:r>
            <a:r>
              <a:rPr lang="ru-RU" dirty="0" smtClean="0">
                <a:solidFill>
                  <a:srgbClr val="FF0000"/>
                </a:solidFill>
              </a:rPr>
              <a:t>» – голова </a:t>
            </a:r>
            <a:r>
              <a:rPr lang="ru-RU" dirty="0" err="1" smtClean="0">
                <a:solidFill>
                  <a:srgbClr val="FF0000"/>
                </a:solidFill>
              </a:rPr>
              <a:t>шагаа</a:t>
            </a:r>
            <a:r>
              <a:rPr lang="ru-RU" dirty="0" smtClean="0">
                <a:solidFill>
                  <a:srgbClr val="FF0000"/>
                </a:solidFill>
              </a:rPr>
              <a:t> показалась.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3" name="Picture 6" descr="C:\Documents and Settings\Admin\Мои документы\Мои рисунки\уугулза\уугулза.jpg"/>
          <p:cNvPicPr>
            <a:picLocks noChangeAspect="1" noChangeArrowheads="1"/>
          </p:cNvPicPr>
          <p:nvPr/>
        </p:nvPicPr>
        <p:blipFill>
          <a:blip r:embed="rId2"/>
          <a:srcRect l="6940" t="15625" r="37544" b="37499"/>
          <a:stretch>
            <a:fillRect/>
          </a:stretch>
        </p:blipFill>
        <p:spPr bwMode="auto">
          <a:xfrm>
            <a:off x="7072298" y="0"/>
            <a:ext cx="2071702" cy="1942221"/>
          </a:xfrm>
          <a:prstGeom prst="rect">
            <a:avLst/>
          </a:prstGeom>
          <a:noFill/>
        </p:spPr>
      </p:pic>
      <p:pic>
        <p:nvPicPr>
          <p:cNvPr id="4" name="Picture 6" descr="C:\Documents and Settings\Admin\Мои документы\Мои рисунки\уугулза\уугулза.jpg"/>
          <p:cNvPicPr>
            <a:picLocks noChangeAspect="1" noChangeArrowheads="1"/>
          </p:cNvPicPr>
          <p:nvPr/>
        </p:nvPicPr>
        <p:blipFill>
          <a:blip r:embed="rId2"/>
          <a:srcRect l="6940" t="15625" r="37544" b="37499"/>
          <a:stretch>
            <a:fillRect/>
          </a:stretch>
        </p:blipFill>
        <p:spPr bwMode="auto">
          <a:xfrm rot="5400000">
            <a:off x="7137038" y="4851039"/>
            <a:ext cx="2071702" cy="1942221"/>
          </a:xfrm>
          <a:prstGeom prst="rect">
            <a:avLst/>
          </a:prstGeom>
          <a:noFill/>
        </p:spPr>
      </p:pic>
      <p:pic>
        <p:nvPicPr>
          <p:cNvPr id="5" name="Picture 6" descr="C:\Documents and Settings\Admin\Мои документы\Мои рисунки\уугулза\уугулза.jpg"/>
          <p:cNvPicPr>
            <a:picLocks noChangeAspect="1" noChangeArrowheads="1"/>
          </p:cNvPicPr>
          <p:nvPr/>
        </p:nvPicPr>
        <p:blipFill>
          <a:blip r:embed="rId2"/>
          <a:srcRect l="6940" t="15625" r="37544" b="37499"/>
          <a:stretch>
            <a:fillRect/>
          </a:stretch>
        </p:blipFill>
        <p:spPr bwMode="auto">
          <a:xfrm rot="10800000">
            <a:off x="0" y="4915779"/>
            <a:ext cx="2071702" cy="1942221"/>
          </a:xfrm>
          <a:prstGeom prst="rect">
            <a:avLst/>
          </a:prstGeom>
          <a:noFill/>
        </p:spPr>
      </p:pic>
      <p:pic>
        <p:nvPicPr>
          <p:cNvPr id="6" name="Picture 6" descr="C:\Documents and Settings\Admin\Мои документы\Мои рисунки\уугулза\уугулза.jpg"/>
          <p:cNvPicPr>
            <a:picLocks noChangeAspect="1" noChangeArrowheads="1"/>
          </p:cNvPicPr>
          <p:nvPr/>
        </p:nvPicPr>
        <p:blipFill>
          <a:blip r:embed="rId2"/>
          <a:srcRect l="6940" t="15625" r="37544" b="37499"/>
          <a:stretch>
            <a:fillRect/>
          </a:stretch>
        </p:blipFill>
        <p:spPr bwMode="auto">
          <a:xfrm rot="16200000">
            <a:off x="-64740" y="64741"/>
            <a:ext cx="2071702" cy="1942221"/>
          </a:xfrm>
          <a:prstGeom prst="rect">
            <a:avLst/>
          </a:prstGeom>
          <a:noFill/>
        </p:spPr>
      </p:pic>
      <p:pic>
        <p:nvPicPr>
          <p:cNvPr id="1028" name="Picture 4" descr="C:\Documents and Settings\Admin\Мои документы\Мои рисунки\Тоолдажып турар\Тоолдажып турар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55056" y="1329063"/>
            <a:ext cx="3745781" cy="428628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4" y="142852"/>
            <a:ext cx="1045592" cy="1000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098408" y="142852"/>
            <a:ext cx="1045592" cy="1000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4" y="5715016"/>
            <a:ext cx="1045592" cy="1000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098408" y="5715016"/>
            <a:ext cx="1045592" cy="1000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Прямоугольник 6"/>
          <p:cNvSpPr/>
          <p:nvPr/>
        </p:nvSpPr>
        <p:spPr>
          <a:xfrm>
            <a:off x="2143108" y="214290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</a:rPr>
              <a:t>В момент, когда восходит солнце, все одевали нарядные национальные одежды</a:t>
            </a:r>
          </a:p>
        </p:txBody>
      </p:sp>
      <p:pic>
        <p:nvPicPr>
          <p:cNvPr id="8" name="Рисунок 7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42976" y="1071546"/>
            <a:ext cx="6572296" cy="57864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317500"/>
          </a:effectLst>
        </p:spPr>
      </p:pic>
      <p:pic>
        <p:nvPicPr>
          <p:cNvPr id="13315" name="Picture 3" descr="C:\Documents and Settings\Admin\Мои документы\Мои рисунки\шагаа хеп\шагаа хеп.jpg"/>
          <p:cNvPicPr>
            <a:picLocks noChangeAspect="1" noChangeArrowheads="1"/>
          </p:cNvPicPr>
          <p:nvPr/>
        </p:nvPicPr>
        <p:blipFill>
          <a:blip r:embed="rId4" cstate="print"/>
          <a:srcRect l="5435" t="6023" r="2173" b="1623"/>
          <a:stretch>
            <a:fillRect/>
          </a:stretch>
        </p:blipFill>
        <p:spPr bwMode="auto">
          <a:xfrm>
            <a:off x="2786050" y="1357298"/>
            <a:ext cx="3591456" cy="5000660"/>
          </a:xfrm>
          <a:prstGeom prst="roundRect">
            <a:avLst/>
          </a:prstGeom>
          <a:noFill/>
          <a:ln w="76200">
            <a:solidFill>
              <a:schemeClr val="accent6">
                <a:lumMod val="50000"/>
              </a:schemeClr>
            </a:solidFill>
            <a:prstDash val="lgDash"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28662" y="4500570"/>
            <a:ext cx="7215238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dirty="0" smtClean="0"/>
          </a:p>
          <a:p>
            <a:pPr algn="ctr"/>
            <a:r>
              <a:rPr lang="ru-RU" b="1" dirty="0" smtClean="0">
                <a:solidFill>
                  <a:srgbClr val="FF0000"/>
                </a:solidFill>
              </a:rPr>
              <a:t>Обряд «сан </a:t>
            </a:r>
            <a:r>
              <a:rPr lang="ru-RU" b="1" dirty="0" err="1" smtClean="0">
                <a:solidFill>
                  <a:srgbClr val="FF0000"/>
                </a:solidFill>
              </a:rPr>
              <a:t>салыр</a:t>
            </a:r>
            <a:r>
              <a:rPr lang="ru-RU" b="1" dirty="0" smtClean="0">
                <a:solidFill>
                  <a:srgbClr val="FF0000"/>
                </a:solidFill>
              </a:rPr>
              <a:t>» является важной и особой частью празднования Нового года. Каждый старается попасть на этот обряд, потому что считается: кто примет участие в его проведении, тому в новом году будут благоволить добрые духи и божества, его ожидают успех и удача.</a:t>
            </a:r>
          </a:p>
          <a:p>
            <a:pPr algn="ctr"/>
            <a:r>
              <a:rPr lang="ru-RU" b="1" dirty="0" smtClean="0">
                <a:solidFill>
                  <a:srgbClr val="FF0000"/>
                </a:solidFill>
              </a:rPr>
              <a:t>Во время обряда присутствующие молятся духам, с приветствиями поклоняются восходящему солнцу</a:t>
            </a: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</a:rPr>
              <a:t>.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4" y="142852"/>
            <a:ext cx="1045592" cy="1000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5643578"/>
            <a:ext cx="1045592" cy="1000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098408" y="214290"/>
            <a:ext cx="1045592" cy="1000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098408" y="5500702"/>
            <a:ext cx="1045592" cy="1000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Рисунок 8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14414" y="0"/>
            <a:ext cx="6715172" cy="46434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317500"/>
          </a:effectLst>
        </p:spPr>
      </p:pic>
      <p:pic>
        <p:nvPicPr>
          <p:cNvPr id="1027" name="Picture 3" descr="C:\Documents and Settings\Admin\Мои документы\Мои рисунки\Cаң\Cаң.jpg"/>
          <p:cNvPicPr>
            <a:picLocks noChangeAspect="1" noChangeArrowheads="1"/>
          </p:cNvPicPr>
          <p:nvPr/>
        </p:nvPicPr>
        <p:blipFill>
          <a:blip r:embed="rId4"/>
          <a:srcRect t="8243"/>
          <a:stretch>
            <a:fillRect/>
          </a:stretch>
        </p:blipFill>
        <p:spPr bwMode="auto">
          <a:xfrm>
            <a:off x="2357422" y="0"/>
            <a:ext cx="4360309" cy="4500570"/>
          </a:xfrm>
          <a:prstGeom prst="roundRect">
            <a:avLst/>
          </a:prstGeom>
          <a:noFill/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Admin\Мои документы\Мои рисунки\сканирование0013.jpg"/>
          <p:cNvPicPr>
            <a:picLocks noChangeAspect="1" noChangeArrowheads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 l="17596" t="39454" r="35172" b="53469"/>
          <a:stretch>
            <a:fillRect/>
          </a:stretch>
        </p:blipFill>
        <p:spPr bwMode="auto">
          <a:xfrm>
            <a:off x="0" y="6215058"/>
            <a:ext cx="3643338" cy="642942"/>
          </a:xfrm>
          <a:prstGeom prst="rect">
            <a:avLst/>
          </a:prstGeom>
          <a:noFill/>
        </p:spPr>
      </p:pic>
      <p:pic>
        <p:nvPicPr>
          <p:cNvPr id="4" name="Picture 2" descr="C:\Documents and Settings\Admin\Мои документы\Мои рисунки\сканирование0013.jpg"/>
          <p:cNvPicPr>
            <a:picLocks noChangeAspect="1" noChangeArrowheads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 l="17596" t="39454" r="35172" b="53469"/>
          <a:stretch>
            <a:fillRect/>
          </a:stretch>
        </p:blipFill>
        <p:spPr bwMode="auto">
          <a:xfrm>
            <a:off x="3428992" y="6215058"/>
            <a:ext cx="3643338" cy="642942"/>
          </a:xfrm>
          <a:prstGeom prst="rect">
            <a:avLst/>
          </a:prstGeom>
          <a:noFill/>
        </p:spPr>
      </p:pic>
      <p:pic>
        <p:nvPicPr>
          <p:cNvPr id="5" name="Picture 2" descr="C:\Documents and Settings\Admin\Мои документы\Мои рисунки\сканирование0013.jpg"/>
          <p:cNvPicPr>
            <a:picLocks noChangeAspect="1" noChangeArrowheads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 l="17596" t="39454" r="35172" b="53469"/>
          <a:stretch>
            <a:fillRect/>
          </a:stretch>
        </p:blipFill>
        <p:spPr bwMode="auto">
          <a:xfrm>
            <a:off x="5500662" y="6215058"/>
            <a:ext cx="3643338" cy="642942"/>
          </a:xfrm>
          <a:prstGeom prst="rect">
            <a:avLst/>
          </a:prstGeom>
          <a:noFill/>
        </p:spPr>
      </p:pic>
      <p:pic>
        <p:nvPicPr>
          <p:cNvPr id="6" name="Picture 2" descr="C:\Documents and Settings\Admin\Мои документы\Мои рисунки\сканирование0013.jpg"/>
          <p:cNvPicPr>
            <a:picLocks noChangeAspect="1" noChangeArrowheads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 l="17596" t="39454" r="35172" b="53469"/>
          <a:stretch>
            <a:fillRect/>
          </a:stretch>
        </p:blipFill>
        <p:spPr bwMode="auto">
          <a:xfrm>
            <a:off x="0" y="0"/>
            <a:ext cx="3643338" cy="642942"/>
          </a:xfrm>
          <a:prstGeom prst="rect">
            <a:avLst/>
          </a:prstGeom>
          <a:noFill/>
        </p:spPr>
      </p:pic>
      <p:pic>
        <p:nvPicPr>
          <p:cNvPr id="7" name="Picture 2" descr="C:\Documents and Settings\Admin\Мои документы\Мои рисунки\сканирование0013.jpg"/>
          <p:cNvPicPr>
            <a:picLocks noChangeAspect="1" noChangeArrowheads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 l="17596" t="39454" r="35172" b="53469"/>
          <a:stretch>
            <a:fillRect/>
          </a:stretch>
        </p:blipFill>
        <p:spPr bwMode="auto">
          <a:xfrm>
            <a:off x="3428992" y="0"/>
            <a:ext cx="3643338" cy="642942"/>
          </a:xfrm>
          <a:prstGeom prst="rect">
            <a:avLst/>
          </a:prstGeom>
          <a:noFill/>
        </p:spPr>
      </p:pic>
      <p:pic>
        <p:nvPicPr>
          <p:cNvPr id="8" name="Picture 2" descr="C:\Documents and Settings\Admin\Мои документы\Мои рисунки\сканирование0013.jpg"/>
          <p:cNvPicPr>
            <a:picLocks noChangeAspect="1" noChangeArrowheads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 l="17596" t="39454" r="35172" b="53469"/>
          <a:stretch>
            <a:fillRect/>
          </a:stretch>
        </p:blipFill>
        <p:spPr bwMode="auto">
          <a:xfrm>
            <a:off x="5500662" y="0"/>
            <a:ext cx="3643338" cy="642942"/>
          </a:xfrm>
          <a:prstGeom prst="rect">
            <a:avLst/>
          </a:prstGeom>
          <a:noFill/>
        </p:spPr>
      </p:pic>
      <p:pic>
        <p:nvPicPr>
          <p:cNvPr id="9" name="Picture 2" descr="C:\Documents and Settings\Admin\Мои документы\Мои рисунки\сканирование0013.jpg"/>
          <p:cNvPicPr>
            <a:picLocks noChangeAspect="1" noChangeArrowheads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 l="17596" t="39454" r="35172" b="53469"/>
          <a:stretch>
            <a:fillRect/>
          </a:stretch>
        </p:blipFill>
        <p:spPr bwMode="auto">
          <a:xfrm rot="5400000">
            <a:off x="-1500198" y="2000240"/>
            <a:ext cx="3643338" cy="642942"/>
          </a:xfrm>
          <a:prstGeom prst="rect">
            <a:avLst/>
          </a:prstGeom>
          <a:noFill/>
        </p:spPr>
      </p:pic>
      <p:pic>
        <p:nvPicPr>
          <p:cNvPr id="10" name="Picture 2" descr="C:\Documents and Settings\Admin\Мои документы\Мои рисунки\сканирование0013.jpg"/>
          <p:cNvPicPr>
            <a:picLocks noChangeAspect="1" noChangeArrowheads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 l="17596" t="39454" r="35172" b="53469"/>
          <a:stretch>
            <a:fillRect/>
          </a:stretch>
        </p:blipFill>
        <p:spPr bwMode="auto">
          <a:xfrm rot="5400000">
            <a:off x="-1500198" y="4214818"/>
            <a:ext cx="3643338" cy="642942"/>
          </a:xfrm>
          <a:prstGeom prst="rect">
            <a:avLst/>
          </a:prstGeom>
          <a:noFill/>
        </p:spPr>
      </p:pic>
      <p:pic>
        <p:nvPicPr>
          <p:cNvPr id="11" name="Picture 2" descr="C:\Documents and Settings\Admin\Мои документы\Мои рисунки\сканирование0013.jpg"/>
          <p:cNvPicPr>
            <a:picLocks noChangeAspect="1" noChangeArrowheads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 l="17596" t="39454" r="35172" b="53469"/>
          <a:stretch>
            <a:fillRect/>
          </a:stretch>
        </p:blipFill>
        <p:spPr bwMode="auto">
          <a:xfrm rot="5400000">
            <a:off x="7000860" y="4143380"/>
            <a:ext cx="3643338" cy="642942"/>
          </a:xfrm>
          <a:prstGeom prst="rect">
            <a:avLst/>
          </a:prstGeom>
          <a:noFill/>
        </p:spPr>
      </p:pic>
      <p:pic>
        <p:nvPicPr>
          <p:cNvPr id="12" name="Picture 2" descr="C:\Documents and Settings\Admin\Мои документы\Мои рисунки\сканирование0013.jpg"/>
          <p:cNvPicPr>
            <a:picLocks noChangeAspect="1" noChangeArrowheads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 l="17596" t="39454" r="35172" b="53469"/>
          <a:stretch>
            <a:fillRect/>
          </a:stretch>
        </p:blipFill>
        <p:spPr bwMode="auto">
          <a:xfrm rot="5400000">
            <a:off x="7000860" y="1500198"/>
            <a:ext cx="3643338" cy="642942"/>
          </a:xfrm>
          <a:prstGeom prst="rect">
            <a:avLst/>
          </a:prstGeom>
          <a:noFill/>
        </p:spPr>
      </p:pic>
      <p:pic>
        <p:nvPicPr>
          <p:cNvPr id="14" name="Рисунок 13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00100" y="571480"/>
            <a:ext cx="7286676" cy="5643602"/>
          </a:xfrm>
          <a:prstGeom prst="verticalScroll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15" name="Прямоугольник 14"/>
          <p:cNvSpPr/>
          <p:nvPr/>
        </p:nvSpPr>
        <p:spPr>
          <a:xfrm>
            <a:off x="1857356" y="1443841"/>
            <a:ext cx="5643602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bg2">
                    <a:lumMod val="10000"/>
                  </a:schemeClr>
                </a:solidFill>
              </a:rPr>
              <a:t>Обряд «сан </a:t>
            </a:r>
            <a:r>
              <a:rPr lang="ru-RU" sz="2000" b="1" dirty="0" err="1" smtClean="0">
                <a:solidFill>
                  <a:schemeClr val="bg2">
                    <a:lumMod val="10000"/>
                  </a:schemeClr>
                </a:solidFill>
              </a:rPr>
              <a:t>салыр</a:t>
            </a:r>
            <a:r>
              <a:rPr lang="ru-RU" sz="2000" b="1" dirty="0" smtClean="0">
                <a:solidFill>
                  <a:schemeClr val="bg2">
                    <a:lumMod val="10000"/>
                  </a:schemeClr>
                </a:solidFill>
              </a:rPr>
              <a:t>» осуществлял обычно шаман или лама, а при их отсутствии – старейшина рода, семейства или самый старший и уважаемый житель данной местности.</a:t>
            </a:r>
          </a:p>
          <a:p>
            <a:pPr algn="ctr"/>
            <a:r>
              <a:rPr lang="ru-RU" sz="2000" b="1" dirty="0" smtClean="0">
                <a:solidFill>
                  <a:schemeClr val="bg2">
                    <a:lumMod val="10000"/>
                  </a:schemeClr>
                </a:solidFill>
              </a:rPr>
              <a:t>На специально сооруженном алтаре или костре возжигают </a:t>
            </a:r>
            <a:r>
              <a:rPr lang="ru-RU" sz="2000" b="1" dirty="0" err="1" smtClean="0">
                <a:solidFill>
                  <a:schemeClr val="bg2">
                    <a:lumMod val="10000"/>
                  </a:schemeClr>
                </a:solidFill>
              </a:rPr>
              <a:t>артыш</a:t>
            </a:r>
            <a:r>
              <a:rPr lang="ru-RU" sz="2000" b="1" dirty="0" smtClean="0">
                <a:solidFill>
                  <a:schemeClr val="bg2">
                    <a:lumMod val="10000"/>
                  </a:schemeClr>
                </a:solidFill>
              </a:rPr>
              <a:t> и бросают в огонь </a:t>
            </a:r>
            <a:r>
              <a:rPr lang="ru-RU" sz="2000" b="1" dirty="0" err="1" smtClean="0">
                <a:solidFill>
                  <a:schemeClr val="bg2">
                    <a:lumMod val="10000"/>
                  </a:schemeClr>
                </a:solidFill>
              </a:rPr>
              <a:t>дээжи</a:t>
            </a:r>
            <a:r>
              <a:rPr lang="ru-RU" sz="2000" b="1" dirty="0" smtClean="0">
                <a:solidFill>
                  <a:schemeClr val="bg2">
                    <a:lumMod val="10000"/>
                  </a:schemeClr>
                </a:solidFill>
              </a:rPr>
              <a:t> – самую почетную и лакомую часть принесенной еды: топленое масло (</a:t>
            </a:r>
            <a:r>
              <a:rPr lang="ru-RU" sz="2000" b="1" dirty="0" err="1" smtClean="0">
                <a:solidFill>
                  <a:schemeClr val="bg2">
                    <a:lumMod val="10000"/>
                  </a:schemeClr>
                </a:solidFill>
              </a:rPr>
              <a:t>саржаг</a:t>
            </a:r>
            <a:r>
              <a:rPr lang="ru-RU" sz="2000" b="1" dirty="0" smtClean="0">
                <a:solidFill>
                  <a:schemeClr val="bg2">
                    <a:lumMod val="10000"/>
                  </a:schemeClr>
                </a:solidFill>
              </a:rPr>
              <a:t>), молоко, муку из поджаренного пшена (</a:t>
            </a:r>
            <a:r>
              <a:rPr lang="ru-RU" sz="2000" b="1" dirty="0" err="1" smtClean="0">
                <a:solidFill>
                  <a:schemeClr val="bg2">
                    <a:lumMod val="10000"/>
                  </a:schemeClr>
                </a:solidFill>
              </a:rPr>
              <a:t>далган</a:t>
            </a:r>
            <a:r>
              <a:rPr lang="ru-RU" sz="2000" b="1" dirty="0" smtClean="0">
                <a:solidFill>
                  <a:schemeClr val="bg2">
                    <a:lumMod val="10000"/>
                  </a:schemeClr>
                </a:solidFill>
              </a:rPr>
              <a:t>), поджаренное просо (</a:t>
            </a:r>
            <a:r>
              <a:rPr lang="ru-RU" sz="2000" b="1" dirty="0" err="1" smtClean="0">
                <a:solidFill>
                  <a:schemeClr val="bg2">
                    <a:lumMod val="10000"/>
                  </a:schemeClr>
                </a:solidFill>
              </a:rPr>
              <a:t>тараа</a:t>
            </a:r>
            <a:r>
              <a:rPr lang="ru-RU" sz="2000" b="1" dirty="0" smtClean="0">
                <a:solidFill>
                  <a:schemeClr val="bg2">
                    <a:lumMod val="10000"/>
                  </a:schemeClr>
                </a:solidFill>
              </a:rPr>
              <a:t>), сушеные пенки (</a:t>
            </a:r>
            <a:r>
              <a:rPr lang="ru-RU" sz="2000" b="1" dirty="0" err="1" smtClean="0">
                <a:solidFill>
                  <a:schemeClr val="bg2">
                    <a:lumMod val="10000"/>
                  </a:schemeClr>
                </a:solidFill>
              </a:rPr>
              <a:t>ореме</a:t>
            </a:r>
            <a:r>
              <a:rPr lang="ru-RU" sz="2000" b="1" dirty="0" smtClean="0">
                <a:solidFill>
                  <a:schemeClr val="bg2">
                    <a:lumMod val="10000"/>
                  </a:schemeClr>
                </a:solidFill>
              </a:rPr>
              <a:t>), сыр (</a:t>
            </a:r>
            <a:r>
              <a:rPr lang="ru-RU" sz="2000" b="1" dirty="0" err="1" smtClean="0">
                <a:solidFill>
                  <a:schemeClr val="bg2">
                    <a:lumMod val="10000"/>
                  </a:schemeClr>
                </a:solidFill>
              </a:rPr>
              <a:t>быштак</a:t>
            </a:r>
            <a:r>
              <a:rPr lang="ru-RU" sz="2000" b="1" dirty="0" smtClean="0">
                <a:solidFill>
                  <a:schemeClr val="bg2">
                    <a:lumMod val="10000"/>
                  </a:schemeClr>
                </a:solidFill>
              </a:rPr>
              <a:t>), сухой творог (</a:t>
            </a:r>
            <a:r>
              <a:rPr lang="ru-RU" sz="2000" b="1" dirty="0" err="1" smtClean="0">
                <a:solidFill>
                  <a:schemeClr val="bg2">
                    <a:lumMod val="10000"/>
                  </a:schemeClr>
                </a:solidFill>
              </a:rPr>
              <a:t>ааржы</a:t>
            </a:r>
            <a:r>
              <a:rPr lang="ru-RU" sz="2000" b="1" dirty="0" smtClean="0">
                <a:solidFill>
                  <a:schemeClr val="bg2">
                    <a:lumMod val="10000"/>
                  </a:schemeClr>
                </a:solidFill>
              </a:rPr>
              <a:t>), пресные лепешки (</a:t>
            </a:r>
            <a:r>
              <a:rPr lang="ru-RU" sz="2000" b="1" dirty="0" err="1" smtClean="0">
                <a:solidFill>
                  <a:schemeClr val="bg2">
                    <a:lumMod val="10000"/>
                  </a:schemeClr>
                </a:solidFill>
              </a:rPr>
              <a:t>поова</a:t>
            </a:r>
            <a:r>
              <a:rPr lang="ru-RU" sz="2000" b="1" dirty="0" smtClean="0">
                <a:solidFill>
                  <a:schemeClr val="bg2">
                    <a:lumMod val="10000"/>
                  </a:schemeClr>
                </a:solidFill>
              </a:rPr>
              <a:t>, </a:t>
            </a:r>
            <a:r>
              <a:rPr lang="ru-RU" sz="2000" b="1" dirty="0" err="1" smtClean="0">
                <a:solidFill>
                  <a:schemeClr val="bg2">
                    <a:lumMod val="10000"/>
                  </a:schemeClr>
                </a:solidFill>
              </a:rPr>
              <a:t>боорзак</a:t>
            </a:r>
            <a:r>
              <a:rPr lang="ru-RU" sz="2000" b="1" dirty="0" smtClean="0">
                <a:solidFill>
                  <a:schemeClr val="bg2">
                    <a:lumMod val="10000"/>
                  </a:schemeClr>
                </a:solidFill>
              </a:rPr>
              <a:t>).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28662" y="0"/>
            <a:ext cx="6929486" cy="6858000"/>
          </a:xfrm>
          <a:prstGeom prst="cloud">
            <a:avLst/>
          </a:prstGeom>
          <a:noFill/>
          <a:ln w="9525">
            <a:noFill/>
            <a:miter lim="800000"/>
            <a:headEnd/>
            <a:tailEnd/>
          </a:ln>
          <a:effectLst>
            <a:softEdge rad="127000"/>
          </a:effectLst>
        </p:spPr>
      </p:pic>
      <p:pic>
        <p:nvPicPr>
          <p:cNvPr id="3" name="Picture 3" descr="C:\Documents and Settings\Admin\Мои документы\Мои рисунки\узор2.bmp"/>
          <p:cNvPicPr>
            <a:picLocks noChangeAspect="1" noChangeArrowheads="1"/>
          </p:cNvPicPr>
          <p:nvPr/>
        </p:nvPicPr>
        <p:blipFill>
          <a:blip r:embed="rId3">
            <a:duotone>
              <a:schemeClr val="accent5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214282" y="0"/>
            <a:ext cx="1476375" cy="1143000"/>
          </a:xfrm>
          <a:prstGeom prst="rect">
            <a:avLst/>
          </a:prstGeom>
          <a:noFill/>
        </p:spPr>
      </p:pic>
      <p:pic>
        <p:nvPicPr>
          <p:cNvPr id="4" name="Picture 3" descr="C:\Documents and Settings\Admin\Мои документы\Мои рисунки\узор2.bmp"/>
          <p:cNvPicPr>
            <a:picLocks noChangeAspect="1" noChangeArrowheads="1"/>
          </p:cNvPicPr>
          <p:nvPr/>
        </p:nvPicPr>
        <p:blipFill>
          <a:blip r:embed="rId3">
            <a:duotone>
              <a:schemeClr val="accent5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0" y="5715000"/>
            <a:ext cx="1476375" cy="1143000"/>
          </a:xfrm>
          <a:prstGeom prst="rect">
            <a:avLst/>
          </a:prstGeom>
          <a:noFill/>
        </p:spPr>
      </p:pic>
      <p:pic>
        <p:nvPicPr>
          <p:cNvPr id="5" name="Picture 3" descr="C:\Documents and Settings\Admin\Мои документы\Мои рисунки\узор2.bmp"/>
          <p:cNvPicPr>
            <a:picLocks noChangeAspect="1" noChangeArrowheads="1"/>
          </p:cNvPicPr>
          <p:nvPr/>
        </p:nvPicPr>
        <p:blipFill>
          <a:blip r:embed="rId3">
            <a:duotone>
              <a:schemeClr val="accent5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7500958" y="0"/>
            <a:ext cx="1476375" cy="1143000"/>
          </a:xfrm>
          <a:prstGeom prst="rect">
            <a:avLst/>
          </a:prstGeom>
          <a:noFill/>
        </p:spPr>
      </p:pic>
      <p:pic>
        <p:nvPicPr>
          <p:cNvPr id="6" name="Picture 3" descr="C:\Documents and Settings\Admin\Мои документы\Мои рисунки\узор2.bmp"/>
          <p:cNvPicPr>
            <a:picLocks noChangeAspect="1" noChangeArrowheads="1"/>
          </p:cNvPicPr>
          <p:nvPr/>
        </p:nvPicPr>
        <p:blipFill>
          <a:blip r:embed="rId3">
            <a:duotone>
              <a:schemeClr val="accent5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7667625" y="5500702"/>
            <a:ext cx="1476375" cy="1143000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1357290" y="857232"/>
            <a:ext cx="6286544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rgbClr val="002060"/>
                </a:solidFill>
              </a:rPr>
              <a:t> </a:t>
            </a:r>
            <a:r>
              <a:rPr lang="ru-RU" sz="3600" b="1" dirty="0" smtClean="0">
                <a:solidFill>
                  <a:srgbClr val="002060"/>
                </a:solidFill>
              </a:rPr>
              <a:t>И с подносами – </a:t>
            </a:r>
            <a:r>
              <a:rPr lang="ru-RU" sz="3600" b="1" dirty="0" err="1" smtClean="0">
                <a:solidFill>
                  <a:srgbClr val="002060"/>
                </a:solidFill>
              </a:rPr>
              <a:t>деспи</a:t>
            </a:r>
            <a:r>
              <a:rPr lang="ru-RU" sz="3600" b="1" dirty="0" smtClean="0">
                <a:solidFill>
                  <a:srgbClr val="002060"/>
                </a:solidFill>
              </a:rPr>
              <a:t>, деревянными тарелками с варенной бараньей грудинкой и разными яствами, поднимались на возвышенное место, где участвовали в обряде «сан </a:t>
            </a:r>
            <a:r>
              <a:rPr lang="ru-RU" sz="3600" b="1" dirty="0" err="1" smtClean="0">
                <a:solidFill>
                  <a:srgbClr val="002060"/>
                </a:solidFill>
              </a:rPr>
              <a:t>салыр</a:t>
            </a:r>
            <a:r>
              <a:rPr lang="ru-RU" sz="3600" b="1" dirty="0" smtClean="0">
                <a:solidFill>
                  <a:srgbClr val="002060"/>
                </a:solidFill>
              </a:rPr>
              <a:t>» – </a:t>
            </a:r>
            <a:r>
              <a:rPr lang="ru-RU" sz="3600" b="1" dirty="0" err="1" smtClean="0">
                <a:solidFill>
                  <a:srgbClr val="002060"/>
                </a:solidFill>
              </a:rPr>
              <a:t>возжигании</a:t>
            </a:r>
            <a:r>
              <a:rPr lang="ru-RU" sz="3600" b="1" dirty="0" smtClean="0">
                <a:solidFill>
                  <a:srgbClr val="002060"/>
                </a:solidFill>
              </a:rPr>
              <a:t> священного огня.</a:t>
            </a:r>
            <a:endParaRPr lang="ru-RU" sz="3600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34" y="357166"/>
            <a:ext cx="6481006" cy="58579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317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2976" y="0"/>
            <a:ext cx="6929486" cy="6215106"/>
          </a:xfrm>
          <a:prstGeom prst="ellipse">
            <a:avLst/>
          </a:prstGeom>
          <a:noFill/>
          <a:ln w="9525">
            <a:noFill/>
            <a:miter lim="800000"/>
            <a:headEnd/>
            <a:tailEnd/>
          </a:ln>
          <a:effectLst>
            <a:reflection blurRad="6350" stA="50000" endA="300" endPos="90000" dir="5400000" sy="-100000" algn="bl" rotWithShape="0"/>
            <a:softEdge rad="63500"/>
          </a:effectLst>
        </p:spPr>
      </p:pic>
      <p:sp>
        <p:nvSpPr>
          <p:cNvPr id="2" name="Прямоугольник 1"/>
          <p:cNvSpPr/>
          <p:nvPr/>
        </p:nvSpPr>
        <p:spPr>
          <a:xfrm>
            <a:off x="2285984" y="1571612"/>
            <a:ext cx="4286280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accent3">
                    <a:lumMod val="50000"/>
                  </a:schemeClr>
                </a:solidFill>
              </a:rPr>
              <a:t>После обряда участники выбирают место почище, куда никто еще не ступал, валяются в снег и катаются в нем с целью очищения, а затем снимают шапки и полощут их в снегу.</a:t>
            </a:r>
            <a:endParaRPr lang="ru-RU" sz="28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pic>
        <p:nvPicPr>
          <p:cNvPr id="4" name="Рисунок 3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1071538" cy="10715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5786406"/>
            <a:ext cx="1071538" cy="10715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072462" y="0"/>
            <a:ext cx="1071538" cy="10715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072462" y="5786406"/>
            <a:ext cx="1071538" cy="10715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/>
          <p:nvPr/>
        </p:nvPicPr>
        <p:blipFill>
          <a:blip r:embed="rId2"/>
          <a:srcRect l="11718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Прямоугольник 1"/>
          <p:cNvSpPr/>
          <p:nvPr/>
        </p:nvSpPr>
        <p:spPr>
          <a:xfrm>
            <a:off x="2143108" y="3929066"/>
            <a:ext cx="4572000" cy="2308324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dirty="0" smtClean="0">
                <a:solidFill>
                  <a:srgbClr val="C00000"/>
                </a:solidFill>
                <a:latin typeface="Comic Sans MS" pitchFamily="66" charset="0"/>
              </a:rPr>
              <a:t>Тувинцы, как и многие восточные народы, встречают новый год – </a:t>
            </a:r>
            <a:r>
              <a:rPr lang="ru-RU" dirty="0" err="1" smtClean="0">
                <a:solidFill>
                  <a:srgbClr val="C00000"/>
                </a:solidFill>
                <a:latin typeface="Comic Sans MS" pitchFamily="66" charset="0"/>
              </a:rPr>
              <a:t>Шагаа</a:t>
            </a:r>
            <a:r>
              <a:rPr lang="ru-RU" dirty="0" smtClean="0">
                <a:solidFill>
                  <a:srgbClr val="C00000"/>
                </a:solidFill>
                <a:latin typeface="Comic Sans MS" pitchFamily="66" charset="0"/>
              </a:rPr>
              <a:t> по лунному календарю. Фиксированной даты </a:t>
            </a:r>
            <a:r>
              <a:rPr lang="ru-RU" dirty="0" err="1" smtClean="0">
                <a:solidFill>
                  <a:srgbClr val="C00000"/>
                </a:solidFill>
                <a:latin typeface="Comic Sans MS" pitchFamily="66" charset="0"/>
              </a:rPr>
              <a:t>Шагаа</a:t>
            </a:r>
            <a:r>
              <a:rPr lang="ru-RU" dirty="0" smtClean="0">
                <a:solidFill>
                  <a:srgbClr val="C00000"/>
                </a:solidFill>
                <a:latin typeface="Comic Sans MS" pitchFamily="66" charset="0"/>
              </a:rPr>
              <a:t> нет. Наступление нового года может смещаться с конца января до начала марта. Чаще праздник приходится на февраль.</a:t>
            </a:r>
            <a:endParaRPr lang="ru-RU" dirty="0">
              <a:solidFill>
                <a:srgbClr val="C00000"/>
              </a:solidFill>
              <a:latin typeface="Comic Sans MS" pitchFamily="66" charset="0"/>
            </a:endParaRPr>
          </a:p>
        </p:txBody>
      </p:sp>
      <p:pic>
        <p:nvPicPr>
          <p:cNvPr id="2050" name="Picture 2" descr="C:\Documents and Settings\Admin\Мои документы\тыва отделге чуруктар\авалар\ие шай.jpg"/>
          <p:cNvPicPr>
            <a:picLocks noChangeAspect="1" noChangeArrowheads="1"/>
          </p:cNvPicPr>
          <p:nvPr/>
        </p:nvPicPr>
        <p:blipFill>
          <a:blip r:embed="rId3">
            <a:lum bright="-20000"/>
          </a:blip>
          <a:srcRect/>
          <a:stretch>
            <a:fillRect/>
          </a:stretch>
        </p:blipFill>
        <p:spPr bwMode="auto">
          <a:xfrm>
            <a:off x="142844" y="142852"/>
            <a:ext cx="4036527" cy="3714776"/>
          </a:xfrm>
          <a:prstGeom prst="ellipse">
            <a:avLst/>
          </a:prstGeom>
          <a:noFill/>
          <a:effectLst>
            <a:outerShdw blurRad="50800" dist="38100" dir="8100000" algn="tr" rotWithShape="0">
              <a:prstClr val="black">
                <a:alpha val="40000"/>
              </a:prstClr>
            </a:outerShdw>
            <a:softEdge rad="31750"/>
          </a:effectLst>
        </p:spPr>
      </p:pic>
      <p:pic>
        <p:nvPicPr>
          <p:cNvPr id="2052" name="Picture 4" descr="C:\Documents and Settings\Admin\Мои документы\тува респ. в картинах\9883-original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786314" y="142852"/>
            <a:ext cx="3786214" cy="3571875"/>
          </a:xfrm>
          <a:prstGeom prst="ellipse">
            <a:avLst/>
          </a:prstGeom>
          <a:noFill/>
          <a:effectLst>
            <a:outerShdw blurRad="50800" dist="38100" dir="8100000" algn="tr" rotWithShape="0">
              <a:prstClr val="black">
                <a:alpha val="40000"/>
              </a:prstClr>
            </a:outerShdw>
            <a:softEdge rad="31750"/>
          </a:effectLst>
        </p:spPr>
      </p:pic>
      <p:pic>
        <p:nvPicPr>
          <p:cNvPr id="2055" name="Picture 7" descr="C:\Documents and Settings\Admin\Мои документы\Мои рисунки\Угулза\Угулза.jpg"/>
          <p:cNvPicPr>
            <a:picLocks noChangeAspect="1" noChangeArrowheads="1"/>
          </p:cNvPicPr>
          <p:nvPr/>
        </p:nvPicPr>
        <p:blipFill>
          <a:blip r:embed="rId5" cstate="print">
            <a:lum bright="20000"/>
          </a:blip>
          <a:srcRect/>
          <a:stretch>
            <a:fillRect/>
          </a:stretch>
        </p:blipFill>
        <p:spPr bwMode="auto">
          <a:xfrm>
            <a:off x="7286644" y="4857760"/>
            <a:ext cx="1714512" cy="1777553"/>
          </a:xfrm>
          <a:prstGeom prst="rect">
            <a:avLst/>
          </a:prstGeom>
          <a:noFill/>
          <a:effectLst>
            <a:softEdge rad="127000"/>
          </a:effectLst>
        </p:spPr>
      </p:pic>
      <p:pic>
        <p:nvPicPr>
          <p:cNvPr id="10" name="Picture 7" descr="C:\Documents and Settings\Admin\Мои документы\Мои рисунки\Угулза\Угулза.jpg"/>
          <p:cNvPicPr>
            <a:picLocks noChangeAspect="1" noChangeArrowheads="1"/>
          </p:cNvPicPr>
          <p:nvPr/>
        </p:nvPicPr>
        <p:blipFill>
          <a:blip r:embed="rId5" cstate="print">
            <a:lum bright="20000"/>
          </a:blip>
          <a:srcRect/>
          <a:stretch>
            <a:fillRect/>
          </a:stretch>
        </p:blipFill>
        <p:spPr bwMode="auto">
          <a:xfrm>
            <a:off x="214282" y="4857760"/>
            <a:ext cx="1714512" cy="1777553"/>
          </a:xfrm>
          <a:prstGeom prst="rect">
            <a:avLst/>
          </a:prstGeom>
          <a:noFill/>
          <a:effectLst>
            <a:softEdge rad="1270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C:\Documents and Settings\Admin\Мои документы\Мои рисунки\Чуңгуулап турар\Чуңгуулап турар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85852" y="0"/>
            <a:ext cx="5929353" cy="6858000"/>
          </a:xfrm>
          <a:prstGeom prst="rect">
            <a:avLst/>
          </a:prstGeom>
          <a:noFill/>
        </p:spPr>
      </p:pic>
      <p:pic>
        <p:nvPicPr>
          <p:cNvPr id="1026" name="Picture 2" descr="C:\Documents and Settings\Admin\Мои документы\Мои рисунки\узор2.bmp"/>
          <p:cNvPicPr>
            <a:picLocks noChangeAspect="1" noChangeArrowheads="1"/>
          </p:cNvPicPr>
          <p:nvPr/>
        </p:nvPicPr>
        <p:blipFill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 rot="18615990">
            <a:off x="358932" y="359223"/>
            <a:ext cx="1476375" cy="1143000"/>
          </a:xfrm>
          <a:prstGeom prst="rect">
            <a:avLst/>
          </a:prstGeom>
          <a:noFill/>
        </p:spPr>
      </p:pic>
      <p:pic>
        <p:nvPicPr>
          <p:cNvPr id="4" name="Picture 2" descr="C:\Documents and Settings\Admin\Мои документы\Мои рисунки\узор2.bmp"/>
          <p:cNvPicPr>
            <a:picLocks noChangeAspect="1" noChangeArrowheads="1"/>
          </p:cNvPicPr>
          <p:nvPr/>
        </p:nvPicPr>
        <p:blipFill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 rot="2319007">
            <a:off x="7267586" y="335871"/>
            <a:ext cx="1476375" cy="1143000"/>
          </a:xfrm>
          <a:prstGeom prst="rect">
            <a:avLst/>
          </a:prstGeom>
          <a:noFill/>
        </p:spPr>
      </p:pic>
      <p:pic>
        <p:nvPicPr>
          <p:cNvPr id="5" name="Picture 2" descr="C:\Documents and Settings\Admin\Мои документы\Мои рисунки\узор2.bmp"/>
          <p:cNvPicPr>
            <a:picLocks noChangeAspect="1" noChangeArrowheads="1"/>
          </p:cNvPicPr>
          <p:nvPr/>
        </p:nvPicPr>
        <p:blipFill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 rot="2150016">
            <a:off x="194852" y="5391014"/>
            <a:ext cx="1476375" cy="1143000"/>
          </a:xfrm>
          <a:prstGeom prst="rect">
            <a:avLst/>
          </a:prstGeom>
          <a:noFill/>
        </p:spPr>
      </p:pic>
      <p:pic>
        <p:nvPicPr>
          <p:cNvPr id="6" name="Picture 2" descr="C:\Documents and Settings\Admin\Мои документы\Мои рисунки\узор2.bmp"/>
          <p:cNvPicPr>
            <a:picLocks noChangeAspect="1" noChangeArrowheads="1"/>
          </p:cNvPicPr>
          <p:nvPr/>
        </p:nvPicPr>
        <p:blipFill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 rot="19434955">
            <a:off x="7488990" y="5272652"/>
            <a:ext cx="1476375" cy="1143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71538" y="500042"/>
            <a:ext cx="7000924" cy="6143668"/>
          </a:xfrm>
          <a:prstGeom prst="cloud">
            <a:avLst/>
          </a:prstGeom>
          <a:noFill/>
          <a:ln w="9525">
            <a:noFill/>
            <a:miter lim="800000"/>
            <a:headEnd/>
            <a:tailEnd/>
          </a:ln>
          <a:effectLst>
            <a:softEdge rad="127000"/>
          </a:effectLst>
        </p:spPr>
      </p:pic>
      <p:sp>
        <p:nvSpPr>
          <p:cNvPr id="2" name="Прямоугольник 1"/>
          <p:cNvSpPr/>
          <p:nvPr/>
        </p:nvSpPr>
        <p:spPr>
          <a:xfrm>
            <a:off x="1714480" y="1500174"/>
            <a:ext cx="607223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C00000"/>
                </a:solidFill>
              </a:rPr>
              <a:t>После окончания обряда «сан </a:t>
            </a:r>
            <a:r>
              <a:rPr lang="ru-RU" sz="2400" b="1" dirty="0" err="1" smtClean="0">
                <a:solidFill>
                  <a:srgbClr val="C00000"/>
                </a:solidFill>
              </a:rPr>
              <a:t>салыр</a:t>
            </a:r>
            <a:r>
              <a:rPr lang="ru-RU" sz="2400" b="1" dirty="0" smtClean="0">
                <a:solidFill>
                  <a:srgbClr val="C00000"/>
                </a:solidFill>
              </a:rPr>
              <a:t>» начинается следующий обряд «</a:t>
            </a:r>
            <a:r>
              <a:rPr lang="ru-RU" sz="2400" b="1" dirty="0" err="1" smtClean="0">
                <a:solidFill>
                  <a:srgbClr val="C00000"/>
                </a:solidFill>
              </a:rPr>
              <a:t>чолукшуур</a:t>
            </a:r>
            <a:r>
              <a:rPr lang="ru-RU" sz="2400" b="1" dirty="0" smtClean="0">
                <a:solidFill>
                  <a:srgbClr val="C00000"/>
                </a:solidFill>
              </a:rPr>
              <a:t>» – обмен новогодними приветствиями.</a:t>
            </a:r>
          </a:p>
          <a:p>
            <a:pPr algn="ctr"/>
            <a:r>
              <a:rPr lang="ru-RU" sz="2400" b="1" dirty="0" smtClean="0">
                <a:solidFill>
                  <a:srgbClr val="C00000"/>
                </a:solidFill>
              </a:rPr>
              <a:t>Младший старшему (или женщина мужчине, если они ровесники) протягивает руки ладонями вверх, старший кладет сверху свои руки ладонями вниз. В этом жесте выражается уважение и обещание в случае необходимости помощи и поддержки</a:t>
            </a:r>
            <a:endParaRPr lang="ru-RU" sz="2400" b="1" dirty="0">
              <a:solidFill>
                <a:srgbClr val="C00000"/>
              </a:solidFill>
            </a:endParaRPr>
          </a:p>
        </p:txBody>
      </p:sp>
      <p:pic>
        <p:nvPicPr>
          <p:cNvPr id="4" name="Picture 3" descr="C:\Documents and Settings\Admin\Мои документы\Мои рисунки\узор3.bmp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1782268" cy="1428760"/>
          </a:xfrm>
          <a:prstGeom prst="rect">
            <a:avLst/>
          </a:prstGeom>
          <a:noFill/>
        </p:spPr>
      </p:pic>
      <p:pic>
        <p:nvPicPr>
          <p:cNvPr id="5" name="Picture 3" descr="C:\Documents and Settings\Admin\Мои документы\Мои рисунки\узор3.bmp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5429240"/>
            <a:ext cx="1782268" cy="1428760"/>
          </a:xfrm>
          <a:prstGeom prst="rect">
            <a:avLst/>
          </a:prstGeom>
          <a:noFill/>
        </p:spPr>
      </p:pic>
      <p:pic>
        <p:nvPicPr>
          <p:cNvPr id="6" name="Picture 3" descr="C:\Documents and Settings\Admin\Мои документы\Мои рисунки\узор3.bmp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361732" y="0"/>
            <a:ext cx="1782268" cy="1428760"/>
          </a:xfrm>
          <a:prstGeom prst="rect">
            <a:avLst/>
          </a:prstGeom>
          <a:noFill/>
        </p:spPr>
      </p:pic>
      <p:pic>
        <p:nvPicPr>
          <p:cNvPr id="7" name="Picture 3" descr="C:\Documents and Settings\Admin\Мои документы\Мои рисунки\узор3.bmp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361732" y="5429240"/>
            <a:ext cx="1782268" cy="142876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 rot="16200000">
            <a:off x="1714482" y="-785845"/>
            <a:ext cx="5929351" cy="8358247"/>
          </a:xfrm>
          <a:prstGeom prst="round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127000"/>
          </a:effectLst>
        </p:spPr>
      </p:pic>
      <p:sp>
        <p:nvSpPr>
          <p:cNvPr id="2" name="Прямоугольник 1"/>
          <p:cNvSpPr/>
          <p:nvPr/>
        </p:nvSpPr>
        <p:spPr>
          <a:xfrm>
            <a:off x="1643042" y="1285860"/>
            <a:ext cx="6000792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/>
              <a:t> </a:t>
            </a:r>
            <a:r>
              <a:rPr lang="ru-RU" sz="2400" b="1" dirty="0" smtClean="0">
                <a:solidFill>
                  <a:srgbClr val="002060"/>
                </a:solidFill>
              </a:rPr>
              <a:t>Иногда он – между родственниками и товарищами – сопровождается легким прикосновением щек.</a:t>
            </a:r>
          </a:p>
          <a:p>
            <a:pPr algn="ctr"/>
            <a:r>
              <a:rPr lang="ru-RU" sz="2400" b="1" dirty="0" smtClean="0">
                <a:solidFill>
                  <a:srgbClr val="002060"/>
                </a:solidFill>
              </a:rPr>
              <a:t>Этот обряд иногда дополняется тем, что младший может на вытянутых руках преподнести </a:t>
            </a:r>
            <a:r>
              <a:rPr lang="ru-RU" sz="2400" b="1" dirty="0" err="1" smtClean="0">
                <a:solidFill>
                  <a:srgbClr val="002060"/>
                </a:solidFill>
              </a:rPr>
              <a:t>кадак</a:t>
            </a:r>
            <a:r>
              <a:rPr lang="ru-RU" sz="2400" b="1" dirty="0" smtClean="0">
                <a:solidFill>
                  <a:srgbClr val="002060"/>
                </a:solidFill>
              </a:rPr>
              <a:t> – шарф и возложить его на кисти протянутых рук старшего, тот возвращает его, перекладывая на кисть правой руки младшего, и лишь после этого ритуала оба совершают «</a:t>
            </a:r>
            <a:r>
              <a:rPr lang="ru-RU" sz="2400" b="1" dirty="0" err="1" smtClean="0">
                <a:solidFill>
                  <a:srgbClr val="002060"/>
                </a:solidFill>
              </a:rPr>
              <a:t>чолукшуур</a:t>
            </a:r>
            <a:r>
              <a:rPr lang="ru-RU" sz="2400" b="1" dirty="0" smtClean="0">
                <a:solidFill>
                  <a:srgbClr val="002060"/>
                </a:solidFill>
              </a:rPr>
              <a:t>».</a:t>
            </a:r>
          </a:p>
        </p:txBody>
      </p:sp>
      <p:pic>
        <p:nvPicPr>
          <p:cNvPr id="4" name="Picture 3" descr="C:\Documents and Settings\Admin\Мои документы\Мои рисунки\узор3.bmp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1782268" cy="1428760"/>
          </a:xfrm>
          <a:prstGeom prst="rect">
            <a:avLst/>
          </a:prstGeom>
          <a:noFill/>
          <a:effectLst>
            <a:softEdge rad="127000"/>
          </a:effectLst>
        </p:spPr>
      </p:pic>
      <p:pic>
        <p:nvPicPr>
          <p:cNvPr id="5" name="Picture 3" descr="C:\Documents and Settings\Admin\Мои документы\Мои рисунки\узор3.bmp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43768" y="214290"/>
            <a:ext cx="1782268" cy="1428760"/>
          </a:xfrm>
          <a:prstGeom prst="rect">
            <a:avLst/>
          </a:prstGeom>
          <a:noFill/>
          <a:effectLst>
            <a:softEdge rad="127000"/>
          </a:effectLst>
        </p:spPr>
      </p:pic>
      <p:pic>
        <p:nvPicPr>
          <p:cNvPr id="6" name="Picture 3" descr="C:\Documents and Settings\Admin\Мои документы\Мои рисунки\узор3.bmp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5429240"/>
            <a:ext cx="1782268" cy="1428760"/>
          </a:xfrm>
          <a:prstGeom prst="rect">
            <a:avLst/>
          </a:prstGeom>
          <a:noFill/>
          <a:effectLst>
            <a:softEdge rad="127000"/>
          </a:effectLst>
        </p:spPr>
      </p:pic>
      <p:pic>
        <p:nvPicPr>
          <p:cNvPr id="7" name="Picture 3" descr="C:\Documents and Settings\Admin\Мои документы\Мои рисунки\узор3.bmp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43768" y="5143512"/>
            <a:ext cx="1782268" cy="1428760"/>
          </a:xfrm>
          <a:prstGeom prst="rect">
            <a:avLst/>
          </a:prstGeom>
          <a:noFill/>
          <a:effectLst>
            <a:softEdge rad="1270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28794" y="500042"/>
            <a:ext cx="5286412" cy="5072098"/>
          </a:xfrm>
          <a:prstGeom prst="round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chemeClr val="accent5">
                <a:satMod val="175000"/>
                <a:alpha val="40000"/>
              </a:schemeClr>
            </a:glow>
            <a:reflection blurRad="6350" stA="50000" endA="300" endPos="55500" dist="101600" dir="5400000" sy="-100000" algn="bl" rotWithShape="0"/>
          </a:effectLst>
        </p:spPr>
      </p:pic>
      <p:pic>
        <p:nvPicPr>
          <p:cNvPr id="3" name="Picture 3" descr="C:\Documents and Settings\Admin\Мои документы\Мои рисунки\узор3.bmp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1782268" cy="1428760"/>
          </a:xfrm>
          <a:prstGeom prst="rect">
            <a:avLst/>
          </a:prstGeom>
          <a:noFill/>
        </p:spPr>
      </p:pic>
      <p:pic>
        <p:nvPicPr>
          <p:cNvPr id="4" name="Picture 3" descr="C:\Documents and Settings\Admin\Мои документы\Мои рисунки\узор3.bmp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361732" y="214290"/>
            <a:ext cx="1782268" cy="1428760"/>
          </a:xfrm>
          <a:prstGeom prst="rect">
            <a:avLst/>
          </a:prstGeom>
          <a:noFill/>
        </p:spPr>
      </p:pic>
      <p:pic>
        <p:nvPicPr>
          <p:cNvPr id="5" name="Picture 3" descr="C:\Documents and Settings\Admin\Мои документы\Мои рисунки\узор3.bmp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5429240"/>
            <a:ext cx="1782268" cy="1428760"/>
          </a:xfrm>
          <a:prstGeom prst="rect">
            <a:avLst/>
          </a:prstGeom>
          <a:noFill/>
        </p:spPr>
      </p:pic>
      <p:pic>
        <p:nvPicPr>
          <p:cNvPr id="6" name="Picture 3" descr="C:\Documents and Settings\Admin\Мои документы\Мои рисунки\узор3.bmp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361732" y="5214950"/>
            <a:ext cx="1782268" cy="142876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Documents and Settings\Admin\Мои документы\Шагаа\SAM_0037.JPG"/>
          <p:cNvPicPr>
            <a:picLocks noChangeAspect="1" noChangeArrowheads="1"/>
          </p:cNvPicPr>
          <p:nvPr/>
        </p:nvPicPr>
        <p:blipFill>
          <a:blip r:embed="rId2" cstate="print"/>
          <a:srcRect l="9649" r="12281"/>
          <a:stretch>
            <a:fillRect/>
          </a:stretch>
        </p:blipFill>
        <p:spPr bwMode="auto">
          <a:xfrm>
            <a:off x="2143108" y="785794"/>
            <a:ext cx="4643470" cy="4500594"/>
          </a:xfrm>
          <a:prstGeom prst="roundRect">
            <a:avLst/>
          </a:prstGeom>
          <a:noFill/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57158" y="5143512"/>
            <a:ext cx="8229600" cy="1143000"/>
          </a:xfrm>
        </p:spPr>
        <p:txBody>
          <a:bodyPr/>
          <a:lstStyle/>
          <a:p>
            <a:r>
              <a:rPr lang="ru-RU" dirty="0" err="1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Чолукшууру</a:t>
            </a:r>
            <a:endParaRPr lang="ru-RU" dirty="0">
              <a:solidFill>
                <a:srgbClr val="7030A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050" name="Picture 2" descr="C:\Documents and Settings\Admin\Мои документы\Мои рисунки\сканирование0020.jpg"/>
          <p:cNvPicPr>
            <a:picLocks noChangeAspect="1" noChangeArrowheads="1"/>
          </p:cNvPicPr>
          <p:nvPr/>
        </p:nvPicPr>
        <p:blipFill>
          <a:blip r:embed="rId3">
            <a:duotone>
              <a:schemeClr val="accent4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 rot="5400000">
            <a:off x="5429263" y="3143264"/>
            <a:ext cx="6858000" cy="571472"/>
          </a:xfrm>
          <a:prstGeom prst="rect">
            <a:avLst/>
          </a:prstGeom>
          <a:noFill/>
        </p:spPr>
      </p:pic>
      <p:pic>
        <p:nvPicPr>
          <p:cNvPr id="5" name="Picture 2" descr="C:\Documents and Settings\Admin\Мои документы\Мои рисунки\сканирование0020.jpg"/>
          <p:cNvPicPr>
            <a:picLocks noChangeAspect="1" noChangeArrowheads="1"/>
          </p:cNvPicPr>
          <p:nvPr/>
        </p:nvPicPr>
        <p:blipFill>
          <a:blip r:embed="rId3">
            <a:duotone>
              <a:schemeClr val="accent4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 rot="5400000">
            <a:off x="-3143264" y="3143264"/>
            <a:ext cx="6858000" cy="571472"/>
          </a:xfrm>
          <a:prstGeom prst="rect">
            <a:avLst/>
          </a:prstGeom>
          <a:noFill/>
        </p:spPr>
      </p:pic>
      <p:pic>
        <p:nvPicPr>
          <p:cNvPr id="6" name="Picture 2" descr="C:\Documents and Settings\Admin\Мои документы\Мои рисунки\сканирование0020.jpg"/>
          <p:cNvPicPr>
            <a:picLocks noChangeAspect="1" noChangeArrowheads="1"/>
          </p:cNvPicPr>
          <p:nvPr/>
        </p:nvPicPr>
        <p:blipFill>
          <a:blip r:embed="rId3">
            <a:duotone>
              <a:schemeClr val="accent4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642910" y="0"/>
            <a:ext cx="7858180" cy="428604"/>
          </a:xfrm>
          <a:prstGeom prst="rect">
            <a:avLst/>
          </a:prstGeom>
          <a:noFill/>
        </p:spPr>
      </p:pic>
      <p:pic>
        <p:nvPicPr>
          <p:cNvPr id="7" name="Picture 2" descr="C:\Documents and Settings\Admin\Мои документы\Мои рисунки\сканирование0020.jpg"/>
          <p:cNvPicPr>
            <a:picLocks noChangeAspect="1" noChangeArrowheads="1"/>
          </p:cNvPicPr>
          <p:nvPr/>
        </p:nvPicPr>
        <p:blipFill>
          <a:blip r:embed="rId3">
            <a:duotone>
              <a:schemeClr val="accent4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571472" y="6357958"/>
            <a:ext cx="8072494" cy="50004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2976" y="357166"/>
            <a:ext cx="6786610" cy="61436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317500"/>
          </a:effectLst>
        </p:spPr>
      </p:pic>
      <p:pic>
        <p:nvPicPr>
          <p:cNvPr id="3075" name="Picture 3" descr="C:\Documents and Settings\Admin\Мои документы\Мои рисунки\Уугулз\Уугулз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177492" cy="1509706"/>
          </a:xfrm>
          <a:prstGeom prst="rect">
            <a:avLst/>
          </a:prstGeom>
          <a:noFill/>
          <a:effectLst>
            <a:softEdge rad="127000"/>
          </a:effectLst>
        </p:spPr>
      </p:pic>
      <p:pic>
        <p:nvPicPr>
          <p:cNvPr id="4" name="Picture 3" descr="C:\Documents and Settings\Admin\Мои документы\Мои рисунки\Уугулз\Уугулз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966508" y="0"/>
            <a:ext cx="1177492" cy="1509706"/>
          </a:xfrm>
          <a:prstGeom prst="rect">
            <a:avLst/>
          </a:prstGeom>
          <a:noFill/>
          <a:effectLst>
            <a:softEdge rad="127000"/>
          </a:effectLst>
        </p:spPr>
      </p:pic>
      <p:pic>
        <p:nvPicPr>
          <p:cNvPr id="5" name="Picture 3" descr="C:\Documents and Settings\Admin\Мои документы\Мои рисунки\Уугулз\Уугулз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348294"/>
            <a:ext cx="1177492" cy="1509706"/>
          </a:xfrm>
          <a:prstGeom prst="rect">
            <a:avLst/>
          </a:prstGeom>
          <a:noFill/>
          <a:effectLst>
            <a:softEdge rad="127000"/>
          </a:effectLst>
        </p:spPr>
      </p:pic>
      <p:pic>
        <p:nvPicPr>
          <p:cNvPr id="6" name="Picture 3" descr="C:\Documents and Settings\Admin\Мои документы\Мои рисунки\Уугулз\Уугулз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966508" y="5348294"/>
            <a:ext cx="1177492" cy="1509706"/>
          </a:xfrm>
          <a:prstGeom prst="rect">
            <a:avLst/>
          </a:prstGeom>
          <a:noFill/>
          <a:effectLst>
            <a:softEdge rad="1270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Documents and Settings\Admin\Мои документы\Шагаа\SAM_001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2976" y="428604"/>
            <a:ext cx="6786610" cy="6000792"/>
          </a:xfrm>
          <a:prstGeom prst="rect">
            <a:avLst/>
          </a:prstGeom>
          <a:noFill/>
          <a:effectLst>
            <a:softEdge rad="127000"/>
          </a:effectLst>
        </p:spPr>
      </p:pic>
      <p:pic>
        <p:nvPicPr>
          <p:cNvPr id="3" name="Picture 3" descr="C:\Documents and Settings\Admin\Мои документы\Мои рисунки\Уугулз\Уугулз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177492" cy="1509706"/>
          </a:xfrm>
          <a:prstGeom prst="rect">
            <a:avLst/>
          </a:prstGeom>
          <a:noFill/>
          <a:effectLst>
            <a:softEdge rad="127000"/>
          </a:effectLst>
        </p:spPr>
      </p:pic>
      <p:pic>
        <p:nvPicPr>
          <p:cNvPr id="4" name="Picture 3" descr="C:\Documents and Settings\Admin\Мои документы\Мои рисунки\Уугулз\Уугулз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348294"/>
            <a:ext cx="1177492" cy="1509706"/>
          </a:xfrm>
          <a:prstGeom prst="rect">
            <a:avLst/>
          </a:prstGeom>
          <a:noFill/>
          <a:effectLst>
            <a:softEdge rad="127000"/>
          </a:effectLst>
        </p:spPr>
      </p:pic>
      <p:pic>
        <p:nvPicPr>
          <p:cNvPr id="5" name="Picture 3" descr="C:\Documents and Settings\Admin\Мои документы\Мои рисунки\Уугулз\Уугулз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966508" y="0"/>
            <a:ext cx="1177492" cy="1509706"/>
          </a:xfrm>
          <a:prstGeom prst="rect">
            <a:avLst/>
          </a:prstGeom>
          <a:noFill/>
          <a:effectLst>
            <a:softEdge rad="127000"/>
          </a:effectLst>
        </p:spPr>
      </p:pic>
      <p:pic>
        <p:nvPicPr>
          <p:cNvPr id="6" name="Picture 3" descr="C:\Documents and Settings\Admin\Мои документы\Мои рисунки\Уугулз\Уугулз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966508" y="5348294"/>
            <a:ext cx="1177492" cy="1509706"/>
          </a:xfrm>
          <a:prstGeom prst="rect">
            <a:avLst/>
          </a:prstGeom>
          <a:noFill/>
          <a:effectLst>
            <a:softEdge rad="1270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C:\Documents and Settings\Admin\Мои документы\Шагаа\Photo-018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57290" y="142852"/>
            <a:ext cx="6286544" cy="650083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" name="Picture 3" descr="C:\Documents and Settings\Admin\Мои документы\Мои рисунки\Уугулз\Уугулз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177492" cy="1562088"/>
          </a:xfrm>
          <a:prstGeom prst="rect">
            <a:avLst/>
          </a:prstGeom>
          <a:noFill/>
          <a:effectLst>
            <a:softEdge rad="127000"/>
          </a:effectLst>
        </p:spPr>
      </p:pic>
      <p:pic>
        <p:nvPicPr>
          <p:cNvPr id="4" name="Picture 3" descr="C:\Documents and Settings\Admin\Мои документы\Мои рисунки\Уугулз\Уугулз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295912"/>
            <a:ext cx="1177492" cy="1562088"/>
          </a:xfrm>
          <a:prstGeom prst="rect">
            <a:avLst/>
          </a:prstGeom>
          <a:noFill/>
          <a:effectLst>
            <a:softEdge rad="127000"/>
          </a:effectLst>
        </p:spPr>
      </p:pic>
      <p:pic>
        <p:nvPicPr>
          <p:cNvPr id="5" name="Picture 3" descr="C:\Documents and Settings\Admin\Мои документы\Мои рисунки\Уугулз\Уугулз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966508" y="0"/>
            <a:ext cx="1177492" cy="1562088"/>
          </a:xfrm>
          <a:prstGeom prst="rect">
            <a:avLst/>
          </a:prstGeom>
          <a:noFill/>
          <a:effectLst>
            <a:softEdge rad="127000"/>
          </a:effectLst>
        </p:spPr>
      </p:pic>
      <p:pic>
        <p:nvPicPr>
          <p:cNvPr id="6" name="Picture 3" descr="C:\Documents and Settings\Admin\Мои документы\Мои рисунки\Уугулз\Уугулз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966508" y="5295912"/>
            <a:ext cx="1177492" cy="1562088"/>
          </a:xfrm>
          <a:prstGeom prst="rect">
            <a:avLst/>
          </a:prstGeom>
          <a:noFill/>
          <a:effectLst>
            <a:softEdge rad="1270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285852" y="285728"/>
            <a:ext cx="714380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002060"/>
                </a:solidFill>
                <a:latin typeface="Comic Sans MS" pitchFamily="66" charset="0"/>
              </a:rPr>
              <a:t>Завершив обряд «сан </a:t>
            </a:r>
            <a:r>
              <a:rPr lang="ru-RU" b="1" dirty="0" err="1" smtClean="0">
                <a:solidFill>
                  <a:srgbClr val="002060"/>
                </a:solidFill>
                <a:latin typeface="Comic Sans MS" pitchFamily="66" charset="0"/>
              </a:rPr>
              <a:t>салыр</a:t>
            </a:r>
            <a:r>
              <a:rPr lang="ru-RU" b="1" dirty="0" smtClean="0">
                <a:solidFill>
                  <a:srgbClr val="002060"/>
                </a:solidFill>
                <a:latin typeface="Comic Sans MS" pitchFamily="66" charset="0"/>
              </a:rPr>
              <a:t>» все возвращаются домой, и праздник переходит на стадию взаимных поздравлений, приема гостей и хождения в гости.</a:t>
            </a:r>
          </a:p>
          <a:p>
            <a:pPr algn="ctr"/>
            <a:r>
              <a:rPr lang="ru-RU" b="1" dirty="0" smtClean="0">
                <a:solidFill>
                  <a:srgbClr val="002060"/>
                </a:solidFill>
                <a:latin typeface="Comic Sans MS" pitchFamily="66" charset="0"/>
              </a:rPr>
              <a:t>Прежде всего, члены каждой семьи поздравляли друг друга. Особенно полагается усердствовать младшим членам семьи. Они должны спешить поздравить старших первыми.</a:t>
            </a:r>
          </a:p>
          <a:p>
            <a:r>
              <a:rPr lang="ru-RU" b="1" dirty="0" smtClean="0">
                <a:solidFill>
                  <a:srgbClr val="002060"/>
                </a:solidFill>
                <a:latin typeface="Comic Sans MS" pitchFamily="66" charset="0"/>
              </a:rPr>
              <a:t>Затем – непрерывная цепь хождений по домам, из юрты в юрту, поздравлений, застолий, обмена подарками – до тех пор, пока все родственники не обойдут друг друга.</a:t>
            </a:r>
          </a:p>
        </p:txBody>
      </p:sp>
      <p:pic>
        <p:nvPicPr>
          <p:cNvPr id="3" name="Picture 13" descr="C:\Documents and Settings\Admin\Мои документы\тыва отделге чуруктар\Чтение слайд херек\угулза2.JPG"/>
          <p:cNvPicPr>
            <a:picLocks noChangeAspect="1" noChangeArrowheads="1"/>
          </p:cNvPicPr>
          <p:nvPr/>
        </p:nvPicPr>
        <p:blipFill>
          <a:blip r:embed="rId2"/>
          <a:srcRect l="-13330" r="-6666" b="-11111"/>
          <a:stretch>
            <a:fillRect/>
          </a:stretch>
        </p:blipFill>
        <p:spPr bwMode="auto">
          <a:xfrm>
            <a:off x="0" y="142851"/>
            <a:ext cx="1285852" cy="1143009"/>
          </a:xfrm>
          <a:prstGeom prst="rect">
            <a:avLst/>
          </a:prstGeom>
          <a:noFill/>
        </p:spPr>
      </p:pic>
      <p:pic>
        <p:nvPicPr>
          <p:cNvPr id="4" name="Picture 13" descr="C:\Documents and Settings\Admin\Мои документы\тыва отделге чуруктар\Чтение слайд херек\угулза2.JPG"/>
          <p:cNvPicPr>
            <a:picLocks noChangeAspect="1" noChangeArrowheads="1"/>
          </p:cNvPicPr>
          <p:nvPr/>
        </p:nvPicPr>
        <p:blipFill>
          <a:blip r:embed="rId2"/>
          <a:srcRect l="-13330" r="-6666" b="-11111"/>
          <a:stretch>
            <a:fillRect/>
          </a:stretch>
        </p:blipFill>
        <p:spPr bwMode="auto">
          <a:xfrm rot="16200000">
            <a:off x="-71420" y="5643570"/>
            <a:ext cx="1285852" cy="1143009"/>
          </a:xfrm>
          <a:prstGeom prst="rect">
            <a:avLst/>
          </a:prstGeom>
          <a:noFill/>
        </p:spPr>
      </p:pic>
      <p:pic>
        <p:nvPicPr>
          <p:cNvPr id="5" name="Picture 13" descr="C:\Documents and Settings\Admin\Мои документы\тыва отделге чуруктар\Чтение слайд херек\угулза2.JPG"/>
          <p:cNvPicPr>
            <a:picLocks noChangeAspect="1" noChangeArrowheads="1"/>
          </p:cNvPicPr>
          <p:nvPr/>
        </p:nvPicPr>
        <p:blipFill>
          <a:blip r:embed="rId2"/>
          <a:srcRect l="-13330" r="-6666" b="-11111"/>
          <a:stretch>
            <a:fillRect/>
          </a:stretch>
        </p:blipFill>
        <p:spPr bwMode="auto">
          <a:xfrm rot="10800000">
            <a:off x="7858148" y="5572140"/>
            <a:ext cx="1285852" cy="1143009"/>
          </a:xfrm>
          <a:prstGeom prst="rect">
            <a:avLst/>
          </a:prstGeom>
          <a:noFill/>
        </p:spPr>
      </p:pic>
      <p:pic>
        <p:nvPicPr>
          <p:cNvPr id="6" name="Picture 13" descr="C:\Documents and Settings\Admin\Мои документы\тыва отделге чуруктар\Чтение слайд херек\угулза2.JPG"/>
          <p:cNvPicPr>
            <a:picLocks noChangeAspect="1" noChangeArrowheads="1"/>
          </p:cNvPicPr>
          <p:nvPr/>
        </p:nvPicPr>
        <p:blipFill>
          <a:blip r:embed="rId2"/>
          <a:srcRect l="-13330" r="-6666" b="-11111"/>
          <a:stretch>
            <a:fillRect/>
          </a:stretch>
        </p:blipFill>
        <p:spPr bwMode="auto">
          <a:xfrm rot="5725940">
            <a:off x="7871271" y="122639"/>
            <a:ext cx="1285852" cy="1143009"/>
          </a:xfrm>
          <a:prstGeom prst="rect">
            <a:avLst/>
          </a:prstGeom>
          <a:noFill/>
        </p:spPr>
      </p:pic>
      <p:pic>
        <p:nvPicPr>
          <p:cNvPr id="4098" name="Picture 2" descr="C:\Documents and Settings\Admin\Мои документы\ФЛЕШКА Сырга Владимировна\тува\cabf1582da7b76d314c4f06a2d4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71604" y="3148050"/>
            <a:ext cx="5786478" cy="3495660"/>
          </a:xfrm>
          <a:prstGeom prst="ellipse">
            <a:avLst/>
          </a:prstGeom>
          <a:noFill/>
          <a:effectLst>
            <a:outerShdw blurRad="50800" dist="38100" dir="13500000" algn="br" rotWithShape="0">
              <a:prstClr val="black">
                <a:alpha val="40000"/>
              </a:prstClr>
            </a:outerShdw>
            <a:softEdge rad="1270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215074" y="1214422"/>
            <a:ext cx="2389374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rgbClr val="002060"/>
                </a:solidFill>
                <a:latin typeface="Constantia" pitchFamily="18" charset="0"/>
              </a:rPr>
              <a:t>В старину люди, собираясь то в одной юрте, то в другой, играли в различные игры, пели песни, играли на музыкальных инструментах, слушали сказителей, устраивали гадания</a:t>
            </a:r>
            <a:endParaRPr lang="ru-RU" sz="2000" b="1" dirty="0">
              <a:solidFill>
                <a:srgbClr val="002060"/>
              </a:solidFill>
              <a:latin typeface="Constantia" pitchFamily="18" charset="0"/>
            </a:endParaRPr>
          </a:p>
        </p:txBody>
      </p:sp>
      <p:pic>
        <p:nvPicPr>
          <p:cNvPr id="4098" name="Picture 2" descr="C:\Documents and Settings\Admin\Мои документы\Мои рисунки\Шагааа\Шагааа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00100" y="714356"/>
            <a:ext cx="4429156" cy="5455237"/>
          </a:xfrm>
          <a:prstGeom prst="rect">
            <a:avLst/>
          </a:prstGeom>
          <a:noFill/>
        </p:spPr>
      </p:pic>
      <p:pic>
        <p:nvPicPr>
          <p:cNvPr id="8" name="Picture 7" descr="C:\Documents and Settings\Admin\Мои документы\Мои рисунки\сканирование0014.jpg"/>
          <p:cNvPicPr>
            <a:picLocks noChangeAspect="1" noChangeArrowheads="1"/>
          </p:cNvPicPr>
          <p:nvPr/>
        </p:nvPicPr>
        <p:blipFill>
          <a:blip r:embed="rId3" cstate="print"/>
          <a:srcRect l="21053" t="81892" r="10526" b="12648"/>
          <a:stretch>
            <a:fillRect/>
          </a:stretch>
        </p:blipFill>
        <p:spPr bwMode="auto">
          <a:xfrm rot="16200000">
            <a:off x="-982272" y="982272"/>
            <a:ext cx="2321735" cy="357190"/>
          </a:xfrm>
          <a:prstGeom prst="rect">
            <a:avLst/>
          </a:prstGeom>
          <a:noFill/>
        </p:spPr>
      </p:pic>
      <p:pic>
        <p:nvPicPr>
          <p:cNvPr id="9" name="Picture 7" descr="C:\Documents and Settings\Admin\Мои документы\Мои рисунки\сканирование0014.jpg"/>
          <p:cNvPicPr>
            <a:picLocks noChangeAspect="1" noChangeArrowheads="1"/>
          </p:cNvPicPr>
          <p:nvPr/>
        </p:nvPicPr>
        <p:blipFill>
          <a:blip r:embed="rId3" cstate="print"/>
          <a:srcRect l="21053" t="81892" r="10526" b="12648"/>
          <a:stretch>
            <a:fillRect/>
          </a:stretch>
        </p:blipFill>
        <p:spPr bwMode="auto">
          <a:xfrm rot="16200000">
            <a:off x="-982271" y="3268265"/>
            <a:ext cx="2321735" cy="357190"/>
          </a:xfrm>
          <a:prstGeom prst="rect">
            <a:avLst/>
          </a:prstGeom>
          <a:noFill/>
        </p:spPr>
      </p:pic>
      <p:pic>
        <p:nvPicPr>
          <p:cNvPr id="10" name="Picture 7" descr="C:\Documents and Settings\Admin\Мои документы\Мои рисунки\сканирование0014.jpg"/>
          <p:cNvPicPr>
            <a:picLocks noChangeAspect="1" noChangeArrowheads="1"/>
          </p:cNvPicPr>
          <p:nvPr/>
        </p:nvPicPr>
        <p:blipFill>
          <a:blip r:embed="rId3" cstate="print"/>
          <a:srcRect l="21053" t="81892" r="10526" b="12648"/>
          <a:stretch>
            <a:fillRect/>
          </a:stretch>
        </p:blipFill>
        <p:spPr bwMode="auto">
          <a:xfrm rot="16200000">
            <a:off x="-982273" y="5518538"/>
            <a:ext cx="2321735" cy="357190"/>
          </a:xfrm>
          <a:prstGeom prst="rect">
            <a:avLst/>
          </a:prstGeom>
          <a:noFill/>
        </p:spPr>
      </p:pic>
      <p:pic>
        <p:nvPicPr>
          <p:cNvPr id="11" name="Picture 7" descr="C:\Documents and Settings\Admin\Мои документы\Мои рисунки\сканирование0014.jpg"/>
          <p:cNvPicPr>
            <a:picLocks noChangeAspect="1" noChangeArrowheads="1"/>
          </p:cNvPicPr>
          <p:nvPr/>
        </p:nvPicPr>
        <p:blipFill>
          <a:blip r:embed="rId3" cstate="print"/>
          <a:srcRect l="21053" t="81892" r="10526" b="12648"/>
          <a:stretch>
            <a:fillRect/>
          </a:stretch>
        </p:blipFill>
        <p:spPr bwMode="auto">
          <a:xfrm rot="16200000">
            <a:off x="7804538" y="982272"/>
            <a:ext cx="2321735" cy="357190"/>
          </a:xfrm>
          <a:prstGeom prst="rect">
            <a:avLst/>
          </a:prstGeom>
          <a:noFill/>
        </p:spPr>
      </p:pic>
      <p:pic>
        <p:nvPicPr>
          <p:cNvPr id="12" name="Picture 7" descr="C:\Documents and Settings\Admin\Мои документы\Мои рисунки\сканирование0014.jpg"/>
          <p:cNvPicPr>
            <a:picLocks noChangeAspect="1" noChangeArrowheads="1"/>
          </p:cNvPicPr>
          <p:nvPr/>
        </p:nvPicPr>
        <p:blipFill>
          <a:blip r:embed="rId3" cstate="print"/>
          <a:srcRect l="21053" t="81892" r="10526" b="12648"/>
          <a:stretch>
            <a:fillRect/>
          </a:stretch>
        </p:blipFill>
        <p:spPr bwMode="auto">
          <a:xfrm rot="16200000">
            <a:off x="7804538" y="3268264"/>
            <a:ext cx="2321735" cy="357190"/>
          </a:xfrm>
          <a:prstGeom prst="rect">
            <a:avLst/>
          </a:prstGeom>
          <a:noFill/>
        </p:spPr>
      </p:pic>
      <p:pic>
        <p:nvPicPr>
          <p:cNvPr id="13" name="Picture 7" descr="C:\Documents and Settings\Admin\Мои документы\Мои рисунки\сканирование0014.jpg"/>
          <p:cNvPicPr>
            <a:picLocks noChangeAspect="1" noChangeArrowheads="1"/>
          </p:cNvPicPr>
          <p:nvPr/>
        </p:nvPicPr>
        <p:blipFill>
          <a:blip r:embed="rId3" cstate="print"/>
          <a:srcRect l="21053" t="81892" r="10526" b="12648"/>
          <a:stretch>
            <a:fillRect/>
          </a:stretch>
        </p:blipFill>
        <p:spPr bwMode="auto">
          <a:xfrm rot="16200000">
            <a:off x="7804536" y="5518537"/>
            <a:ext cx="2321735" cy="357190"/>
          </a:xfrm>
          <a:prstGeom prst="rect">
            <a:avLst/>
          </a:prstGeom>
          <a:noFill/>
        </p:spPr>
      </p:pic>
      <p:pic>
        <p:nvPicPr>
          <p:cNvPr id="14" name="Picture 7" descr="C:\Documents and Settings\Admin\Мои документы\Мои рисунки\сканирование0014.jpg"/>
          <p:cNvPicPr>
            <a:picLocks noChangeAspect="1" noChangeArrowheads="1"/>
          </p:cNvPicPr>
          <p:nvPr/>
        </p:nvPicPr>
        <p:blipFill>
          <a:blip r:embed="rId3" cstate="print"/>
          <a:srcRect l="21053" t="81892" r="10526" b="12648"/>
          <a:stretch>
            <a:fillRect/>
          </a:stretch>
        </p:blipFill>
        <p:spPr bwMode="auto">
          <a:xfrm rot="10800000">
            <a:off x="6500825" y="0"/>
            <a:ext cx="2321735" cy="428604"/>
          </a:xfrm>
          <a:prstGeom prst="rect">
            <a:avLst/>
          </a:prstGeom>
          <a:noFill/>
        </p:spPr>
      </p:pic>
      <p:pic>
        <p:nvPicPr>
          <p:cNvPr id="15" name="Picture 7" descr="C:\Documents and Settings\Admin\Мои документы\Мои рисунки\сканирование0014.jpg"/>
          <p:cNvPicPr>
            <a:picLocks noChangeAspect="1" noChangeArrowheads="1"/>
          </p:cNvPicPr>
          <p:nvPr/>
        </p:nvPicPr>
        <p:blipFill>
          <a:blip r:embed="rId3" cstate="print"/>
          <a:srcRect l="21053" t="81892" r="10526" b="12648"/>
          <a:stretch>
            <a:fillRect/>
          </a:stretch>
        </p:blipFill>
        <p:spPr bwMode="auto">
          <a:xfrm rot="10800000">
            <a:off x="4214810" y="0"/>
            <a:ext cx="2321735" cy="428604"/>
          </a:xfrm>
          <a:prstGeom prst="rect">
            <a:avLst/>
          </a:prstGeom>
          <a:noFill/>
        </p:spPr>
      </p:pic>
      <p:pic>
        <p:nvPicPr>
          <p:cNvPr id="16" name="Picture 7" descr="C:\Documents and Settings\Admin\Мои документы\Мои рисунки\сканирование0014.jpg"/>
          <p:cNvPicPr>
            <a:picLocks noChangeAspect="1" noChangeArrowheads="1"/>
          </p:cNvPicPr>
          <p:nvPr/>
        </p:nvPicPr>
        <p:blipFill>
          <a:blip r:embed="rId3" cstate="print"/>
          <a:srcRect l="21053" t="81892" r="10526" b="12648"/>
          <a:stretch>
            <a:fillRect/>
          </a:stretch>
        </p:blipFill>
        <p:spPr bwMode="auto">
          <a:xfrm rot="10800000">
            <a:off x="1928794" y="0"/>
            <a:ext cx="2321735" cy="428604"/>
          </a:xfrm>
          <a:prstGeom prst="rect">
            <a:avLst/>
          </a:prstGeom>
          <a:noFill/>
        </p:spPr>
      </p:pic>
      <p:pic>
        <p:nvPicPr>
          <p:cNvPr id="17" name="Picture 7" descr="C:\Documents and Settings\Admin\Мои документы\Мои рисунки\сканирование0014.jpg"/>
          <p:cNvPicPr>
            <a:picLocks noChangeAspect="1" noChangeArrowheads="1"/>
          </p:cNvPicPr>
          <p:nvPr/>
        </p:nvPicPr>
        <p:blipFill>
          <a:blip r:embed="rId3" cstate="print"/>
          <a:srcRect l="21053" t="81892" r="10526" b="12648"/>
          <a:stretch>
            <a:fillRect/>
          </a:stretch>
        </p:blipFill>
        <p:spPr bwMode="auto">
          <a:xfrm rot="10800000">
            <a:off x="285720" y="0"/>
            <a:ext cx="2321735" cy="428604"/>
          </a:xfrm>
          <a:prstGeom prst="rect">
            <a:avLst/>
          </a:prstGeom>
          <a:noFill/>
        </p:spPr>
      </p:pic>
      <p:pic>
        <p:nvPicPr>
          <p:cNvPr id="18" name="Picture 7" descr="C:\Documents and Settings\Admin\Мои документы\Мои рисунки\сканирование0014.jpg"/>
          <p:cNvPicPr>
            <a:picLocks noChangeAspect="1" noChangeArrowheads="1"/>
          </p:cNvPicPr>
          <p:nvPr/>
        </p:nvPicPr>
        <p:blipFill>
          <a:blip r:embed="rId3" cstate="print"/>
          <a:srcRect l="21053" t="81892" r="10526" b="12648"/>
          <a:stretch>
            <a:fillRect/>
          </a:stretch>
        </p:blipFill>
        <p:spPr bwMode="auto">
          <a:xfrm rot="10800000">
            <a:off x="357158" y="6429396"/>
            <a:ext cx="2321735" cy="428604"/>
          </a:xfrm>
          <a:prstGeom prst="rect">
            <a:avLst/>
          </a:prstGeom>
          <a:noFill/>
        </p:spPr>
      </p:pic>
      <p:pic>
        <p:nvPicPr>
          <p:cNvPr id="19" name="Picture 7" descr="C:\Documents and Settings\Admin\Мои документы\Мои рисунки\сканирование0014.jpg"/>
          <p:cNvPicPr>
            <a:picLocks noChangeAspect="1" noChangeArrowheads="1"/>
          </p:cNvPicPr>
          <p:nvPr/>
        </p:nvPicPr>
        <p:blipFill>
          <a:blip r:embed="rId3" cstate="print"/>
          <a:srcRect l="21053" t="81892" r="10526" b="12648"/>
          <a:stretch>
            <a:fillRect/>
          </a:stretch>
        </p:blipFill>
        <p:spPr bwMode="auto">
          <a:xfrm rot="10800000">
            <a:off x="2643174" y="6429396"/>
            <a:ext cx="2321735" cy="428604"/>
          </a:xfrm>
          <a:prstGeom prst="rect">
            <a:avLst/>
          </a:prstGeom>
          <a:noFill/>
        </p:spPr>
      </p:pic>
      <p:pic>
        <p:nvPicPr>
          <p:cNvPr id="20" name="Picture 7" descr="C:\Documents and Settings\Admin\Мои документы\Мои рисунки\сканирование0014.jpg"/>
          <p:cNvPicPr>
            <a:picLocks noChangeAspect="1" noChangeArrowheads="1"/>
          </p:cNvPicPr>
          <p:nvPr/>
        </p:nvPicPr>
        <p:blipFill>
          <a:blip r:embed="rId3" cstate="print"/>
          <a:srcRect l="21053" t="81892" r="10526" b="12648"/>
          <a:stretch>
            <a:fillRect/>
          </a:stretch>
        </p:blipFill>
        <p:spPr bwMode="auto">
          <a:xfrm rot="10800000">
            <a:off x="4929190" y="6429396"/>
            <a:ext cx="2321735" cy="428604"/>
          </a:xfrm>
          <a:prstGeom prst="rect">
            <a:avLst/>
          </a:prstGeom>
          <a:noFill/>
        </p:spPr>
      </p:pic>
      <p:pic>
        <p:nvPicPr>
          <p:cNvPr id="21" name="Picture 7" descr="C:\Documents and Settings\Admin\Мои документы\Мои рисунки\сканирование0014.jpg"/>
          <p:cNvPicPr>
            <a:picLocks noChangeAspect="1" noChangeArrowheads="1"/>
          </p:cNvPicPr>
          <p:nvPr/>
        </p:nvPicPr>
        <p:blipFill>
          <a:blip r:embed="rId3" cstate="print"/>
          <a:srcRect l="21053" t="81892" r="10526" b="12648"/>
          <a:stretch>
            <a:fillRect/>
          </a:stretch>
        </p:blipFill>
        <p:spPr bwMode="auto">
          <a:xfrm rot="10800000">
            <a:off x="6500826" y="6429396"/>
            <a:ext cx="2321735" cy="42860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00034" y="1071546"/>
            <a:ext cx="457200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  <a:latin typeface="Comic Sans MS" pitchFamily="66" charset="0"/>
              </a:rPr>
              <a:t>Ход праздника, как у тувинцев, так и у монголов, бурят, всегда имел и до сих пор имеет три уровня: </a:t>
            </a:r>
            <a:endParaRPr lang="en-US" sz="2400" dirty="0" smtClean="0">
              <a:solidFill>
                <a:schemeClr val="accent2">
                  <a:lumMod val="50000"/>
                </a:schemeClr>
              </a:solidFill>
              <a:latin typeface="Comic Sans MS" pitchFamily="66" charset="0"/>
            </a:endParaRPr>
          </a:p>
          <a:p>
            <a:pPr algn="ctr"/>
            <a:r>
              <a:rPr lang="en-US" sz="2400" dirty="0" smtClean="0">
                <a:solidFill>
                  <a:srgbClr val="C00000"/>
                </a:solidFill>
                <a:latin typeface="Comic Sans MS" pitchFamily="66" charset="0"/>
              </a:rPr>
              <a:t>-</a:t>
            </a:r>
            <a:r>
              <a:rPr lang="ru-RU" sz="2400" dirty="0" smtClean="0">
                <a:solidFill>
                  <a:srgbClr val="C00000"/>
                </a:solidFill>
                <a:latin typeface="Comic Sans MS" pitchFamily="66" charset="0"/>
              </a:rPr>
              <a:t>Канун,</a:t>
            </a:r>
            <a:endParaRPr lang="en-US" sz="2400" dirty="0" smtClean="0">
              <a:solidFill>
                <a:srgbClr val="C00000"/>
              </a:solidFill>
              <a:latin typeface="Comic Sans MS" pitchFamily="66" charset="0"/>
            </a:endParaRPr>
          </a:p>
          <a:p>
            <a:pPr algn="ctr"/>
            <a:r>
              <a:rPr lang="en-US" sz="2400" dirty="0" smtClean="0">
                <a:solidFill>
                  <a:srgbClr val="C00000"/>
                </a:solidFill>
                <a:latin typeface="Comic Sans MS" pitchFamily="66" charset="0"/>
              </a:rPr>
              <a:t>-</a:t>
            </a:r>
            <a:r>
              <a:rPr lang="ru-RU" sz="2400" dirty="0" smtClean="0">
                <a:solidFill>
                  <a:srgbClr val="C00000"/>
                </a:solidFill>
                <a:latin typeface="Comic Sans MS" pitchFamily="66" charset="0"/>
              </a:rPr>
              <a:t> Первый день нового года,</a:t>
            </a:r>
            <a:endParaRPr lang="en-US" sz="2400" dirty="0" smtClean="0">
              <a:solidFill>
                <a:srgbClr val="C00000"/>
              </a:solidFill>
              <a:latin typeface="Comic Sans MS" pitchFamily="66" charset="0"/>
            </a:endParaRPr>
          </a:p>
          <a:p>
            <a:pPr algn="ctr"/>
            <a:r>
              <a:rPr lang="en-US" sz="2400" dirty="0" smtClean="0">
                <a:solidFill>
                  <a:srgbClr val="C00000"/>
                </a:solidFill>
                <a:latin typeface="Comic Sans MS" pitchFamily="66" charset="0"/>
              </a:rPr>
              <a:t>-</a:t>
            </a:r>
            <a:r>
              <a:rPr lang="ru-RU" sz="2400" dirty="0" smtClean="0">
                <a:solidFill>
                  <a:srgbClr val="C00000"/>
                </a:solidFill>
                <a:latin typeface="Comic Sans MS" pitchFamily="66" charset="0"/>
              </a:rPr>
              <a:t> Весь следующий месяц</a:t>
            </a:r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  <a:latin typeface="Comic Sans MS" pitchFamily="66" charset="0"/>
              </a:rPr>
              <a:t>. </a:t>
            </a:r>
            <a:endParaRPr lang="en-US" sz="2400" dirty="0" smtClean="0">
              <a:solidFill>
                <a:schemeClr val="accent2">
                  <a:lumMod val="50000"/>
                </a:schemeClr>
              </a:solidFill>
              <a:latin typeface="Comic Sans MS" pitchFamily="66" charset="0"/>
            </a:endParaRPr>
          </a:p>
          <a:p>
            <a:pPr algn="ctr"/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  <a:latin typeface="Comic Sans MS" pitchFamily="66" charset="0"/>
              </a:rPr>
              <a:t>За последние несколько сот лет больших изменений в том, как отмечают простые кочевники новогодний праздник, не произошло.</a:t>
            </a:r>
            <a:endParaRPr lang="ru-RU" sz="2400" dirty="0">
              <a:solidFill>
                <a:schemeClr val="accent2">
                  <a:lumMod val="50000"/>
                </a:schemeClr>
              </a:solidFill>
              <a:latin typeface="Comic Sans MS" pitchFamily="66" charset="0"/>
            </a:endParaRPr>
          </a:p>
        </p:txBody>
      </p:sp>
      <p:pic>
        <p:nvPicPr>
          <p:cNvPr id="3074" name="Picture 2" descr="C:\Documents and Settings\Admin\Мои документы\Мои рисунки\кувшин.t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143504" y="1285860"/>
            <a:ext cx="3538072" cy="4357718"/>
          </a:xfrm>
          <a:prstGeom prst="rect">
            <a:avLst/>
          </a:prstGeom>
          <a:noFill/>
          <a:effectLst>
            <a:softEdge rad="127000"/>
          </a:effectLst>
        </p:spPr>
      </p:pic>
      <p:pic>
        <p:nvPicPr>
          <p:cNvPr id="3075" name="Picture 3" descr="C:\Documents and Settings\Admin\Мои документы\Мои рисунки\узор3.bmp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58" y="5500702"/>
            <a:ext cx="1152525" cy="923925"/>
          </a:xfrm>
          <a:prstGeom prst="rect">
            <a:avLst/>
          </a:prstGeom>
          <a:noFill/>
        </p:spPr>
      </p:pic>
      <p:pic>
        <p:nvPicPr>
          <p:cNvPr id="3076" name="Picture 4" descr="C:\Documents and Settings\Admin\Мои документы\Мои рисунки\узор3.bmp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715272" y="5572140"/>
            <a:ext cx="1152525" cy="923925"/>
          </a:xfrm>
          <a:prstGeom prst="rect">
            <a:avLst/>
          </a:prstGeom>
          <a:noFill/>
        </p:spPr>
      </p:pic>
      <p:pic>
        <p:nvPicPr>
          <p:cNvPr id="7" name="Picture 3" descr="C:\Documents and Settings\Admin\Мои документы\Мои рисунки\узор3.bmp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58" y="214290"/>
            <a:ext cx="1152525" cy="923925"/>
          </a:xfrm>
          <a:prstGeom prst="rect">
            <a:avLst/>
          </a:prstGeom>
          <a:noFill/>
        </p:spPr>
      </p:pic>
      <p:pic>
        <p:nvPicPr>
          <p:cNvPr id="8" name="Picture 4" descr="C:\Documents and Settings\Admin\Мои документы\Мои рисунки\узор3.bmp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786710" y="142852"/>
            <a:ext cx="1152525" cy="9239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7" descr="C:\Documents and Settings\Admin\Мои документы\Мои рисунки\Тевек\Тевек 001.jpg"/>
          <p:cNvPicPr>
            <a:picLocks noChangeAspect="1" noChangeArrowheads="1"/>
          </p:cNvPicPr>
          <p:nvPr/>
        </p:nvPicPr>
        <p:blipFill>
          <a:blip r:embed="rId2" cstate="print"/>
          <a:srcRect l="5405" t="8641" r="9460" b="10789"/>
          <a:stretch>
            <a:fillRect/>
          </a:stretch>
        </p:blipFill>
        <p:spPr bwMode="auto">
          <a:xfrm>
            <a:off x="2143108" y="1142984"/>
            <a:ext cx="4143404" cy="4537992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1785918" y="6442501"/>
            <a:ext cx="4759508" cy="830997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Button">
              <a:avLst/>
            </a:prstTxWarp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ru-RU" sz="4800" b="1" dirty="0" smtClean="0">
                <a:ln/>
                <a:solidFill>
                  <a:schemeClr val="accent3"/>
                </a:solidFill>
              </a:rPr>
              <a:t>Играли в </a:t>
            </a:r>
            <a:r>
              <a:rPr lang="ru-RU" sz="4800" b="1" dirty="0" err="1" smtClean="0">
                <a:ln/>
                <a:solidFill>
                  <a:schemeClr val="accent3"/>
                </a:solidFill>
              </a:rPr>
              <a:t>тевек</a:t>
            </a:r>
            <a:endParaRPr lang="ru-RU" sz="4800" b="1" cap="none" spc="0" dirty="0">
              <a:ln/>
              <a:solidFill>
                <a:schemeClr val="accent3"/>
              </a:solidFill>
              <a:effectLst/>
            </a:endParaRPr>
          </a:p>
        </p:txBody>
      </p:sp>
      <p:pic>
        <p:nvPicPr>
          <p:cNvPr id="5" name="Picture 7" descr="C:\Documents and Settings\Admin\Мои документы\Мои рисунки\сканирование0014.jpg"/>
          <p:cNvPicPr>
            <a:picLocks noChangeAspect="1" noChangeArrowheads="1"/>
          </p:cNvPicPr>
          <p:nvPr/>
        </p:nvPicPr>
        <p:blipFill>
          <a:blip r:embed="rId3" cstate="print"/>
          <a:srcRect l="15790" t="69268" r="10526" b="24591"/>
          <a:stretch>
            <a:fillRect/>
          </a:stretch>
        </p:blipFill>
        <p:spPr bwMode="auto">
          <a:xfrm rot="5400000">
            <a:off x="5393543" y="3107548"/>
            <a:ext cx="6858001" cy="642910"/>
          </a:xfrm>
          <a:prstGeom prst="rect">
            <a:avLst/>
          </a:prstGeom>
          <a:noFill/>
          <a:effectLst>
            <a:softEdge rad="31750"/>
          </a:effectLst>
        </p:spPr>
      </p:pic>
      <p:pic>
        <p:nvPicPr>
          <p:cNvPr id="6" name="Picture 7" descr="C:\Documents and Settings\Admin\Мои документы\Мои рисунки\сканирование0014.jpg"/>
          <p:cNvPicPr>
            <a:picLocks noChangeAspect="1" noChangeArrowheads="1"/>
          </p:cNvPicPr>
          <p:nvPr/>
        </p:nvPicPr>
        <p:blipFill>
          <a:blip r:embed="rId3" cstate="print"/>
          <a:srcRect l="15790" t="69268" r="10526" b="24591"/>
          <a:stretch>
            <a:fillRect/>
          </a:stretch>
        </p:blipFill>
        <p:spPr bwMode="auto">
          <a:xfrm rot="5400000">
            <a:off x="-3107546" y="3107545"/>
            <a:ext cx="6858001" cy="642910"/>
          </a:xfrm>
          <a:prstGeom prst="rect">
            <a:avLst/>
          </a:prstGeom>
          <a:noFill/>
          <a:effectLst>
            <a:softEdge rad="63500"/>
          </a:effectLst>
        </p:spPr>
      </p:pic>
      <p:pic>
        <p:nvPicPr>
          <p:cNvPr id="7" name="Picture 7" descr="C:\Documents and Settings\Admin\Мои документы\Мои рисунки\сканирование0014.jpg"/>
          <p:cNvPicPr>
            <a:picLocks noChangeAspect="1" noChangeArrowheads="1"/>
          </p:cNvPicPr>
          <p:nvPr/>
        </p:nvPicPr>
        <p:blipFill>
          <a:blip r:embed="rId3" cstate="print"/>
          <a:srcRect l="15790" t="69268" r="10526" b="24591"/>
          <a:stretch>
            <a:fillRect/>
          </a:stretch>
        </p:blipFill>
        <p:spPr bwMode="auto">
          <a:xfrm>
            <a:off x="642910" y="0"/>
            <a:ext cx="7858180" cy="642910"/>
          </a:xfrm>
          <a:prstGeom prst="rect">
            <a:avLst/>
          </a:prstGeom>
          <a:noFill/>
          <a:effectLst>
            <a:softEdge rad="63500"/>
          </a:effectLst>
        </p:spPr>
      </p:pic>
      <p:pic>
        <p:nvPicPr>
          <p:cNvPr id="8" name="Picture 7" descr="C:\Documents and Settings\Admin\Мои документы\Мои рисунки\Тевек\Тевек 001.jpg"/>
          <p:cNvPicPr>
            <a:picLocks noChangeAspect="1" noChangeArrowheads="1"/>
          </p:cNvPicPr>
          <p:nvPr/>
        </p:nvPicPr>
        <p:blipFill>
          <a:blip r:embed="rId2" cstate="print"/>
          <a:srcRect l="5405" t="8641" r="9460" b="10789"/>
          <a:stretch>
            <a:fillRect/>
          </a:stretch>
        </p:blipFill>
        <p:spPr bwMode="auto">
          <a:xfrm>
            <a:off x="2295508" y="1295384"/>
            <a:ext cx="4143404" cy="453799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Documents and Settings\Admin\Мои документы\Мои рисунки\шыдыраа\шыдыраа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43042" y="214290"/>
            <a:ext cx="5715040" cy="6286543"/>
          </a:xfrm>
          <a:prstGeom prst="round2DiagRect">
            <a:avLst/>
          </a:prstGeom>
          <a:noFill/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3" name="Picture 6" descr="C:\Documents and Settings\Admin\Мои документы\Мои рисунки\уугулза\уугулза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16200000">
            <a:off x="-21993" y="21993"/>
            <a:ext cx="1544155" cy="1500167"/>
          </a:xfrm>
          <a:prstGeom prst="rect">
            <a:avLst/>
          </a:prstGeom>
          <a:noFill/>
        </p:spPr>
      </p:pic>
      <p:pic>
        <p:nvPicPr>
          <p:cNvPr id="4" name="Picture 6" descr="C:\Documents and Settings\Admin\Мои документы\Мои рисунки\уугулза\уугулза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715272" y="214290"/>
            <a:ext cx="1428728" cy="1714488"/>
          </a:xfrm>
          <a:prstGeom prst="rect">
            <a:avLst/>
          </a:prstGeom>
          <a:noFill/>
        </p:spPr>
      </p:pic>
      <p:pic>
        <p:nvPicPr>
          <p:cNvPr id="5" name="Picture 6" descr="C:\Documents and Settings\Admin\Мои документы\Мои рисунки\уугулза\уугулза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10800000">
            <a:off x="0" y="5143512"/>
            <a:ext cx="1428728" cy="1714488"/>
          </a:xfrm>
          <a:prstGeom prst="rect">
            <a:avLst/>
          </a:prstGeom>
          <a:noFill/>
        </p:spPr>
      </p:pic>
      <p:pic>
        <p:nvPicPr>
          <p:cNvPr id="6" name="Picture 6" descr="C:\Documents and Settings\Admin\Мои документы\Мои рисунки\уугулза\уугулза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5400000">
            <a:off x="7572392" y="5286392"/>
            <a:ext cx="1428728" cy="17144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Documents and Settings\Admin\Мои документы\Мои рисунки\Шагаа чуруу\Шагаа чуруу.jpg"/>
          <p:cNvPicPr>
            <a:picLocks noGrp="1" noChangeAspect="1" noChangeArrowheads="1"/>
          </p:cNvPicPr>
          <p:nvPr>
            <p:ph idx="4294967295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72802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5786" y="785794"/>
            <a:ext cx="7643866" cy="5286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317500"/>
          </a:effectLst>
        </p:spPr>
      </p:pic>
      <p:sp>
        <p:nvSpPr>
          <p:cNvPr id="4" name="Прямоугольник 3"/>
          <p:cNvSpPr/>
          <p:nvPr/>
        </p:nvSpPr>
        <p:spPr>
          <a:xfrm>
            <a:off x="1214414" y="2857496"/>
            <a:ext cx="6907661" cy="923330"/>
          </a:xfrm>
          <a:prstGeom prst="rect">
            <a:avLst/>
          </a:prstGeom>
        </p:spPr>
        <p:txBody>
          <a:bodyPr wrap="none">
            <a:prstTxWarp prst="textArchDown">
              <a:avLst/>
            </a:prstTxWarp>
            <a:spAutoFit/>
          </a:bodyPr>
          <a:lstStyle/>
          <a:p>
            <a:pPr algn="ctr"/>
            <a:r>
              <a:rPr lang="ru-RU" sz="5400" b="1" dirty="0" smtClean="0">
                <a:ln w="11430"/>
                <a:solidFill>
                  <a:srgbClr val="00B0F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Спасибо за внимание!</a:t>
            </a:r>
            <a:endParaRPr lang="ru-RU" sz="5400" b="1" dirty="0">
              <a:ln w="11430"/>
              <a:solidFill>
                <a:srgbClr val="00B0F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2976" y="785794"/>
            <a:ext cx="6762752" cy="47149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63500"/>
          </a:effectLst>
        </p:spPr>
      </p:pic>
      <p:pic>
        <p:nvPicPr>
          <p:cNvPr id="5" name="Picture 3" descr="C:\Documents and Settings\Admin\Мои документы\Мои рисунки\узор3.bmp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991475" y="0"/>
            <a:ext cx="1152525" cy="923925"/>
          </a:xfrm>
          <a:prstGeom prst="rect">
            <a:avLst/>
          </a:prstGeom>
          <a:noFill/>
        </p:spPr>
      </p:pic>
      <p:pic>
        <p:nvPicPr>
          <p:cNvPr id="6" name="Picture 3" descr="C:\Documents and Settings\Admin\Мои документы\Мои рисунки\узор3.bmp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1152525" cy="923925"/>
          </a:xfrm>
          <a:prstGeom prst="rect">
            <a:avLst/>
          </a:prstGeom>
          <a:noFill/>
        </p:spPr>
      </p:pic>
      <p:pic>
        <p:nvPicPr>
          <p:cNvPr id="7" name="Picture 3" descr="C:\Documents and Settings\Admin\Мои документы\Мои рисунки\узор3.bmp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44" y="5934075"/>
            <a:ext cx="1152525" cy="923925"/>
          </a:xfrm>
          <a:prstGeom prst="rect">
            <a:avLst/>
          </a:prstGeom>
          <a:noFill/>
        </p:spPr>
      </p:pic>
      <p:pic>
        <p:nvPicPr>
          <p:cNvPr id="8" name="Picture 3" descr="C:\Documents and Settings\Admin\Мои документы\Мои рисунки\узор3.bmp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991475" y="5786454"/>
            <a:ext cx="1152525" cy="9239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428728" y="357166"/>
            <a:ext cx="650085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Заранее готовят разные угощения: лепят пельмени, закалывают барана, поскольку во время праздника запрещается прерывать жизнь живых существ</a:t>
            </a:r>
            <a:r>
              <a:rPr lang="ru-RU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.</a:t>
            </a:r>
            <a:endParaRPr lang="ru-RU" dirty="0"/>
          </a:p>
        </p:txBody>
      </p:sp>
      <p:pic>
        <p:nvPicPr>
          <p:cNvPr id="24578" name="Picture 2" descr="C:\Documents and Settings\Admin\Мои документы\Мои рисунки\31.tif"/>
          <p:cNvPicPr>
            <a:picLocks noChangeAspect="1" noChangeArrowheads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 rot="10800000">
            <a:off x="31130" y="35786"/>
            <a:ext cx="1396973" cy="1223966"/>
          </a:xfrm>
          <a:prstGeom prst="rect">
            <a:avLst/>
          </a:prstGeom>
          <a:noFill/>
        </p:spPr>
      </p:pic>
      <p:pic>
        <p:nvPicPr>
          <p:cNvPr id="9" name="Picture 2" descr="C:\Documents and Settings\Admin\Мои документы\Мои рисунки\31.tif"/>
          <p:cNvPicPr>
            <a:picLocks noChangeAspect="1" noChangeArrowheads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 rot="5400000">
            <a:off x="-86503" y="5547530"/>
            <a:ext cx="1396973" cy="1223966"/>
          </a:xfrm>
          <a:prstGeom prst="rect">
            <a:avLst/>
          </a:prstGeom>
          <a:noFill/>
        </p:spPr>
      </p:pic>
      <p:pic>
        <p:nvPicPr>
          <p:cNvPr id="10" name="Picture 2" descr="C:\Documents and Settings\Admin\Мои документы\Мои рисунки\31.tif"/>
          <p:cNvPicPr>
            <a:picLocks noChangeAspect="1" noChangeArrowheads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 rot="16200000">
            <a:off x="7628769" y="86504"/>
            <a:ext cx="1396973" cy="1223966"/>
          </a:xfrm>
          <a:prstGeom prst="rect">
            <a:avLst/>
          </a:prstGeom>
          <a:noFill/>
        </p:spPr>
      </p:pic>
      <p:pic>
        <p:nvPicPr>
          <p:cNvPr id="11" name="Picture 2" descr="C:\Documents and Settings\Admin\Мои документы\Мои рисунки\31.tif"/>
          <p:cNvPicPr>
            <a:picLocks noChangeAspect="1" noChangeArrowheads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7572396" y="5429264"/>
            <a:ext cx="1396973" cy="1223966"/>
          </a:xfrm>
          <a:prstGeom prst="rect">
            <a:avLst/>
          </a:prstGeom>
          <a:noFill/>
        </p:spPr>
      </p:pic>
      <p:pic>
        <p:nvPicPr>
          <p:cNvPr id="8" name="Рисунок 7"/>
          <p:cNvPicPr/>
          <p:nvPr/>
        </p:nvPicPr>
        <p:blipFill>
          <a:blip r:embed="rId3">
            <a:lum bright="30000"/>
          </a:blip>
          <a:srcRect/>
          <a:stretch>
            <a:fillRect/>
          </a:stretch>
        </p:blipFill>
        <p:spPr bwMode="auto">
          <a:xfrm>
            <a:off x="1357290" y="1357298"/>
            <a:ext cx="6572296" cy="5000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127000"/>
          </a:effectLst>
        </p:spPr>
      </p:pic>
      <p:pic>
        <p:nvPicPr>
          <p:cNvPr id="3" name="Picture 5" descr="C:\Documents and Settings\Admin\Мои документы\Мои рисунки\манчы\манчы.jpg"/>
          <p:cNvPicPr>
            <a:picLocks noChangeAspect="1" noChangeArrowheads="1"/>
          </p:cNvPicPr>
          <p:nvPr/>
        </p:nvPicPr>
        <p:blipFill>
          <a:blip r:embed="rId4" cstate="print"/>
          <a:srcRect t="3226"/>
          <a:stretch>
            <a:fillRect/>
          </a:stretch>
        </p:blipFill>
        <p:spPr bwMode="auto">
          <a:xfrm rot="16200000">
            <a:off x="3132182" y="2225612"/>
            <a:ext cx="3143272" cy="3264032"/>
          </a:xfrm>
          <a:prstGeom prst="ellipse">
            <a:avLst/>
          </a:prstGeom>
          <a:noFill/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Documents and Settings\Admin\Мои документы\Мои рисунки\31.tif"/>
          <p:cNvPicPr>
            <a:picLocks noChangeAspect="1" noChangeArrowheads="1"/>
          </p:cNvPicPr>
          <p:nvPr/>
        </p:nvPicPr>
        <p:blipFill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 rot="10800000">
            <a:off x="31130" y="35786"/>
            <a:ext cx="1396973" cy="1223966"/>
          </a:xfrm>
          <a:prstGeom prst="rect">
            <a:avLst/>
          </a:prstGeom>
          <a:noFill/>
        </p:spPr>
      </p:pic>
      <p:pic>
        <p:nvPicPr>
          <p:cNvPr id="4" name="Picture 2" descr="C:\Documents and Settings\Admin\Мои документы\Мои рисунки\31.tif"/>
          <p:cNvPicPr>
            <a:picLocks noChangeAspect="1" noChangeArrowheads="1"/>
          </p:cNvPicPr>
          <p:nvPr/>
        </p:nvPicPr>
        <p:blipFill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 rot="16200000">
            <a:off x="7833531" y="86503"/>
            <a:ext cx="1396973" cy="1223966"/>
          </a:xfrm>
          <a:prstGeom prst="rect">
            <a:avLst/>
          </a:prstGeom>
          <a:noFill/>
        </p:spPr>
      </p:pic>
      <p:pic>
        <p:nvPicPr>
          <p:cNvPr id="5" name="Picture 2" descr="C:\Documents and Settings\Admin\Мои документы\Мои рисунки\31.tif"/>
          <p:cNvPicPr>
            <a:picLocks noChangeAspect="1" noChangeArrowheads="1"/>
          </p:cNvPicPr>
          <p:nvPr/>
        </p:nvPicPr>
        <p:blipFill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 rot="5400000">
            <a:off x="-86504" y="5547531"/>
            <a:ext cx="1396973" cy="1223966"/>
          </a:xfrm>
          <a:prstGeom prst="rect">
            <a:avLst/>
          </a:prstGeom>
          <a:noFill/>
        </p:spPr>
      </p:pic>
      <p:pic>
        <p:nvPicPr>
          <p:cNvPr id="6" name="Picture 2" descr="C:\Documents and Settings\Admin\Мои документы\Мои рисунки\31.tif"/>
          <p:cNvPicPr>
            <a:picLocks noChangeAspect="1" noChangeArrowheads="1"/>
          </p:cNvPicPr>
          <p:nvPr/>
        </p:nvPicPr>
        <p:blipFill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7747027" y="5500702"/>
            <a:ext cx="1396973" cy="1223966"/>
          </a:xfrm>
          <a:prstGeom prst="rect">
            <a:avLst/>
          </a:prstGeom>
          <a:noFill/>
        </p:spPr>
      </p:pic>
      <p:pic>
        <p:nvPicPr>
          <p:cNvPr id="8" name="Рисунок 7"/>
          <p:cNvPicPr/>
          <p:nvPr/>
        </p:nvPicPr>
        <p:blipFill>
          <a:blip r:embed="rId3"/>
          <a:srcRect l="13978"/>
          <a:stretch>
            <a:fillRect/>
          </a:stretch>
        </p:blipFill>
        <p:spPr bwMode="auto">
          <a:xfrm>
            <a:off x="1142976" y="357166"/>
            <a:ext cx="6786610" cy="61436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127000"/>
          </a:effectLst>
        </p:spPr>
      </p:pic>
      <p:pic>
        <p:nvPicPr>
          <p:cNvPr id="2" name="Picture 13" descr="C:\Documents and Settings\Admin\Мои документы\Мои рисунки\Чореме\Чореме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6200000">
            <a:off x="2184198" y="316076"/>
            <a:ext cx="4733872" cy="5959060"/>
          </a:xfrm>
          <a:prstGeom prst="ellipse">
            <a:avLst/>
          </a:prstGeom>
          <a:noFill/>
          <a:effectLst>
            <a:softEdge rad="127000"/>
          </a:effectLst>
        </p:spPr>
      </p:pic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28596" y="5357826"/>
            <a:ext cx="8229600" cy="1143000"/>
          </a:xfrm>
        </p:spPr>
        <p:txBody>
          <a:bodyPr/>
          <a:lstStyle/>
          <a:p>
            <a:r>
              <a:rPr lang="ru-RU" b="1" dirty="0" err="1" smtClean="0">
                <a:solidFill>
                  <a:srgbClr val="C00000"/>
                </a:solidFill>
              </a:rPr>
              <a:t>Чөреме</a:t>
            </a:r>
            <a:endParaRPr lang="ru-RU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Documents and Settings\Admin\Мои документы\Мои рисунки\31.tif"/>
          <p:cNvPicPr>
            <a:picLocks noChangeAspect="1" noChangeArrowheads="1"/>
          </p:cNvPicPr>
          <p:nvPr/>
        </p:nvPicPr>
        <p:blipFill>
          <a:blip r:embed="rId2">
            <a:duotone>
              <a:schemeClr val="accent3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 rot="10800000">
            <a:off x="31130" y="35786"/>
            <a:ext cx="1396973" cy="1223966"/>
          </a:xfrm>
          <a:prstGeom prst="rect">
            <a:avLst/>
          </a:prstGeom>
          <a:noFill/>
        </p:spPr>
      </p:pic>
      <p:pic>
        <p:nvPicPr>
          <p:cNvPr id="4" name="Picture 2" descr="C:\Documents and Settings\Admin\Мои документы\Мои рисунки\31.tif"/>
          <p:cNvPicPr>
            <a:picLocks noChangeAspect="1" noChangeArrowheads="1"/>
          </p:cNvPicPr>
          <p:nvPr/>
        </p:nvPicPr>
        <p:blipFill>
          <a:blip r:embed="rId2">
            <a:duotone>
              <a:schemeClr val="accent3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 rot="16200000">
            <a:off x="7796115" y="119039"/>
            <a:ext cx="1396973" cy="1223966"/>
          </a:xfrm>
          <a:prstGeom prst="rect">
            <a:avLst/>
          </a:prstGeom>
          <a:noFill/>
        </p:spPr>
      </p:pic>
      <p:pic>
        <p:nvPicPr>
          <p:cNvPr id="5" name="Picture 2" descr="C:\Documents and Settings\Admin\Мои документы\Мои рисунки\31.tif"/>
          <p:cNvPicPr>
            <a:picLocks noChangeAspect="1" noChangeArrowheads="1"/>
          </p:cNvPicPr>
          <p:nvPr/>
        </p:nvPicPr>
        <p:blipFill>
          <a:blip r:embed="rId2">
            <a:duotone>
              <a:schemeClr val="accent3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 rot="5400000">
            <a:off x="-86504" y="5547531"/>
            <a:ext cx="1396973" cy="1223966"/>
          </a:xfrm>
          <a:prstGeom prst="rect">
            <a:avLst/>
          </a:prstGeom>
          <a:noFill/>
        </p:spPr>
      </p:pic>
      <p:pic>
        <p:nvPicPr>
          <p:cNvPr id="6" name="Picture 2" descr="C:\Documents and Settings\Admin\Мои документы\Мои рисунки\31.tif"/>
          <p:cNvPicPr>
            <a:picLocks noChangeAspect="1" noChangeArrowheads="1"/>
          </p:cNvPicPr>
          <p:nvPr/>
        </p:nvPicPr>
        <p:blipFill>
          <a:blip r:embed="rId2">
            <a:duotone>
              <a:schemeClr val="accent3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7572396" y="5500702"/>
            <a:ext cx="1396973" cy="1223966"/>
          </a:xfrm>
          <a:prstGeom prst="rect">
            <a:avLst/>
          </a:prstGeom>
          <a:noFill/>
        </p:spPr>
      </p:pic>
      <p:pic>
        <p:nvPicPr>
          <p:cNvPr id="7" name="Рисунок 6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42976" y="285728"/>
            <a:ext cx="6643734" cy="62151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127000"/>
          </a:effectLst>
        </p:spPr>
      </p:pic>
      <p:pic>
        <p:nvPicPr>
          <p:cNvPr id="2" name="Picture 10" descr="C:\Documents and Settings\Admin\Мои документы\Мои рисунки\Cогажа\Cогажа.jpg"/>
          <p:cNvPicPr>
            <a:picLocks noChangeAspect="1" noChangeArrowheads="1"/>
          </p:cNvPicPr>
          <p:nvPr/>
        </p:nvPicPr>
        <p:blipFill>
          <a:blip r:embed="rId4" cstate="print"/>
          <a:srcRect t="2118"/>
          <a:stretch>
            <a:fillRect/>
          </a:stretch>
        </p:blipFill>
        <p:spPr bwMode="auto">
          <a:xfrm rot="5400000">
            <a:off x="1964513" y="1035827"/>
            <a:ext cx="5000660" cy="5786478"/>
          </a:xfrm>
          <a:prstGeom prst="rect">
            <a:avLst/>
          </a:prstGeom>
          <a:noFill/>
          <a:effectLst/>
        </p:spPr>
      </p:pic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0" y="5715000"/>
            <a:ext cx="8229600" cy="1143000"/>
          </a:xfrm>
        </p:spPr>
        <p:txBody>
          <a:bodyPr/>
          <a:lstStyle/>
          <a:p>
            <a:r>
              <a:rPr lang="ru-RU" b="1" dirty="0" err="1" smtClean="0">
                <a:solidFill>
                  <a:srgbClr val="C00000"/>
                </a:solidFill>
              </a:rPr>
              <a:t>Кургулдай</a:t>
            </a:r>
            <a:endParaRPr lang="ru-RU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5786" y="428556"/>
            <a:ext cx="7572428" cy="6429444"/>
          </a:xfrm>
          <a:prstGeom prst="ellipse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Picture 14" descr="C:\Documents and Settings\Admin\Мои документы\Мои рисунки\Тыва чемнер1\Тыва чемнер1.jpg"/>
          <p:cNvPicPr>
            <a:picLocks noChangeAspect="1" noChangeArrowheads="1"/>
          </p:cNvPicPr>
          <p:nvPr/>
        </p:nvPicPr>
        <p:blipFill>
          <a:blip r:embed="rId3" cstate="print"/>
          <a:srcRect b="54605"/>
          <a:stretch>
            <a:fillRect/>
          </a:stretch>
        </p:blipFill>
        <p:spPr bwMode="auto">
          <a:xfrm>
            <a:off x="1928794" y="1285860"/>
            <a:ext cx="5092897" cy="4572032"/>
          </a:xfrm>
          <a:prstGeom prst="rect">
            <a:avLst/>
          </a:prstGeom>
          <a:noFill/>
          <a:effectLst>
            <a:softEdge rad="127000"/>
          </a:effectLst>
        </p:spPr>
      </p:pic>
      <p:pic>
        <p:nvPicPr>
          <p:cNvPr id="3" name="Picture 2" descr="C:\Documents and Settings\Admin\Мои документы\Мои рисунки\31.tif"/>
          <p:cNvPicPr>
            <a:picLocks noChangeAspect="1" noChangeArrowheads="1"/>
          </p:cNvPicPr>
          <p:nvPr/>
        </p:nvPicPr>
        <p:blipFill>
          <a:blip r:embed="rId4">
            <a:duotone>
              <a:schemeClr val="accent6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 rot="10800000">
            <a:off x="31130" y="35786"/>
            <a:ext cx="1396973" cy="1223966"/>
          </a:xfrm>
          <a:prstGeom prst="rect">
            <a:avLst/>
          </a:prstGeom>
          <a:noFill/>
        </p:spPr>
      </p:pic>
      <p:pic>
        <p:nvPicPr>
          <p:cNvPr id="4" name="Picture 2" descr="C:\Documents and Settings\Admin\Мои документы\Мои рисунки\31.tif"/>
          <p:cNvPicPr>
            <a:picLocks noChangeAspect="1" noChangeArrowheads="1"/>
          </p:cNvPicPr>
          <p:nvPr/>
        </p:nvPicPr>
        <p:blipFill>
          <a:blip r:embed="rId4">
            <a:duotone>
              <a:schemeClr val="accent6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 rot="5400000">
            <a:off x="-86504" y="5547531"/>
            <a:ext cx="1396973" cy="1223966"/>
          </a:xfrm>
          <a:prstGeom prst="rect">
            <a:avLst/>
          </a:prstGeom>
          <a:noFill/>
        </p:spPr>
      </p:pic>
      <p:pic>
        <p:nvPicPr>
          <p:cNvPr id="5" name="Picture 2" descr="C:\Documents and Settings\Admin\Мои документы\Мои рисунки\31.tif"/>
          <p:cNvPicPr>
            <a:picLocks noChangeAspect="1" noChangeArrowheads="1"/>
          </p:cNvPicPr>
          <p:nvPr/>
        </p:nvPicPr>
        <p:blipFill>
          <a:blip r:embed="rId4">
            <a:duotone>
              <a:schemeClr val="accent6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 rot="16200000">
            <a:off x="7534836" y="343250"/>
            <a:ext cx="1396973" cy="1223966"/>
          </a:xfrm>
          <a:prstGeom prst="rect">
            <a:avLst/>
          </a:prstGeom>
          <a:noFill/>
        </p:spPr>
      </p:pic>
      <p:pic>
        <p:nvPicPr>
          <p:cNvPr id="6" name="Picture 2" descr="C:\Documents and Settings\Admin\Мои документы\Мои рисунки\31.tif"/>
          <p:cNvPicPr>
            <a:picLocks noChangeAspect="1" noChangeArrowheads="1"/>
          </p:cNvPicPr>
          <p:nvPr/>
        </p:nvPicPr>
        <p:blipFill>
          <a:blip r:embed="rId4">
            <a:duotone>
              <a:schemeClr val="accent6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7747027" y="5429264"/>
            <a:ext cx="1396973" cy="1223966"/>
          </a:xfrm>
          <a:prstGeom prst="rect">
            <a:avLst/>
          </a:prstGeom>
          <a:noFill/>
        </p:spPr>
      </p:pic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571472" y="550070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0070C0"/>
                </a:solidFill>
              </a:rPr>
              <a:t>Кровяная колбаса</a:t>
            </a:r>
            <a:r>
              <a:rPr lang="en-US" b="1" dirty="0" smtClean="0">
                <a:solidFill>
                  <a:srgbClr val="0070C0"/>
                </a:solidFill>
              </a:rPr>
              <a:t/>
            </a:r>
            <a:br>
              <a:rPr lang="en-US" b="1" dirty="0" smtClean="0">
                <a:solidFill>
                  <a:srgbClr val="0070C0"/>
                </a:solidFill>
              </a:rPr>
            </a:br>
            <a:r>
              <a:rPr lang="en-US" sz="3100" b="1" dirty="0" smtClean="0">
                <a:solidFill>
                  <a:srgbClr val="0070C0"/>
                </a:solidFill>
              </a:rPr>
              <a:t>(</a:t>
            </a:r>
            <a:r>
              <a:rPr lang="ru-RU" sz="3100" b="1" dirty="0" err="1" smtClean="0">
                <a:solidFill>
                  <a:srgbClr val="0070C0"/>
                </a:solidFill>
              </a:rPr>
              <a:t>Чумурда</a:t>
            </a:r>
            <a:r>
              <a:rPr lang="ru-RU" sz="3100" b="1" dirty="0" smtClean="0">
                <a:solidFill>
                  <a:srgbClr val="0070C0"/>
                </a:solidFill>
              </a:rPr>
              <a:t> хан</a:t>
            </a:r>
            <a:r>
              <a:rPr lang="en-US" sz="3100" b="1" dirty="0" smtClean="0">
                <a:solidFill>
                  <a:srgbClr val="0070C0"/>
                </a:solidFill>
              </a:rPr>
              <a:t>)</a:t>
            </a:r>
            <a:endParaRPr lang="ru-RU" sz="3100" b="1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>
          <a:blip r:embed="rId2"/>
          <a:srcRect b="17949"/>
          <a:stretch>
            <a:fillRect/>
          </a:stretch>
        </p:blipFill>
        <p:spPr bwMode="auto">
          <a:xfrm>
            <a:off x="1142976" y="1000108"/>
            <a:ext cx="7143800" cy="5715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1270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1501</TotalTime>
  <Words>744</Words>
  <Application>Microsoft Office PowerPoint</Application>
  <PresentationFormat>Экран (4:3)</PresentationFormat>
  <Paragraphs>36</Paragraphs>
  <Slides>33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33</vt:i4>
      </vt:variant>
    </vt:vector>
  </HeadingPairs>
  <TitlesOfParts>
    <vt:vector size="34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Чөреме</vt:lpstr>
      <vt:lpstr>Кургулдай</vt:lpstr>
      <vt:lpstr>Кровяная колбаса (Чумурда хан)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Чолукшууру</vt:lpstr>
      <vt:lpstr>Слайд 25</vt:lpstr>
      <vt:lpstr>Слайд 26</vt:lpstr>
      <vt:lpstr>Слайд 27</vt:lpstr>
      <vt:lpstr>Слайд 28</vt:lpstr>
      <vt:lpstr>Слайд 29</vt:lpstr>
      <vt:lpstr>Слайд 30</vt:lpstr>
      <vt:lpstr>Слайд 31</vt:lpstr>
      <vt:lpstr>Слайд 32</vt:lpstr>
      <vt:lpstr>Слайд 33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Ученик 11 каб.1</cp:lastModifiedBy>
  <cp:revision>152</cp:revision>
  <cp:lastPrinted>2016-02-03T11:37:34Z</cp:lastPrinted>
  <dcterms:created xsi:type="dcterms:W3CDTF">2012-01-26T00:31:25Z</dcterms:created>
  <dcterms:modified xsi:type="dcterms:W3CDTF">2016-02-15T22:56:47Z</dcterms:modified>
</cp:coreProperties>
</file>