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65" r:id="rId21"/>
    <p:sldId id="26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33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559D-470E-4D96-9D85-3815268CB2C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F3AE-72EA-452B-8B7A-67C4C314A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26EBBF0-81D4-4D77-9DCF-C850303A74BC}" type="slidenum">
              <a:rPr lang="ru-RU"/>
              <a:pPr eaLnBrk="1" hangingPunct="1"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CA887-3BCA-474E-A2E8-92FA23973C1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12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4714884"/>
            <a:ext cx="56716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«ЭКОЛОГИЧЕСКОЕ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ПУТЕШЕСТВИЕ»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071678"/>
            <a:ext cx="414632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Классный час</a:t>
            </a:r>
          </a:p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4 класс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МОУ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Толбинская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СОШ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у</a:t>
            </a: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читель </a:t>
            </a:r>
            <a:r>
              <a:rPr lang="ru-RU" sz="2800" b="1" cap="none" spc="0" dirty="0" err="1" smtClean="0">
                <a:ln/>
                <a:solidFill>
                  <a:schemeClr val="accent3"/>
                </a:solidFill>
                <a:effectLst/>
              </a:rPr>
              <a:t>Шиманская</a:t>
            </a: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 Ю.Н.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2706688" cy="301466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Что ты делаешь, человек?</a:t>
            </a:r>
          </a:p>
        </p:txBody>
      </p:sp>
      <p:pic>
        <p:nvPicPr>
          <p:cNvPr id="32773" name="Picture 5" descr="gty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437063"/>
            <a:ext cx="2676514" cy="185896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4" name="Picture 6" descr="самосва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371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турист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652963"/>
            <a:ext cx="7429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gallery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437062"/>
            <a:ext cx="2747952" cy="184945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71500" y="392906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       </a:t>
            </a:r>
            <a:r>
              <a:rPr lang="ru-RU" sz="2400" b="1">
                <a:latin typeface="Times New Roman" pitchFamily="18" charset="0"/>
              </a:rPr>
              <a:t>транспорт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286500" y="3929063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  </a:t>
            </a:r>
            <a:r>
              <a:rPr lang="ru-RU" sz="2400" b="1">
                <a:latin typeface="Times New Roman" pitchFamily="18" charset="0"/>
              </a:rPr>
              <a:t>предприятия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631825" y="64690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42938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рубка леса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429375" y="62865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загрязнение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32783" name="Picture 15" descr="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981075"/>
            <a:ext cx="2682875" cy="302418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84" name="Picture 16" descr="Безымянны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5" y="4437063"/>
            <a:ext cx="2571769" cy="184945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214688" y="628650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убийство животных</a:t>
            </a:r>
          </a:p>
        </p:txBody>
      </p:sp>
      <p:pic>
        <p:nvPicPr>
          <p:cNvPr id="32786" name="Picture 18" descr="fire3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16913" y="188913"/>
            <a:ext cx="676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 descr="fire3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188913"/>
            <a:ext cx="676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327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85" decel="100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85" decel="100000"/>
                                        <p:tgtEl>
                                          <p:spTgt spid="32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385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7" grpId="0"/>
      <p:bldP spid="32778" grpId="0"/>
      <p:bldP spid="32781" grpId="0"/>
      <p:bldP spid="32782" grpId="0"/>
      <p:bldP spid="327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«Красная книга»</a:t>
            </a:r>
          </a:p>
        </p:txBody>
      </p:sp>
      <p:pic>
        <p:nvPicPr>
          <p:cNvPr id="25603" name="Picture 3" descr="V%20-%20krasnaja%20kniga0412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82738"/>
            <a:ext cx="6553200" cy="527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852488"/>
            <a:ext cx="817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</a:rPr>
              <a:t>Вопрос: </a:t>
            </a:r>
            <a:r>
              <a:rPr lang="ru-RU" sz="2800" b="1" i="1" dirty="0">
                <a:latin typeface="Times New Roman" pitchFamily="18" charset="0"/>
              </a:rPr>
              <a:t>Что вы знаете о Красной книге?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Международную Красную книгу создали в 1966 году. Хранится она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в Швейцарском городе Морже. В 1974 году создана Красная книга и у нас в стране. В неё записаны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52 вида зверей и 65 видов птиц</a:t>
            </a:r>
            <a:r>
              <a:rPr lang="ru-RU" sz="2400" b="1">
                <a:latin typeface="Times New Roman" pitchFamily="18" charset="0"/>
              </a:rPr>
              <a:t>.</a:t>
            </a:r>
          </a:p>
        </p:txBody>
      </p:sp>
      <p:pic>
        <p:nvPicPr>
          <p:cNvPr id="25606" name="Picture 6" descr="красн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484313"/>
            <a:ext cx="5688012" cy="420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3635375" y="4005263"/>
            <a:ext cx="1411288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1974 год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389938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8000" y="108000"/>
            <a:ext cx="8571600" cy="1008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spc="300" dirty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latin typeface="Cambria" pitchFamily="18" charset="0"/>
              </a:rPr>
              <a:t>КРАСНАЯ КНИГА</a:t>
            </a:r>
          </a:p>
        </p:txBody>
      </p:sp>
      <p:pic>
        <p:nvPicPr>
          <p:cNvPr id="4098" name="Picture 2" descr="C:\Users\Юлия\Pictures\redbru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214422"/>
            <a:ext cx="3857652" cy="540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6313" y="1311653"/>
            <a:ext cx="5743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cs typeface="+mn-cs"/>
              </a:rPr>
              <a:t>Чёрные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cs typeface="+mn-cs"/>
              </a:rPr>
              <a:t>страницы - </a:t>
            </a:r>
            <a:endParaRPr lang="ru-RU" sz="4400" b="1" spc="300" dirty="0">
              <a:ln>
                <a:solidFill>
                  <a:schemeClr val="tx1"/>
                </a:solidFill>
              </a:ln>
              <a:latin typeface="Cambria" pitchFamily="18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48488" y="1335088"/>
            <a:ext cx="900112" cy="900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48488" y="2232025"/>
            <a:ext cx="900112" cy="9001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948488" y="3132138"/>
            <a:ext cx="900112" cy="900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948488" y="4032250"/>
            <a:ext cx="900112" cy="900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48488" y="4932363"/>
            <a:ext cx="900112" cy="898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58013" y="5830888"/>
            <a:ext cx="900112" cy="90011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7200" y="2211653"/>
            <a:ext cx="59441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+mn-cs"/>
              </a:rPr>
              <a:t>Красные страницы </a:t>
            </a:r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+mn-cs"/>
              </a:rPr>
              <a:t>-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rgbClr val="FF0000"/>
              </a:solidFill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6313" y="3111653"/>
            <a:ext cx="58001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4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cs typeface="+mn-cs"/>
              </a:rPr>
              <a:t>Жёлтые</a:t>
            </a: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+mn-cs"/>
              </a:rPr>
              <a:t> </a:t>
            </a:r>
            <a:r>
              <a:rPr lang="ru-RU" sz="4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cs typeface="+mn-cs"/>
              </a:rPr>
              <a:t>страницы</a:t>
            </a: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+mn-cs"/>
              </a:rPr>
              <a:t> -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rgbClr val="FFFF00"/>
              </a:solidFill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57200" y="4011653"/>
            <a:ext cx="56561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cs typeface="+mn-cs"/>
              </a:rPr>
              <a:t>Белые страницы </a:t>
            </a:r>
            <a:r>
              <a:rPr lang="ru-RU" sz="4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cs typeface="+mn-cs"/>
              </a:rPr>
              <a:t>-</a:t>
            </a:r>
            <a:endParaRPr lang="ru-RU" sz="4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5831673"/>
            <a:ext cx="59518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cs typeface="+mn-cs"/>
              </a:rPr>
              <a:t>Зелёные страницы -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rgbClr val="00B050"/>
              </a:solidFill>
              <a:cs typeface="+mn-cs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7200" y="4931673"/>
            <a:ext cx="55120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+mn-cs"/>
              </a:rPr>
              <a:t>Серые страницы -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7574"/>
            <a:ext cx="885698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Красная книга состоит из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:</a:t>
            </a:r>
            <a:endParaRPr lang="ru-RU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7" grpId="0"/>
      <p:bldP spid="39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79388" y="1584325"/>
            <a:ext cx="2857500" cy="3651829"/>
            <a:chOff x="714348" y="1214422"/>
            <a:chExt cx="2495556" cy="3448054"/>
          </a:xfrm>
        </p:grpSpPr>
        <p:pic>
          <p:nvPicPr>
            <p:cNvPr id="3" name="Рисунок 2" descr="дронт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48" y="1214422"/>
              <a:ext cx="2495556" cy="27804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80" name="TextBox 5"/>
            <p:cNvSpPr txBox="1">
              <a:spLocks noChangeArrowheads="1"/>
            </p:cNvSpPr>
            <p:nvPr/>
          </p:nvSpPr>
          <p:spPr bwMode="auto">
            <a:xfrm>
              <a:off x="1176308" y="4168452"/>
              <a:ext cx="1571636" cy="49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b="1" spc="300" dirty="0">
                  <a:ln>
                    <a:solidFill>
                      <a:schemeClr val="tx1"/>
                    </a:solidFill>
                  </a:ln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ДРОНТ</a:t>
              </a:r>
            </a:p>
          </p:txBody>
        </p:sp>
      </p:grpSp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5651500" y="1600200"/>
            <a:ext cx="3357563" cy="2993513"/>
            <a:chOff x="5286380" y="857232"/>
            <a:chExt cx="3286133" cy="2991972"/>
          </a:xfrm>
        </p:grpSpPr>
        <p:pic>
          <p:nvPicPr>
            <p:cNvPr id="4" name="Рисунок 3" descr="квагг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6380" y="857232"/>
              <a:ext cx="3286133" cy="2300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78" name="TextBox 6"/>
            <p:cNvSpPr txBox="1">
              <a:spLocks noChangeArrowheads="1"/>
            </p:cNvSpPr>
            <p:nvPr/>
          </p:nvSpPr>
          <p:spPr bwMode="auto">
            <a:xfrm>
              <a:off x="5627304" y="3326253"/>
              <a:ext cx="2604283" cy="52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b="1" spc="300" dirty="0">
                  <a:ln>
                    <a:solidFill>
                      <a:schemeClr val="tx1"/>
                    </a:solidFill>
                  </a:ln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КВАГГА</a:t>
              </a:r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3132138" y="3714750"/>
            <a:ext cx="4840287" cy="3098800"/>
            <a:chOff x="3571868" y="3357562"/>
            <a:chExt cx="4612217" cy="3143741"/>
          </a:xfrm>
        </p:grpSpPr>
        <p:pic>
          <p:nvPicPr>
            <p:cNvPr id="5" name="Рисунок 4" descr="морская корова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1868" y="3357562"/>
              <a:ext cx="2371911" cy="3143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5943601" y="4693652"/>
              <a:ext cx="2240484" cy="96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b="1" spc="300" dirty="0">
                  <a:ln>
                    <a:solidFill>
                      <a:schemeClr val="tx1"/>
                    </a:solidFill>
                  </a:ln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МОРСКАЯ КОРОВА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9512" y="260648"/>
            <a:ext cx="867873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Cambria" pitchFamily="18" charset="0"/>
                <a:ea typeface="Cambria Math" pitchFamily="18" charset="0"/>
                <a:cs typeface="Cambria Math" pitchFamily="18" charset="0"/>
              </a:rPr>
              <a:t>Чёрные страницы-  животные уже вымерли</a:t>
            </a:r>
            <a:endParaRPr lang="ru-RU" sz="40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0229" y="3645025"/>
            <a:ext cx="183532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itchFamily="18" charset="0"/>
                <a:cs typeface="+mn-cs"/>
              </a:rPr>
              <a:t>БОБР</a:t>
            </a:r>
          </a:p>
        </p:txBody>
      </p:sp>
      <p:grpSp>
        <p:nvGrpSpPr>
          <p:cNvPr id="5" name="Группа 14"/>
          <p:cNvGrpSpPr/>
          <p:nvPr/>
        </p:nvGrpSpPr>
        <p:grpSpPr>
          <a:xfrm>
            <a:off x="179512" y="1051334"/>
            <a:ext cx="3423324" cy="3036633"/>
            <a:chOff x="2928926" y="3214686"/>
            <a:chExt cx="2992975" cy="25949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 descr="выдр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8926" y="3214686"/>
              <a:ext cx="2992975" cy="1991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3422249" y="5309919"/>
              <a:ext cx="2187221" cy="49971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200" b="1" spc="300" dirty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Cambria" pitchFamily="18" charset="0"/>
                  <a:ea typeface="Cambria Math" pitchFamily="18" charset="0"/>
                  <a:cs typeface="+mn-cs"/>
                </a:rPr>
                <a:t>ВЫДРА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51820" y="6181575"/>
            <a:ext cx="3240360" cy="5847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spc="3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itchFamily="18" charset="0"/>
                <a:cs typeface="+mn-cs"/>
              </a:rPr>
              <a:t>ПЕЛИКАН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1319"/>
            <a:ext cx="8784976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3600" b="1" spc="3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Жёлтые страницы- численность животных быстро снижается</a:t>
            </a:r>
            <a:endParaRPr lang="ru-RU" sz="3600" b="1" spc="300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Cambria" pitchFamily="18" charset="0"/>
              <a:ea typeface="Cambria Math" pitchFamily="18" charset="0"/>
              <a:cs typeface="Calibri" pitchFamily="34" charset="0"/>
            </a:endParaRPr>
          </a:p>
        </p:txBody>
      </p:sp>
      <p:pic>
        <p:nvPicPr>
          <p:cNvPr id="1026" name="Picture 2" descr="http://26.img.avito.st/640x480/20949005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49605"/>
            <a:ext cx="3489418" cy="232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todd.com/wp-content/uploads/2011/08/Pelican-bird-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68" y="3503192"/>
            <a:ext cx="2889369" cy="265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138856" y="1814011"/>
            <a:ext cx="2866411" cy="95410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ЛАДОЖСКАЯ НЕРПА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67529" y="3284984"/>
            <a:ext cx="3744913" cy="52333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АМУРСКИЙ ТИГР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83188" y="5877272"/>
            <a:ext cx="2362386" cy="95389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КРАСНЫЙ ВОЛК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711662" y="6093296"/>
            <a:ext cx="3887787" cy="523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БЕЛЫЙ МЕДВЕДЬ</a:t>
            </a:r>
            <a:endParaRPr lang="ru-RU" sz="2800" b="1" spc="3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88640"/>
            <a:ext cx="8785101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Calibri" pitchFamily="34" charset="0"/>
              </a:rPr>
              <a:t>Красные страницы- исчезающие виды животных</a:t>
            </a:r>
          </a:p>
        </p:txBody>
      </p:sp>
      <p:pic>
        <p:nvPicPr>
          <p:cNvPr id="2050" name="Picture 2" descr="http://animalphotos.ru/photo/34/34c05d7d710297f7a79509cc3b616a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78656"/>
            <a:ext cx="3165366" cy="203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5008/34815344.88/0_781d8_a33aafd6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86" y="1178654"/>
            <a:ext cx="3062874" cy="203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ImHlfcp60h8/UyUCd1FDPtI/AAAAAAAAAQ0/vKMfPl4MjAg/s1600/dhol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2643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inkmesh2.com/scraper/data/alphacoders/Polar%20Bear%20Wallpapers/3254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01" y="3912147"/>
            <a:ext cx="3870965" cy="217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Box 5"/>
          <p:cNvSpPr txBox="1">
            <a:spLocks noChangeArrowheads="1"/>
          </p:cNvSpPr>
          <p:nvPr/>
        </p:nvSpPr>
        <p:spPr bwMode="auto">
          <a:xfrm>
            <a:off x="2267744" y="6203755"/>
            <a:ext cx="2889250" cy="5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  <a:t>СИНИЙ КИТ</a:t>
            </a: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107950" y="1171575"/>
            <a:ext cx="3168650" cy="3082954"/>
            <a:chOff x="500034" y="1285860"/>
            <a:chExt cx="2752261" cy="2618233"/>
          </a:xfrm>
        </p:grpSpPr>
        <p:pic>
          <p:nvPicPr>
            <p:cNvPr id="8" name="Рисунок 7" descr="соня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1285860"/>
              <a:ext cx="2752261" cy="2072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50" name="TextBox 8"/>
            <p:cNvSpPr txBox="1">
              <a:spLocks noChangeArrowheads="1"/>
            </p:cNvSpPr>
            <p:nvPr/>
          </p:nvSpPr>
          <p:spPr bwMode="auto">
            <a:xfrm>
              <a:off x="500034" y="3407403"/>
              <a:ext cx="2044305" cy="49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3200" b="1" spc="3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СОНЯ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613981" y="1125538"/>
            <a:ext cx="3681412" cy="3406629"/>
            <a:chOff x="5350234" y="1142984"/>
            <a:chExt cx="3213910" cy="2863221"/>
          </a:xfrm>
        </p:grpSpPr>
        <p:pic>
          <p:nvPicPr>
            <p:cNvPr id="7" name="Рисунок 6" descr="летяг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8723" y="1142984"/>
              <a:ext cx="2884065" cy="22856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48" name="TextBox 10"/>
            <p:cNvSpPr txBox="1">
              <a:spLocks noChangeArrowheads="1"/>
            </p:cNvSpPr>
            <p:nvPr/>
          </p:nvSpPr>
          <p:spPr bwMode="auto">
            <a:xfrm>
              <a:off x="5350234" y="3514893"/>
              <a:ext cx="3213910" cy="4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3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БЕЛКА-ЛЕТЯГА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7504" y="188640"/>
            <a:ext cx="8856983" cy="994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spc="3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Белые страницы- численность животных невелика</a:t>
            </a:r>
            <a:endParaRPr lang="ru-RU" sz="4000" spc="3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074" name="Picture 2" descr="http://www.aktueldeniz.com/resimler/mppxj-1ubum-7k3w8-202d3%20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62104"/>
            <a:ext cx="4010927" cy="225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55576" y="5877272"/>
            <a:ext cx="2653674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300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 Math" pitchFamily="18" charset="0"/>
                <a:cs typeface="Calibri" pitchFamily="34" charset="0"/>
              </a:rPr>
              <a:t>ЛОПАТЕНЬ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4479925" y="1773238"/>
            <a:ext cx="4556125" cy="3768967"/>
            <a:chOff x="4000496" y="2500306"/>
            <a:chExt cx="3680033" cy="3194048"/>
          </a:xfrm>
        </p:grpSpPr>
        <p:pic>
          <p:nvPicPr>
            <p:cNvPr id="6" name="Рисунок 5" descr="анаконда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0496" y="2500306"/>
              <a:ext cx="3680033" cy="2448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554628" y="5198781"/>
              <a:ext cx="2571768" cy="49557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200" b="1" spc="30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Cambria" pitchFamily="18" charset="0"/>
                  <a:ea typeface="Cambria Math" pitchFamily="18" charset="0"/>
                  <a:cs typeface="+mn-cs"/>
                </a:rPr>
                <a:t>АНАКОНДА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504" y="188640"/>
            <a:ext cx="8928992" cy="14388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Серые страницы - животные живут в местах, в которых человек не живёт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 descr="http://www.imageblogs.org/wp-content/uploads/2011/11/stunning-collection-birds-nature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7" y="2265985"/>
            <a:ext cx="3911904" cy="327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827584" y="4149080"/>
            <a:ext cx="2568419" cy="58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spc="3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itchFamily="18" charset="0"/>
                <a:cs typeface="+mn-cs"/>
              </a:rPr>
              <a:t>ЗУБР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4657219" y="2492896"/>
            <a:ext cx="4367139" cy="107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itchFamily="18" charset="0"/>
                <a:cs typeface="+mn-cs"/>
              </a:rPr>
              <a:t>АТЛАНТИЧЕСКИЙ МОРЖ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856984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spc="30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Зелёные страницы- удалось сохранить, восстановить</a:t>
            </a:r>
          </a:p>
        </p:txBody>
      </p:sp>
      <p:pic>
        <p:nvPicPr>
          <p:cNvPr id="5122" name="Picture 2" descr="http://www.playing-field.ru/img/2015/052220/23509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667518" cy="262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://wallpapershacker.com/wallpaper_mirror/bull_walrus_mammals_hd-wallpaper-1693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wallpapershacker.com/wallpaper_mirror/bull_walrus_mammals_hd-wallpaper-1693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24" y="4038255"/>
            <a:ext cx="4543964" cy="255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28662" y="1428736"/>
            <a:ext cx="73581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Законы дружбы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1. Помогай другу в беде.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2. Умей с другом разделить радость.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 Не смейся над недостатками друга.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 Останови друга, если он делает что-то плохое.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5. Умей принять помощь, совет.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6. Не обманывай друга.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7. Не предавай друга.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8. Относись к другу как к себе.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9. Умей признавать свои ошибки.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71538" y="142852"/>
            <a:ext cx="695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>Задание: Выбрать растения и животных,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>которые занесены в Красную книгу.</a:t>
            </a:r>
          </a:p>
          <a:p>
            <a:pPr algn="ctr"/>
            <a:endParaRPr lang="ru-RU" sz="2800" b="1" i="1" dirty="0">
              <a:latin typeface="Times New Roman" pitchFamily="18" charset="0"/>
            </a:endParaRPr>
          </a:p>
        </p:txBody>
      </p:sp>
      <p:pic>
        <p:nvPicPr>
          <p:cNvPr id="16387" name="Picture 3" descr="BolSin-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ka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9718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kupal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295400"/>
            <a:ext cx="2339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landy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800600"/>
            <a:ext cx="2514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jab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295400"/>
            <a:ext cx="2514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be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876800"/>
            <a:ext cx="2228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b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971800"/>
            <a:ext cx="25034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siren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4876800"/>
            <a:ext cx="2362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715008" y="1285860"/>
            <a:ext cx="2357454" cy="3571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3000372"/>
            <a:ext cx="2500330" cy="1857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4857760"/>
            <a:ext cx="2500330" cy="1714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ce5e72ca04f4253f8c1179c14012c44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6779442" y="4500570"/>
            <a:ext cx="236455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924800" cy="32004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590550" y="142852"/>
            <a:ext cx="973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Внимание, природа в опасности!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0034" y="1000108"/>
            <a:ext cx="81439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 вы понимаете выражение: «Лес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друг человека» ?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Почему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нельзя полностью уничтожать поголовье волков?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Почему многие растения не оставят потомства, если вы будете ловить бабочек?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Почему многие растения и животные становятся редкими?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 уменьшить потери воды?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сберечь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леса,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растения и животных?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Что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вы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можете сделать по охране природы?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Международный день Земли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1020"/>
            <a:ext cx="6286512" cy="5436980"/>
          </a:xfrm>
          <a:prstGeom prst="rect">
            <a:avLst/>
          </a:prstGeom>
          <a:noFill/>
        </p:spPr>
      </p:pic>
      <p:pic>
        <p:nvPicPr>
          <p:cNvPr id="1026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64" y="285728"/>
            <a:ext cx="214314" cy="214314"/>
          </a:xfrm>
          <a:prstGeom prst="rect">
            <a:avLst/>
          </a:prstGeom>
          <a:noFill/>
        </p:spPr>
      </p:pic>
      <p:pic>
        <p:nvPicPr>
          <p:cNvPr id="6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214314" cy="214314"/>
          </a:xfrm>
          <a:prstGeom prst="rect">
            <a:avLst/>
          </a:prstGeom>
          <a:noFill/>
        </p:spPr>
      </p:pic>
      <p:pic>
        <p:nvPicPr>
          <p:cNvPr id="7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5286388"/>
            <a:ext cx="214314" cy="214314"/>
          </a:xfrm>
          <a:prstGeom prst="rect">
            <a:avLst/>
          </a:prstGeom>
          <a:noFill/>
        </p:spPr>
      </p:pic>
      <p:pic>
        <p:nvPicPr>
          <p:cNvPr id="8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214314" cy="214314"/>
          </a:xfrm>
          <a:prstGeom prst="rect">
            <a:avLst/>
          </a:prstGeom>
          <a:noFill/>
        </p:spPr>
      </p:pic>
      <p:pic>
        <p:nvPicPr>
          <p:cNvPr id="9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928670"/>
            <a:ext cx="214314" cy="214314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71902" y="1285860"/>
            <a:ext cx="5072098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Стали люди сильными, как боги,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И судьба Земли у них в руках.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Но темнеют страшные ожоги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У земного шара на боках.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Мы давно освоили планету,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Широко шагает новый век.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На Земле уж белых пятен нет,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Чёрные сотрёшь ли, Человек?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                                              </a:t>
            </a:r>
            <a:r>
              <a:rPr lang="ru-RU" b="1" dirty="0">
                <a:solidFill>
                  <a:schemeClr val="bg1"/>
                </a:solidFill>
              </a:rPr>
              <a:t>В. Орлова</a:t>
            </a:r>
            <a:r>
              <a:rPr lang="ru-RU" dirty="0"/>
              <a:t> </a:t>
            </a: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581400" cy="316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4513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 вами – </a:t>
            </a:r>
          </a:p>
          <a:p>
            <a:pPr algn="ctr"/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будущее нашей планеты!</a:t>
            </a:r>
            <a:endParaRPr lang="ru-RU" sz="5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2428868"/>
            <a:ext cx="7772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008080"/>
                </a:solidFill>
              </a:rPr>
              <a:t>Экология</a:t>
            </a:r>
            <a:r>
              <a:rPr lang="en-US" sz="4800" b="1" i="1" dirty="0" smtClean="0">
                <a:solidFill>
                  <a:schemeClr val="accent1"/>
                </a:solidFill>
              </a:rPr>
              <a:t> </a:t>
            </a:r>
            <a:r>
              <a:rPr lang="ru-RU" sz="4800" dirty="0" smtClean="0">
                <a:solidFill>
                  <a:schemeClr val="accent2"/>
                </a:solidFill>
              </a:rPr>
              <a:t>- </a:t>
            </a:r>
            <a:r>
              <a:rPr lang="ru-RU" sz="4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наука об отношениях растительных и животных организмов друг к другу и к окружающей их среде.</a:t>
            </a:r>
            <a:endParaRPr lang="ru-RU" sz="4800" dirty="0" smtClean="0">
              <a:solidFill>
                <a:schemeClr val="accent2"/>
              </a:solidFill>
            </a:endParaRPr>
          </a:p>
        </p:txBody>
      </p:sp>
      <p:pic>
        <p:nvPicPr>
          <p:cNvPr id="6147" name="Picture 3" descr="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6629400" cy="1922463"/>
          </a:xfrm>
          <a:prstGeom prst="ellipse">
            <a:avLst/>
          </a:prstGeom>
          <a:ln w="63500" cap="rnd">
            <a:solidFill>
              <a:srgbClr val="0099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word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229225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041bb23dc2aff65722945a6f71d8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928934"/>
            <a:ext cx="3725404" cy="371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Символ Дня Зем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2946405" cy="2209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флаг Земл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52"/>
            <a:ext cx="4286280" cy="171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500306"/>
            <a:ext cx="2714644" cy="4334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Символ Дня Земли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000728" y="2000240"/>
            <a:ext cx="3143272" cy="1219224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Флаг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Дня Земли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Юлия\Desktop\Documents\КОМП\МОИ РИСУНКИ\Коллекция картинок (Microsoft)\рамки\na01634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95363"/>
            <a:ext cx="3000364" cy="3462637"/>
          </a:xfrm>
          <a:prstGeom prst="rect">
            <a:avLst/>
          </a:prstGeom>
          <a:noFill/>
        </p:spPr>
      </p:pic>
      <p:pic>
        <p:nvPicPr>
          <p:cNvPr id="11" name="Picture 3" descr="C:\Users\Юлия\Desktop\Documents\КОМП\МОИ РИСУНКИ\Коллекция картинок (Microsoft)\рамки\na01634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72198" y="3286125"/>
            <a:ext cx="2928958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19250" y="549275"/>
            <a:ext cx="5638800" cy="91440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solidFill>
                  <a:srgbClr val="FFFF00"/>
                </a:solidFill>
                <a:latin typeface="Times New Roman" pitchFamily="18" charset="0"/>
              </a:rPr>
              <a:t>Живая природа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1484313"/>
            <a:ext cx="2808288" cy="2305050"/>
            <a:chOff x="288" y="1776"/>
            <a:chExt cx="1776" cy="912"/>
          </a:xfrm>
        </p:grpSpPr>
        <p:sp>
          <p:nvSpPr>
            <p:cNvPr id="6162" name="Line 5"/>
            <p:cNvSpPr>
              <a:spLocks noChangeShapeType="1"/>
            </p:cNvSpPr>
            <p:nvPr/>
          </p:nvSpPr>
          <p:spPr bwMode="auto">
            <a:xfrm flipH="1">
              <a:off x="1296" y="1776"/>
              <a:ext cx="76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Rectangle 6"/>
            <p:cNvSpPr>
              <a:spLocks noChangeArrowheads="1"/>
            </p:cNvSpPr>
            <p:nvPr/>
          </p:nvSpPr>
          <p:spPr bwMode="auto">
            <a:xfrm>
              <a:off x="288" y="2256"/>
              <a:ext cx="1536" cy="432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50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>
                  <a:solidFill>
                    <a:srgbClr val="FFFF00"/>
                  </a:solidFill>
                  <a:latin typeface="Times New Roman" pitchFamily="18" charset="0"/>
                </a:rPr>
                <a:t>Растения</a:t>
              </a:r>
            </a:p>
            <a:p>
              <a:pPr algn="ctr"/>
              <a:r>
                <a:rPr lang="ru-RU" sz="3600">
                  <a:solidFill>
                    <a:srgbClr val="009900"/>
                  </a:solidFill>
                  <a:latin typeface="Times New Roman" pitchFamily="18" charset="0"/>
                </a:rPr>
                <a:t>(флора)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08625" y="1557338"/>
            <a:ext cx="2808288" cy="2232025"/>
            <a:chOff x="3456" y="1776"/>
            <a:chExt cx="1824" cy="912"/>
          </a:xfrm>
        </p:grpSpPr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3456" y="1776"/>
              <a:ext cx="72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Rectangle 9"/>
            <p:cNvSpPr>
              <a:spLocks noChangeArrowheads="1"/>
            </p:cNvSpPr>
            <p:nvPr/>
          </p:nvSpPr>
          <p:spPr bwMode="auto">
            <a:xfrm>
              <a:off x="3600" y="2208"/>
              <a:ext cx="1680" cy="480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50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>
                  <a:solidFill>
                    <a:srgbClr val="FFFF00"/>
                  </a:solidFill>
                  <a:latin typeface="Times New Roman" pitchFamily="18" charset="0"/>
                </a:rPr>
                <a:t>Животные</a:t>
              </a:r>
            </a:p>
            <a:p>
              <a:pPr algn="ctr"/>
              <a:r>
                <a:rPr lang="ru-RU" sz="3600">
                  <a:solidFill>
                    <a:srgbClr val="009900"/>
                  </a:solidFill>
                  <a:latin typeface="Times New Roman" pitchFamily="18" charset="0"/>
                </a:rPr>
                <a:t>(фауна)</a:t>
              </a:r>
            </a:p>
          </p:txBody>
        </p:sp>
      </p:grpSp>
      <p:pic>
        <p:nvPicPr>
          <p:cNvPr id="10250" name="Picture 10" descr="be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005263"/>
            <a:ext cx="1924050" cy="130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1" name="Picture 11" descr="sire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300663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2" name="Picture 12" descr="19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1981200" cy="125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3" name="Picture 13" descr="butterfly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25786">
            <a:off x="4500563" y="22050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5" descr="butterfly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742543">
            <a:off x="7540625" y="1690688"/>
            <a:ext cx="719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6" descr="butterfly1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567682">
            <a:off x="313532" y="1520031"/>
            <a:ext cx="9382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flwr07_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4724400"/>
            <a:ext cx="1728787" cy="1296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Юлия\Desktop\Documents\КОМП\МОИ РИСУНКИ\Коллекция картинок (Microsoft)\рамки\рмашки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3071810"/>
            <a:ext cx="2136439" cy="1981196"/>
          </a:xfrm>
          <a:prstGeom prst="rect">
            <a:avLst/>
          </a:prstGeom>
          <a:noFill/>
        </p:spPr>
      </p:pic>
      <p:pic>
        <p:nvPicPr>
          <p:cNvPr id="2051" name="Picture 3" descr="C:\Users\Юлия\Desktop\Documents\КОМП\МОИ РИСУНКИ\картинки для работы\животные\НАСЕКОМЫЕ\1512_ex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5000636"/>
            <a:ext cx="1733528" cy="130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9" descr="img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5373688"/>
            <a:ext cx="1657350" cy="124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Юлия\Pictures\bugs_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5857892"/>
            <a:ext cx="1071570" cy="878687"/>
          </a:xfrm>
          <a:prstGeom prst="rect">
            <a:avLst/>
          </a:prstGeom>
          <a:noFill/>
        </p:spPr>
      </p:pic>
      <p:pic>
        <p:nvPicPr>
          <p:cNvPr id="2053" name="Picture 5" descr="C:\Users\Юлия\Pictures\image001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7929586" y="5715016"/>
            <a:ext cx="928670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Животное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Колосится в поле рожь.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Там, во ржи, цветок найдёшь: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Ярко-синий и пушистый,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Только жаль, что не душистый.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Это хищное животное, небольших размеров. Обитает в лесах, в запущенных садах. Ест жуков, дождевиков, лягушек, змей. В случае опасности сворачивается в клубок.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Угадайка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."</a:t>
            </a:r>
          </a:p>
        </p:txBody>
      </p:sp>
      <p:pic>
        <p:nvPicPr>
          <p:cNvPr id="12302" name="Picture 14" descr="ez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72000"/>
            <a:ext cx="23622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03" name="Picture 15" descr="vasili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648200"/>
            <a:ext cx="2492375" cy="166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Угадайка."</a:t>
            </a:r>
          </a:p>
        </p:txBody>
      </p:sp>
      <p:graphicFrame>
        <p:nvGraphicFramePr>
          <p:cNvPr id="23557" name="Group 5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Чей пух по городу летает?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Среди июля- снегопад.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Прохожие его ругают,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это ветер виноват.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Посадили зёрнышко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Вырастили солнышко.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8" name="Picture 16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716338"/>
            <a:ext cx="3121025" cy="2341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9" name="Picture 17" descr="Populus_alba_12_m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789363"/>
            <a:ext cx="1365250" cy="231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Угадайка."</a:t>
            </a:r>
          </a:p>
        </p:txBody>
      </p:sp>
      <p:graphicFrame>
        <p:nvGraphicFramePr>
          <p:cNvPr id="245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75926"/>
              </p:ext>
            </p:extLst>
          </p:nvPr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Животное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Крохотная девочка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Вышла на лужок: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Желтая головушка,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Беленький венок!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Зубы остры, хвост - лопатой,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Что за славные ребята?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Строят хаты и плотины,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Валят толстые осины.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2" name="Picture 16" descr="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3132137" cy="234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93" name="Picture 1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860800"/>
            <a:ext cx="2062162" cy="234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755650" y="260351"/>
            <a:ext cx="7531126" cy="10255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miter lim="800000"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"Кто это?"</a:t>
            </a:r>
          </a:p>
        </p:txBody>
      </p:sp>
      <p:pic>
        <p:nvPicPr>
          <p:cNvPr id="14340" name="Picture 4" descr="word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word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word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143512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Юлия\Desktop\Documents\КОМП\МОИ РИСУНКИ\картинки для работы\изменённые животные\2252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71612"/>
            <a:ext cx="4071966" cy="500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440</Words>
  <Application>Microsoft Office PowerPoint</Application>
  <PresentationFormat>Экран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Символ Дня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ты делаешь, человек?</vt:lpstr>
      <vt:lpstr>«Красная книга»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58</cp:revision>
  <dcterms:created xsi:type="dcterms:W3CDTF">2012-03-12T18:18:57Z</dcterms:created>
  <dcterms:modified xsi:type="dcterms:W3CDTF">2016-01-27T18:33:26Z</dcterms:modified>
</cp:coreProperties>
</file>