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B14B4-F43A-4F96-9EFA-870960D43FB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CCC6-2020-4526-ACC7-A67CC6063A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Волга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10CA0-EF99-4875-B5E4-CD6AEDB6B2D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Горная река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60A79-11D7-403C-8B2B-37152E3F37B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8C49-8F63-432F-BE3F-DCC7C0BF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87125-5A15-4F23-96DA-ABA8C7D862A8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27F731-A7A5-44D7-840E-9744511004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656184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Тема : «Воды </a:t>
            </a:r>
            <a:r>
              <a:rPr lang="ru-RU" sz="4800" dirty="0" err="1" smtClean="0"/>
              <a:t>суши.Реки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93096"/>
            <a:ext cx="7854696" cy="1944216"/>
          </a:xfrm>
        </p:spPr>
        <p:txBody>
          <a:bodyPr/>
          <a:lstStyle/>
          <a:p>
            <a:r>
              <a:rPr lang="ru-RU" dirty="0" smtClean="0"/>
              <a:t>Учитель географии</a:t>
            </a:r>
          </a:p>
          <a:p>
            <a:r>
              <a:rPr lang="ru-RU" dirty="0" smtClean="0"/>
              <a:t>Сёмина Г.В.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Асаковская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виды рек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23554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8" name="i-main-pic" descr="Картинка 1 из 34976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838200"/>
            <a:ext cx="4495800" cy="6019800"/>
          </a:xfrm>
          <a:ln w="28575">
            <a:solidFill>
              <a:srgbClr val="C00000"/>
            </a:solidFill>
          </a:ln>
        </p:spPr>
      </p:pic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87A83-2140-4020-B403-B3B1B01D826B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23555" name="Picture 4" descr="7228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38200"/>
            <a:ext cx="4495800" cy="6019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59" name="Прямоугольник 9"/>
          <p:cNvSpPr>
            <a:spLocks noChangeArrowheads="1"/>
          </p:cNvSpPr>
          <p:nvPr/>
        </p:nvSpPr>
        <p:spPr bwMode="auto">
          <a:xfrm>
            <a:off x="1295400" y="914400"/>
            <a:ext cx="209073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Равнинная река</a:t>
            </a:r>
          </a:p>
        </p:txBody>
      </p:sp>
      <p:sp>
        <p:nvSpPr>
          <p:cNvPr id="23560" name="Прямоугольник 10"/>
          <p:cNvSpPr>
            <a:spLocks noChangeArrowheads="1"/>
          </p:cNvSpPr>
          <p:nvPr/>
        </p:nvSpPr>
        <p:spPr bwMode="auto">
          <a:xfrm>
            <a:off x="6248400" y="914400"/>
            <a:ext cx="163195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Горная река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река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6756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1524000" y="1600200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ледники</a:t>
            </a:r>
          </a:p>
        </p:txBody>
      </p: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3505200" y="3200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8677" name="Text Box 19"/>
          <p:cNvSpPr txBox="1">
            <a:spLocks noChangeArrowheads="1"/>
          </p:cNvSpPr>
          <p:nvPr/>
        </p:nvSpPr>
        <p:spPr bwMode="auto">
          <a:xfrm>
            <a:off x="3581400" y="3962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3505200" y="4572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8679" name="Text Box 21"/>
          <p:cNvSpPr txBox="1">
            <a:spLocks noChangeArrowheads="1"/>
          </p:cNvSpPr>
          <p:nvPr/>
        </p:nvSpPr>
        <p:spPr bwMode="auto">
          <a:xfrm>
            <a:off x="4572000" y="5105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2362200" y="3657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4419600" y="3276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8682" name="Text Box 24"/>
          <p:cNvSpPr txBox="1">
            <a:spLocks noChangeArrowheads="1"/>
          </p:cNvSpPr>
          <p:nvPr/>
        </p:nvSpPr>
        <p:spPr bwMode="auto">
          <a:xfrm>
            <a:off x="2819400" y="2362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28684" name="Text Box 26"/>
          <p:cNvSpPr txBox="1">
            <a:spLocks noChangeArrowheads="1"/>
          </p:cNvSpPr>
          <p:nvPr/>
        </p:nvSpPr>
        <p:spPr bwMode="auto">
          <a:xfrm>
            <a:off x="3581400" y="2514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12</a:t>
            </a:r>
          </a:p>
        </p:txBody>
      </p:sp>
      <p:pic>
        <p:nvPicPr>
          <p:cNvPr id="28685" name="Содержимое 8" descr="эльбрус2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65163" y="682625"/>
            <a:ext cx="2254250" cy="2779713"/>
          </a:xfrm>
        </p:spPr>
      </p:pic>
      <p:pic>
        <p:nvPicPr>
          <p:cNvPr id="28693" name="Picture 2" descr="006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889250"/>
            <a:ext cx="1797050" cy="3803650"/>
          </a:xfrm>
        </p:spPr>
      </p:pic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685800" y="685800"/>
            <a:ext cx="325438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8687" name="Picture 19" descr="bolot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3963" y="2054225"/>
            <a:ext cx="26384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8610600" y="2057400"/>
            <a:ext cx="325438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569" name="Text Box 9"/>
          <p:cNvSpPr txBox="1">
            <a:spLocks noChangeArrowheads="1"/>
          </p:cNvSpPr>
          <p:nvPr/>
        </p:nvSpPr>
        <p:spPr bwMode="auto">
          <a:xfrm>
            <a:off x="1066800" y="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Закрепление материала</a:t>
            </a:r>
          </a:p>
        </p:txBody>
      </p:sp>
      <p:pic>
        <p:nvPicPr>
          <p:cNvPr id="26642" name="Picture 2" descr="C:\Users\аня\Downloads\модернизм\u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54864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8691" name="Picture 9" descr="D:\mygeography\Презентации\США\alyas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90988" y="682625"/>
            <a:ext cx="26447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2" name="Text Box 16"/>
          <p:cNvSpPr txBox="1">
            <a:spLocks noChangeArrowheads="1"/>
          </p:cNvSpPr>
          <p:nvPr/>
        </p:nvSpPr>
        <p:spPr bwMode="auto">
          <a:xfrm>
            <a:off x="6400800" y="685800"/>
            <a:ext cx="325438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694" name="Text Box 14"/>
          <p:cNvSpPr txBox="1">
            <a:spLocks noChangeArrowheads="1"/>
          </p:cNvSpPr>
          <p:nvPr/>
        </p:nvSpPr>
        <p:spPr bwMode="auto">
          <a:xfrm>
            <a:off x="228600" y="2895600"/>
            <a:ext cx="325438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РЕКИ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7" descr="sv_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62263"/>
            <a:ext cx="8229600" cy="43352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Arial Black" pitchFamily="34" charset="0"/>
              </a:rPr>
              <a:t> А.М.Васнецов </a:t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«Северный край»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http://img0.liveinternet.ru/images/attach/c/4/79/657/79657032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3236" y="1935163"/>
            <a:ext cx="61575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 И.В.Левитан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 «Летний вечер на Волге»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Рисунок 4" descr="http://allpainters.ru/cache/vyatka-river-1878_thumb_medium580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060848"/>
            <a:ext cx="74888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«Река-царь» Ремизов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Picture 4" descr="http://www.gazetaeao.ru/media/k2/items/src/43cb3b26768b82a0e3ec1fb837718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986756"/>
            <a:ext cx="784887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Истоки рек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7" name="Содержимое 8" descr="эльбрус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060849"/>
            <a:ext cx="4114800" cy="2160239"/>
          </a:xfrm>
          <a:ln w="28575">
            <a:solidFill>
              <a:srgbClr val="C00000"/>
            </a:solidFill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Picture 54"/>
          <p:cNvPicPr>
            <a:picLocks noChangeAspect="1" noChangeArrowheads="1"/>
          </p:cNvPicPr>
          <p:nvPr/>
        </p:nvPicPr>
        <p:blipFill>
          <a:blip r:embed="rId3" cstate="email">
            <a:lum contrast="54000"/>
          </a:blip>
          <a:srcRect/>
          <a:stretch>
            <a:fillRect/>
          </a:stretch>
        </p:blipFill>
        <p:spPr bwMode="auto">
          <a:xfrm>
            <a:off x="467544" y="4365104"/>
            <a:ext cx="4028256" cy="20882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Picture 19" descr="bol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060849"/>
            <a:ext cx="4038600" cy="208823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5" name="Picture 2" descr="P10206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365104"/>
            <a:ext cx="4032448" cy="216024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1560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ледники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3717032"/>
            <a:ext cx="111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болота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озера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родник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Устье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впадения реки в другую реку, озеро, водохранилище, море, океан.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устьев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40188" cy="5635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Дельта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6" name="i-main-pic" descr="Картинка 4 из 120474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30909" y="3055876"/>
            <a:ext cx="3692769" cy="2189285"/>
          </a:xfrm>
          <a:ln w="38100">
            <a:solidFill>
              <a:srgbClr val="C00000"/>
            </a:solidFill>
          </a:ln>
        </p:spPr>
      </p:pic>
      <p:sp>
        <p:nvSpPr>
          <p:cNvPr id="11268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828801"/>
            <a:ext cx="4419600" cy="533399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Эстуарий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i-main-pic" descr="Картинка 23 из 2716"/>
          <p:cNvPicPr>
            <a:picLocks noGrp="1"/>
          </p:cNvPicPr>
          <p:nvPr>
            <p:ph sz="quarter" idx="4"/>
          </p:nvPr>
        </p:nvPicPr>
        <p:blipFill>
          <a:blip r:embed="rId4" cstate="email"/>
          <a:srcRect t="7713" b="-1883"/>
          <a:stretch>
            <a:fillRect/>
          </a:stretch>
        </p:blipFill>
        <p:spPr>
          <a:xfrm>
            <a:off x="251520" y="2852936"/>
            <a:ext cx="4392488" cy="3733800"/>
          </a:xfrm>
          <a:ln w="38100">
            <a:solidFill>
              <a:srgbClr val="C00000"/>
            </a:solidFill>
          </a:ln>
        </p:spPr>
      </p:pic>
      <p:sp>
        <p:nvSpPr>
          <p:cNvPr id="1946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03A0D5-7F4B-4B0D-B37D-60B0020B31E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9" name="Стрелка вниз 8"/>
          <p:cNvSpPr/>
          <p:nvPr/>
        </p:nvSpPr>
        <p:spPr>
          <a:xfrm rot="2378650">
            <a:off x="3733800" y="1524000"/>
            <a:ext cx="3810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69992">
            <a:off x="5029200" y="1524000"/>
            <a:ext cx="3810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52400" y="2895600"/>
            <a:ext cx="1752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Волга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7937500" y="3251200"/>
            <a:ext cx="520700" cy="635000"/>
          </a:xfrm>
          <a:custGeom>
            <a:avLst/>
            <a:gdLst>
              <a:gd name="connsiteX0" fmla="*/ 304800 w 637625"/>
              <a:gd name="connsiteY0" fmla="*/ 0 h 770980"/>
              <a:gd name="connsiteX1" fmla="*/ 266700 w 637625"/>
              <a:gd name="connsiteY1" fmla="*/ 25400 h 770980"/>
              <a:gd name="connsiteX2" fmla="*/ 139700 w 637625"/>
              <a:gd name="connsiteY2" fmla="*/ 63500 h 770980"/>
              <a:gd name="connsiteX3" fmla="*/ 88900 w 637625"/>
              <a:gd name="connsiteY3" fmla="*/ 139700 h 770980"/>
              <a:gd name="connsiteX4" fmla="*/ 76200 w 637625"/>
              <a:gd name="connsiteY4" fmla="*/ 177800 h 770980"/>
              <a:gd name="connsiteX5" fmla="*/ 25400 w 637625"/>
              <a:gd name="connsiteY5" fmla="*/ 254000 h 770980"/>
              <a:gd name="connsiteX6" fmla="*/ 12700 w 637625"/>
              <a:gd name="connsiteY6" fmla="*/ 304800 h 770980"/>
              <a:gd name="connsiteX7" fmla="*/ 0 w 637625"/>
              <a:gd name="connsiteY7" fmla="*/ 342900 h 770980"/>
              <a:gd name="connsiteX8" fmla="*/ 12700 w 637625"/>
              <a:gd name="connsiteY8" fmla="*/ 533400 h 770980"/>
              <a:gd name="connsiteX9" fmla="*/ 38100 w 637625"/>
              <a:gd name="connsiteY9" fmla="*/ 622300 h 770980"/>
              <a:gd name="connsiteX10" fmla="*/ 76200 w 637625"/>
              <a:gd name="connsiteY10" fmla="*/ 647700 h 770980"/>
              <a:gd name="connsiteX11" fmla="*/ 165100 w 637625"/>
              <a:gd name="connsiteY11" fmla="*/ 711200 h 770980"/>
              <a:gd name="connsiteX12" fmla="*/ 203200 w 637625"/>
              <a:gd name="connsiteY12" fmla="*/ 723900 h 770980"/>
              <a:gd name="connsiteX13" fmla="*/ 292100 w 637625"/>
              <a:gd name="connsiteY13" fmla="*/ 762000 h 770980"/>
              <a:gd name="connsiteX14" fmla="*/ 482600 w 637625"/>
              <a:gd name="connsiteY14" fmla="*/ 723900 h 770980"/>
              <a:gd name="connsiteX15" fmla="*/ 596900 w 637625"/>
              <a:gd name="connsiteY15" fmla="*/ 660400 h 770980"/>
              <a:gd name="connsiteX16" fmla="*/ 635000 w 637625"/>
              <a:gd name="connsiteY16" fmla="*/ 584200 h 770980"/>
              <a:gd name="connsiteX17" fmla="*/ 635000 w 637625"/>
              <a:gd name="connsiteY17" fmla="*/ 520700 h 7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625" h="770980">
                <a:moveTo>
                  <a:pt x="304800" y="0"/>
                </a:moveTo>
                <a:cubicBezTo>
                  <a:pt x="292100" y="8467"/>
                  <a:pt x="280648" y="19201"/>
                  <a:pt x="266700" y="25400"/>
                </a:cubicBezTo>
                <a:cubicBezTo>
                  <a:pt x="226946" y="43068"/>
                  <a:pt x="181920" y="52945"/>
                  <a:pt x="139700" y="63500"/>
                </a:cubicBezTo>
                <a:cubicBezTo>
                  <a:pt x="109503" y="154092"/>
                  <a:pt x="152321" y="44568"/>
                  <a:pt x="88900" y="139700"/>
                </a:cubicBezTo>
                <a:cubicBezTo>
                  <a:pt x="81474" y="150839"/>
                  <a:pt x="82701" y="166098"/>
                  <a:pt x="76200" y="177800"/>
                </a:cubicBezTo>
                <a:cubicBezTo>
                  <a:pt x="61375" y="204485"/>
                  <a:pt x="25400" y="254000"/>
                  <a:pt x="25400" y="254000"/>
                </a:cubicBezTo>
                <a:cubicBezTo>
                  <a:pt x="21167" y="270933"/>
                  <a:pt x="17495" y="288017"/>
                  <a:pt x="12700" y="304800"/>
                </a:cubicBezTo>
                <a:cubicBezTo>
                  <a:pt x="9022" y="317672"/>
                  <a:pt x="0" y="329513"/>
                  <a:pt x="0" y="342900"/>
                </a:cubicBezTo>
                <a:cubicBezTo>
                  <a:pt x="0" y="406541"/>
                  <a:pt x="6038" y="470109"/>
                  <a:pt x="12700" y="533400"/>
                </a:cubicBezTo>
                <a:cubicBezTo>
                  <a:pt x="12977" y="536027"/>
                  <a:pt x="31899" y="614549"/>
                  <a:pt x="38100" y="622300"/>
                </a:cubicBezTo>
                <a:cubicBezTo>
                  <a:pt x="47635" y="634219"/>
                  <a:pt x="63780" y="638828"/>
                  <a:pt x="76200" y="647700"/>
                </a:cubicBezTo>
                <a:cubicBezTo>
                  <a:pt x="89623" y="657288"/>
                  <a:pt x="145147" y="701223"/>
                  <a:pt x="165100" y="711200"/>
                </a:cubicBezTo>
                <a:cubicBezTo>
                  <a:pt x="177074" y="717187"/>
                  <a:pt x="190895" y="718627"/>
                  <a:pt x="203200" y="723900"/>
                </a:cubicBezTo>
                <a:cubicBezTo>
                  <a:pt x="313054" y="770980"/>
                  <a:pt x="202749" y="732216"/>
                  <a:pt x="292100" y="762000"/>
                </a:cubicBezTo>
                <a:cubicBezTo>
                  <a:pt x="336307" y="757088"/>
                  <a:pt x="437573" y="753918"/>
                  <a:pt x="482600" y="723900"/>
                </a:cubicBezTo>
                <a:cubicBezTo>
                  <a:pt x="569939" y="665674"/>
                  <a:pt x="529840" y="682753"/>
                  <a:pt x="596900" y="660400"/>
                </a:cubicBezTo>
                <a:cubicBezTo>
                  <a:pt x="614354" y="634219"/>
                  <a:pt x="630955" y="616557"/>
                  <a:pt x="635000" y="584200"/>
                </a:cubicBezTo>
                <a:cubicBezTo>
                  <a:pt x="637625" y="563197"/>
                  <a:pt x="635000" y="541867"/>
                  <a:pt x="635000" y="5207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888755">
            <a:off x="2590800" y="5943600"/>
            <a:ext cx="838200" cy="609600"/>
          </a:xfrm>
          <a:custGeom>
            <a:avLst/>
            <a:gdLst>
              <a:gd name="connsiteX0" fmla="*/ 815120 w 815120"/>
              <a:gd name="connsiteY0" fmla="*/ 228600 h 689478"/>
              <a:gd name="connsiteX1" fmla="*/ 802420 w 815120"/>
              <a:gd name="connsiteY1" fmla="*/ 190500 h 689478"/>
              <a:gd name="connsiteX2" fmla="*/ 764320 w 815120"/>
              <a:gd name="connsiteY2" fmla="*/ 165100 h 689478"/>
              <a:gd name="connsiteX3" fmla="*/ 688120 w 815120"/>
              <a:gd name="connsiteY3" fmla="*/ 114300 h 689478"/>
              <a:gd name="connsiteX4" fmla="*/ 637320 w 815120"/>
              <a:gd name="connsiteY4" fmla="*/ 88900 h 689478"/>
              <a:gd name="connsiteX5" fmla="*/ 586520 w 815120"/>
              <a:gd name="connsiteY5" fmla="*/ 50800 h 689478"/>
              <a:gd name="connsiteX6" fmla="*/ 523020 w 815120"/>
              <a:gd name="connsiteY6" fmla="*/ 38100 h 689478"/>
              <a:gd name="connsiteX7" fmla="*/ 434120 w 815120"/>
              <a:gd name="connsiteY7" fmla="*/ 12700 h 689478"/>
              <a:gd name="connsiteX8" fmla="*/ 383320 w 815120"/>
              <a:gd name="connsiteY8" fmla="*/ 0 h 689478"/>
              <a:gd name="connsiteX9" fmla="*/ 142020 w 815120"/>
              <a:gd name="connsiteY9" fmla="*/ 25400 h 689478"/>
              <a:gd name="connsiteX10" fmla="*/ 78520 w 815120"/>
              <a:gd name="connsiteY10" fmla="*/ 88900 h 689478"/>
              <a:gd name="connsiteX11" fmla="*/ 40420 w 815120"/>
              <a:gd name="connsiteY11" fmla="*/ 114300 h 689478"/>
              <a:gd name="connsiteX12" fmla="*/ 2320 w 815120"/>
              <a:gd name="connsiteY12" fmla="*/ 228600 h 689478"/>
              <a:gd name="connsiteX13" fmla="*/ 27720 w 815120"/>
              <a:gd name="connsiteY13" fmla="*/ 508000 h 689478"/>
              <a:gd name="connsiteX14" fmla="*/ 142020 w 815120"/>
              <a:gd name="connsiteY14" fmla="*/ 571500 h 689478"/>
              <a:gd name="connsiteX15" fmla="*/ 180120 w 815120"/>
              <a:gd name="connsiteY15" fmla="*/ 596900 h 689478"/>
              <a:gd name="connsiteX16" fmla="*/ 269020 w 815120"/>
              <a:gd name="connsiteY16" fmla="*/ 635000 h 689478"/>
              <a:gd name="connsiteX17" fmla="*/ 357920 w 815120"/>
              <a:gd name="connsiteY17" fmla="*/ 673100 h 689478"/>
              <a:gd name="connsiteX18" fmla="*/ 396020 w 815120"/>
              <a:gd name="connsiteY18" fmla="*/ 685800 h 689478"/>
              <a:gd name="connsiteX19" fmla="*/ 650020 w 815120"/>
              <a:gd name="connsiteY19" fmla="*/ 685800 h 6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5120" h="689478">
                <a:moveTo>
                  <a:pt x="815120" y="228600"/>
                </a:moveTo>
                <a:cubicBezTo>
                  <a:pt x="810887" y="215900"/>
                  <a:pt x="810783" y="200953"/>
                  <a:pt x="802420" y="190500"/>
                </a:cubicBezTo>
                <a:cubicBezTo>
                  <a:pt x="792885" y="178581"/>
                  <a:pt x="776046" y="174871"/>
                  <a:pt x="764320" y="165100"/>
                </a:cubicBezTo>
                <a:cubicBezTo>
                  <a:pt x="679762" y="94635"/>
                  <a:pt x="770831" y="149748"/>
                  <a:pt x="688120" y="114300"/>
                </a:cubicBezTo>
                <a:cubicBezTo>
                  <a:pt x="670719" y="106842"/>
                  <a:pt x="653374" y="98934"/>
                  <a:pt x="637320" y="88900"/>
                </a:cubicBezTo>
                <a:cubicBezTo>
                  <a:pt x="619371" y="77682"/>
                  <a:pt x="605862" y="59397"/>
                  <a:pt x="586520" y="50800"/>
                </a:cubicBezTo>
                <a:cubicBezTo>
                  <a:pt x="566795" y="42033"/>
                  <a:pt x="544092" y="42783"/>
                  <a:pt x="523020" y="38100"/>
                </a:cubicBezTo>
                <a:cubicBezTo>
                  <a:pt x="433690" y="18249"/>
                  <a:pt x="508369" y="33914"/>
                  <a:pt x="434120" y="12700"/>
                </a:cubicBezTo>
                <a:cubicBezTo>
                  <a:pt x="417337" y="7905"/>
                  <a:pt x="400253" y="4233"/>
                  <a:pt x="383320" y="0"/>
                </a:cubicBezTo>
                <a:cubicBezTo>
                  <a:pt x="302887" y="8467"/>
                  <a:pt x="221593" y="10932"/>
                  <a:pt x="142020" y="25400"/>
                </a:cubicBezTo>
                <a:cubicBezTo>
                  <a:pt x="100627" y="32926"/>
                  <a:pt x="102979" y="64441"/>
                  <a:pt x="78520" y="88900"/>
                </a:cubicBezTo>
                <a:cubicBezTo>
                  <a:pt x="67727" y="99693"/>
                  <a:pt x="53120" y="105833"/>
                  <a:pt x="40420" y="114300"/>
                </a:cubicBezTo>
                <a:cubicBezTo>
                  <a:pt x="11127" y="158240"/>
                  <a:pt x="0" y="163638"/>
                  <a:pt x="2320" y="228600"/>
                </a:cubicBezTo>
                <a:cubicBezTo>
                  <a:pt x="5658" y="322058"/>
                  <a:pt x="218" y="418618"/>
                  <a:pt x="27720" y="508000"/>
                </a:cubicBezTo>
                <a:cubicBezTo>
                  <a:pt x="42281" y="555324"/>
                  <a:pt x="106875" y="553927"/>
                  <a:pt x="142020" y="571500"/>
                </a:cubicBezTo>
                <a:cubicBezTo>
                  <a:pt x="155672" y="578326"/>
                  <a:pt x="166468" y="590074"/>
                  <a:pt x="180120" y="596900"/>
                </a:cubicBezTo>
                <a:cubicBezTo>
                  <a:pt x="322601" y="668140"/>
                  <a:pt x="84030" y="529291"/>
                  <a:pt x="269020" y="635000"/>
                </a:cubicBezTo>
                <a:cubicBezTo>
                  <a:pt x="346356" y="679192"/>
                  <a:pt x="264052" y="646281"/>
                  <a:pt x="357920" y="673100"/>
                </a:cubicBezTo>
                <a:cubicBezTo>
                  <a:pt x="370792" y="676778"/>
                  <a:pt x="382646" y="685219"/>
                  <a:pt x="396020" y="685800"/>
                </a:cubicBezTo>
                <a:cubicBezTo>
                  <a:pt x="480607" y="689478"/>
                  <a:pt x="565353" y="685800"/>
                  <a:pt x="650020" y="685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9" name="Прямоугольник 10"/>
          <p:cNvSpPr>
            <a:spLocks noChangeArrowheads="1"/>
          </p:cNvSpPr>
          <p:nvPr/>
        </p:nvSpPr>
        <p:spPr bwMode="auto">
          <a:xfrm>
            <a:off x="7315200" y="6248400"/>
            <a:ext cx="1676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Амазонка</a:t>
            </a:r>
          </a:p>
        </p:txBody>
      </p:sp>
      <p:pic>
        <p:nvPicPr>
          <p:cNvPr id="19470" name="Picture 10" descr="Амазонка - самая длинная река Земл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2924944"/>
            <a:ext cx="3816424" cy="33962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71" name="Picture 7" descr="23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95800"/>
            <a:ext cx="1805880" cy="2159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Новая папка\water2_4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85750"/>
            <a:ext cx="8610600" cy="60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357313"/>
            <a:ext cx="6567487" cy="507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28700" y="285750"/>
            <a:ext cx="685799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Строение реки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Назовите ее элементы, обозначенные цифрами</a:t>
            </a:r>
            <a:r>
              <a:rPr lang="ru-RU" sz="2000" b="1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5888"/>
            <a:ext cx="3571875" cy="67421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Речная система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– это главная река со всеми притоками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Водораздел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– граница, разделяющая соседние речные бассейны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Бассейн реки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-участок земной поверхности, с которого вся вода стекает в реку</a:t>
            </a:r>
          </a:p>
        </p:txBody>
      </p:sp>
      <p:pic>
        <p:nvPicPr>
          <p:cNvPr id="21507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8538" y="0"/>
            <a:ext cx="558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Рисунок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082" name="Freeform 10"/>
          <p:cNvSpPr>
            <a:spLocks/>
          </p:cNvSpPr>
          <p:nvPr/>
        </p:nvSpPr>
        <p:spPr bwMode="auto">
          <a:xfrm>
            <a:off x="3671888" y="177800"/>
            <a:ext cx="5329237" cy="6323013"/>
          </a:xfrm>
          <a:custGeom>
            <a:avLst/>
            <a:gdLst>
              <a:gd name="T0" fmla="*/ 2147483647 w 3357"/>
              <a:gd name="T1" fmla="*/ 2147483647 h 3983"/>
              <a:gd name="T2" fmla="*/ 2147483647 w 3357"/>
              <a:gd name="T3" fmla="*/ 2147483647 h 3983"/>
              <a:gd name="T4" fmla="*/ 2147483647 w 3357"/>
              <a:gd name="T5" fmla="*/ 2147483647 h 3983"/>
              <a:gd name="T6" fmla="*/ 2147483647 w 3357"/>
              <a:gd name="T7" fmla="*/ 2147483647 h 3983"/>
              <a:gd name="T8" fmla="*/ 2147483647 w 3357"/>
              <a:gd name="T9" fmla="*/ 2147483647 h 3983"/>
              <a:gd name="T10" fmla="*/ 2147483647 w 3357"/>
              <a:gd name="T11" fmla="*/ 2147483647 h 3983"/>
              <a:gd name="T12" fmla="*/ 2147483647 w 3357"/>
              <a:gd name="T13" fmla="*/ 2147483647 h 3983"/>
              <a:gd name="T14" fmla="*/ 2147483647 w 3357"/>
              <a:gd name="T15" fmla="*/ 2147483647 h 3983"/>
              <a:gd name="T16" fmla="*/ 2147483647 w 3357"/>
              <a:gd name="T17" fmla="*/ 2147483647 h 3983"/>
              <a:gd name="T18" fmla="*/ 2147483647 w 3357"/>
              <a:gd name="T19" fmla="*/ 2147483647 h 3983"/>
              <a:gd name="T20" fmla="*/ 2147483647 w 3357"/>
              <a:gd name="T21" fmla="*/ 2147483647 h 3983"/>
              <a:gd name="T22" fmla="*/ 2147483647 w 3357"/>
              <a:gd name="T23" fmla="*/ 2147483647 h 3983"/>
              <a:gd name="T24" fmla="*/ 2147483647 w 3357"/>
              <a:gd name="T25" fmla="*/ 2147483647 h 3983"/>
              <a:gd name="T26" fmla="*/ 2147483647 w 3357"/>
              <a:gd name="T27" fmla="*/ 2147483647 h 3983"/>
              <a:gd name="T28" fmla="*/ 2147483647 w 3357"/>
              <a:gd name="T29" fmla="*/ 2147483647 h 3983"/>
              <a:gd name="T30" fmla="*/ 2147483647 w 3357"/>
              <a:gd name="T31" fmla="*/ 2147483647 h 3983"/>
              <a:gd name="T32" fmla="*/ 2147483647 w 3357"/>
              <a:gd name="T33" fmla="*/ 2147483647 h 3983"/>
              <a:gd name="T34" fmla="*/ 2147483647 w 3357"/>
              <a:gd name="T35" fmla="*/ 2147483647 h 3983"/>
              <a:gd name="T36" fmla="*/ 2147483647 w 3357"/>
              <a:gd name="T37" fmla="*/ 2147483647 h 3983"/>
              <a:gd name="T38" fmla="*/ 2147483647 w 3357"/>
              <a:gd name="T39" fmla="*/ 2147483647 h 3983"/>
              <a:gd name="T40" fmla="*/ 2147483647 w 3357"/>
              <a:gd name="T41" fmla="*/ 2147483647 h 3983"/>
              <a:gd name="T42" fmla="*/ 2147483647 w 3357"/>
              <a:gd name="T43" fmla="*/ 2147483647 h 3983"/>
              <a:gd name="T44" fmla="*/ 2147483647 w 3357"/>
              <a:gd name="T45" fmla="*/ 2147483647 h 3983"/>
              <a:gd name="T46" fmla="*/ 2147483647 w 3357"/>
              <a:gd name="T47" fmla="*/ 2147483647 h 3983"/>
              <a:gd name="T48" fmla="*/ 2147483647 w 3357"/>
              <a:gd name="T49" fmla="*/ 2147483647 h 3983"/>
              <a:gd name="T50" fmla="*/ 2147483647 w 3357"/>
              <a:gd name="T51" fmla="*/ 2147483647 h 3983"/>
              <a:gd name="T52" fmla="*/ 2147483647 w 3357"/>
              <a:gd name="T53" fmla="*/ 2147483647 h 3983"/>
              <a:gd name="T54" fmla="*/ 2147483647 w 3357"/>
              <a:gd name="T55" fmla="*/ 2147483647 h 3983"/>
              <a:gd name="T56" fmla="*/ 2147483647 w 3357"/>
              <a:gd name="T57" fmla="*/ 2147483647 h 3983"/>
              <a:gd name="T58" fmla="*/ 2147483647 w 3357"/>
              <a:gd name="T59" fmla="*/ 2147483647 h 3983"/>
              <a:gd name="T60" fmla="*/ 2147483647 w 3357"/>
              <a:gd name="T61" fmla="*/ 2147483647 h 3983"/>
              <a:gd name="T62" fmla="*/ 2147483647 w 3357"/>
              <a:gd name="T63" fmla="*/ 2147483647 h 3983"/>
              <a:gd name="T64" fmla="*/ 2147483647 w 3357"/>
              <a:gd name="T65" fmla="*/ 2147483647 h 3983"/>
              <a:gd name="T66" fmla="*/ 2147483647 w 3357"/>
              <a:gd name="T67" fmla="*/ 2147483647 h 3983"/>
              <a:gd name="T68" fmla="*/ 2147483647 w 3357"/>
              <a:gd name="T69" fmla="*/ 2147483647 h 3983"/>
              <a:gd name="T70" fmla="*/ 2147483647 w 3357"/>
              <a:gd name="T71" fmla="*/ 2147483647 h 3983"/>
              <a:gd name="T72" fmla="*/ 2147483647 w 3357"/>
              <a:gd name="T73" fmla="*/ 2147483647 h 3983"/>
              <a:gd name="T74" fmla="*/ 2147483647 w 3357"/>
              <a:gd name="T75" fmla="*/ 2147483647 h 3983"/>
              <a:gd name="T76" fmla="*/ 2147483647 w 3357"/>
              <a:gd name="T77" fmla="*/ 2147483647 h 3983"/>
              <a:gd name="T78" fmla="*/ 2147483647 w 3357"/>
              <a:gd name="T79" fmla="*/ 2147483647 h 3983"/>
              <a:gd name="T80" fmla="*/ 2147483647 w 3357"/>
              <a:gd name="T81" fmla="*/ 2147483647 h 39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57"/>
              <a:gd name="T124" fmla="*/ 0 h 3983"/>
              <a:gd name="T125" fmla="*/ 3357 w 3357"/>
              <a:gd name="T126" fmla="*/ 3983 h 39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57" h="3983">
                <a:moveTo>
                  <a:pt x="703" y="3953"/>
                </a:moveTo>
                <a:cubicBezTo>
                  <a:pt x="635" y="3923"/>
                  <a:pt x="612" y="3878"/>
                  <a:pt x="567" y="3772"/>
                </a:cubicBezTo>
                <a:cubicBezTo>
                  <a:pt x="522" y="3666"/>
                  <a:pt x="454" y="3431"/>
                  <a:pt x="431" y="3318"/>
                </a:cubicBezTo>
                <a:cubicBezTo>
                  <a:pt x="408" y="3205"/>
                  <a:pt x="408" y="3197"/>
                  <a:pt x="431" y="3091"/>
                </a:cubicBezTo>
                <a:cubicBezTo>
                  <a:pt x="454" y="2985"/>
                  <a:pt x="529" y="2781"/>
                  <a:pt x="567" y="2683"/>
                </a:cubicBezTo>
                <a:cubicBezTo>
                  <a:pt x="605" y="2585"/>
                  <a:pt x="643" y="2547"/>
                  <a:pt x="658" y="2502"/>
                </a:cubicBezTo>
                <a:cubicBezTo>
                  <a:pt x="673" y="2457"/>
                  <a:pt x="673" y="2464"/>
                  <a:pt x="658" y="2411"/>
                </a:cubicBezTo>
                <a:cubicBezTo>
                  <a:pt x="643" y="2358"/>
                  <a:pt x="627" y="2275"/>
                  <a:pt x="567" y="2184"/>
                </a:cubicBezTo>
                <a:cubicBezTo>
                  <a:pt x="507" y="2093"/>
                  <a:pt x="371" y="1980"/>
                  <a:pt x="295" y="1867"/>
                </a:cubicBezTo>
                <a:cubicBezTo>
                  <a:pt x="219" y="1754"/>
                  <a:pt x="158" y="1618"/>
                  <a:pt x="113" y="1504"/>
                </a:cubicBezTo>
                <a:cubicBezTo>
                  <a:pt x="68" y="1390"/>
                  <a:pt x="38" y="1330"/>
                  <a:pt x="23" y="1186"/>
                </a:cubicBezTo>
                <a:cubicBezTo>
                  <a:pt x="8" y="1042"/>
                  <a:pt x="0" y="793"/>
                  <a:pt x="23" y="642"/>
                </a:cubicBezTo>
                <a:cubicBezTo>
                  <a:pt x="46" y="491"/>
                  <a:pt x="114" y="362"/>
                  <a:pt x="159" y="279"/>
                </a:cubicBezTo>
                <a:cubicBezTo>
                  <a:pt x="204" y="196"/>
                  <a:pt x="197" y="181"/>
                  <a:pt x="295" y="143"/>
                </a:cubicBezTo>
                <a:cubicBezTo>
                  <a:pt x="393" y="105"/>
                  <a:pt x="589" y="75"/>
                  <a:pt x="748" y="52"/>
                </a:cubicBezTo>
                <a:cubicBezTo>
                  <a:pt x="907" y="29"/>
                  <a:pt x="1020" y="14"/>
                  <a:pt x="1247" y="7"/>
                </a:cubicBezTo>
                <a:cubicBezTo>
                  <a:pt x="1474" y="0"/>
                  <a:pt x="1860" y="0"/>
                  <a:pt x="2109" y="7"/>
                </a:cubicBezTo>
                <a:cubicBezTo>
                  <a:pt x="2358" y="14"/>
                  <a:pt x="2563" y="29"/>
                  <a:pt x="2744" y="52"/>
                </a:cubicBezTo>
                <a:cubicBezTo>
                  <a:pt x="2925" y="75"/>
                  <a:pt x="3100" y="98"/>
                  <a:pt x="3198" y="143"/>
                </a:cubicBezTo>
                <a:cubicBezTo>
                  <a:pt x="3296" y="188"/>
                  <a:pt x="3311" y="256"/>
                  <a:pt x="3334" y="324"/>
                </a:cubicBezTo>
                <a:cubicBezTo>
                  <a:pt x="3357" y="392"/>
                  <a:pt x="3357" y="460"/>
                  <a:pt x="3334" y="551"/>
                </a:cubicBezTo>
                <a:cubicBezTo>
                  <a:pt x="3311" y="642"/>
                  <a:pt x="3251" y="771"/>
                  <a:pt x="3198" y="869"/>
                </a:cubicBezTo>
                <a:cubicBezTo>
                  <a:pt x="3145" y="967"/>
                  <a:pt x="3046" y="1088"/>
                  <a:pt x="3016" y="1141"/>
                </a:cubicBezTo>
                <a:cubicBezTo>
                  <a:pt x="2986" y="1194"/>
                  <a:pt x="3016" y="1156"/>
                  <a:pt x="3016" y="1186"/>
                </a:cubicBezTo>
                <a:cubicBezTo>
                  <a:pt x="3016" y="1216"/>
                  <a:pt x="3008" y="1254"/>
                  <a:pt x="3016" y="1322"/>
                </a:cubicBezTo>
                <a:cubicBezTo>
                  <a:pt x="3024" y="1390"/>
                  <a:pt x="3069" y="1496"/>
                  <a:pt x="3062" y="1594"/>
                </a:cubicBezTo>
                <a:cubicBezTo>
                  <a:pt x="3055" y="1692"/>
                  <a:pt x="3001" y="1829"/>
                  <a:pt x="2971" y="1912"/>
                </a:cubicBezTo>
                <a:cubicBezTo>
                  <a:pt x="2941" y="1995"/>
                  <a:pt x="2918" y="2010"/>
                  <a:pt x="2880" y="2093"/>
                </a:cubicBezTo>
                <a:cubicBezTo>
                  <a:pt x="2842" y="2176"/>
                  <a:pt x="2805" y="2297"/>
                  <a:pt x="2744" y="2411"/>
                </a:cubicBezTo>
                <a:cubicBezTo>
                  <a:pt x="2683" y="2525"/>
                  <a:pt x="2570" y="2668"/>
                  <a:pt x="2517" y="2774"/>
                </a:cubicBezTo>
                <a:cubicBezTo>
                  <a:pt x="2464" y="2880"/>
                  <a:pt x="2450" y="2963"/>
                  <a:pt x="2427" y="3046"/>
                </a:cubicBezTo>
                <a:cubicBezTo>
                  <a:pt x="2404" y="3129"/>
                  <a:pt x="2404" y="3205"/>
                  <a:pt x="2381" y="3273"/>
                </a:cubicBezTo>
                <a:cubicBezTo>
                  <a:pt x="2358" y="3341"/>
                  <a:pt x="2366" y="3386"/>
                  <a:pt x="2291" y="3454"/>
                </a:cubicBezTo>
                <a:cubicBezTo>
                  <a:pt x="2216" y="3522"/>
                  <a:pt x="2034" y="3628"/>
                  <a:pt x="1928" y="3681"/>
                </a:cubicBezTo>
                <a:cubicBezTo>
                  <a:pt x="1822" y="3734"/>
                  <a:pt x="1724" y="3742"/>
                  <a:pt x="1656" y="3772"/>
                </a:cubicBezTo>
                <a:cubicBezTo>
                  <a:pt x="1588" y="3802"/>
                  <a:pt x="1565" y="3839"/>
                  <a:pt x="1520" y="3862"/>
                </a:cubicBezTo>
                <a:cubicBezTo>
                  <a:pt x="1475" y="3885"/>
                  <a:pt x="1406" y="3893"/>
                  <a:pt x="1383" y="3908"/>
                </a:cubicBezTo>
                <a:cubicBezTo>
                  <a:pt x="1360" y="3923"/>
                  <a:pt x="1421" y="3953"/>
                  <a:pt x="1383" y="3953"/>
                </a:cubicBezTo>
                <a:cubicBezTo>
                  <a:pt x="1345" y="3953"/>
                  <a:pt x="1225" y="3908"/>
                  <a:pt x="1157" y="3908"/>
                </a:cubicBezTo>
                <a:cubicBezTo>
                  <a:pt x="1089" y="3908"/>
                  <a:pt x="1051" y="3946"/>
                  <a:pt x="975" y="3953"/>
                </a:cubicBezTo>
                <a:cubicBezTo>
                  <a:pt x="899" y="3960"/>
                  <a:pt x="771" y="3983"/>
                  <a:pt x="703" y="3953"/>
                </a:cubicBez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3708400" y="188913"/>
            <a:ext cx="2447925" cy="15843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H="1">
            <a:off x="3708400" y="188913"/>
            <a:ext cx="2951163" cy="194468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3851275" y="188913"/>
            <a:ext cx="3384550" cy="22320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H="1">
            <a:off x="3924300" y="260350"/>
            <a:ext cx="3816350" cy="24479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4067175" y="333375"/>
            <a:ext cx="4033838" cy="26638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H="1">
            <a:off x="4211638" y="333375"/>
            <a:ext cx="4464050" cy="28797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H="1">
            <a:off x="4427538" y="549275"/>
            <a:ext cx="4537075" cy="28797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4572000" y="908050"/>
            <a:ext cx="4392613" cy="266541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H="1">
            <a:off x="4716463" y="1268413"/>
            <a:ext cx="4176712" cy="2665412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H="1">
            <a:off x="4572000" y="1844675"/>
            <a:ext cx="3960813" cy="259238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>
            <a:off x="4427538" y="2276475"/>
            <a:ext cx="4032250" cy="25209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H="1">
            <a:off x="4284663" y="2563813"/>
            <a:ext cx="4246562" cy="27368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H="1">
            <a:off x="4427538" y="2924175"/>
            <a:ext cx="4032250" cy="259238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H="1">
            <a:off x="4500563" y="3429000"/>
            <a:ext cx="3814762" cy="24479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>
            <a:off x="4643438" y="3933825"/>
            <a:ext cx="3384550" cy="22320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>
            <a:off x="3708400" y="188913"/>
            <a:ext cx="1871663" cy="11525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3779838" y="333375"/>
            <a:ext cx="863600" cy="5746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>
            <a:off x="4787900" y="4508500"/>
            <a:ext cx="2879725" cy="194468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H="1">
            <a:off x="5292725" y="5013325"/>
            <a:ext cx="2232025" cy="143986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H="1">
            <a:off x="5795963" y="5373688"/>
            <a:ext cx="1655762" cy="1008062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118</Words>
  <Application>Microsoft Office PowerPoint</Application>
  <PresentationFormat>Экран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Тема : «Воды суши.Реки»</vt:lpstr>
      <vt:lpstr>РЕКИ</vt:lpstr>
      <vt:lpstr>       А.М.Васнецов  «Северный край» </vt:lpstr>
      <vt:lpstr> И.В.Левитан  «Летний вечер на Волге»</vt:lpstr>
      <vt:lpstr>«Река-царь» Ремизов</vt:lpstr>
      <vt:lpstr>Истоки рек</vt:lpstr>
      <vt:lpstr>Устье – место впадения реки в другую реку, озеро, водохранилище, море, океан. Типы устьев </vt:lpstr>
      <vt:lpstr>Слайд 8</vt:lpstr>
      <vt:lpstr>Слайд 9</vt:lpstr>
      <vt:lpstr> виды рек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«Воды суши.Реки»</dc:title>
  <dc:creator>география</dc:creator>
  <cp:lastModifiedBy>география</cp:lastModifiedBy>
  <cp:revision>8</cp:revision>
  <dcterms:created xsi:type="dcterms:W3CDTF">2015-03-16T11:48:06Z</dcterms:created>
  <dcterms:modified xsi:type="dcterms:W3CDTF">2016-01-11T10:49:14Z</dcterms:modified>
</cp:coreProperties>
</file>