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6" r:id="rId9"/>
    <p:sldId id="267" r:id="rId10"/>
    <p:sldId id="268" r:id="rId11"/>
    <p:sldId id="269" r:id="rId12"/>
    <p:sldId id="264" r:id="rId13"/>
    <p:sldId id="281" r:id="rId14"/>
    <p:sldId id="277" r:id="rId15"/>
    <p:sldId id="278" r:id="rId16"/>
    <p:sldId id="263" r:id="rId17"/>
    <p:sldId id="280" r:id="rId18"/>
    <p:sldId id="271" r:id="rId19"/>
    <p:sldId id="272" r:id="rId20"/>
    <p:sldId id="273" r:id="rId21"/>
    <p:sldId id="274" r:id="rId22"/>
    <p:sldId id="275" r:id="rId23"/>
    <p:sldId id="279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27073181-70f1-4e9b-8155-d26dacc601a3/%5bEST5_03-17%5d_%5bPD_03%5d.swf" TargetMode="External"/><Relationship Id="rId2" Type="http://schemas.openxmlformats.org/officeDocument/2006/relationships/hyperlink" Target="http://files.school-collection.edu.ru/dlrstore/644999e6-e73c-47d3-88e7-29aa2c08fbfa/%5bEST5_03-17%5d_%5bPD_05%5d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40e2d2b-8b8c-11db-b606-0800200c9a66/04_04_04_24.jpg" TargetMode="External"/><Relationship Id="rId2" Type="http://schemas.openxmlformats.org/officeDocument/2006/relationships/hyperlink" Target="http://files.school-collection.edu.ru/dlrstore/740e2d2c-8b8c-11db-b606-0800200c9a66/index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b16f3eb-0a01-022a-0128-215d402086e4/%5bBIO7_07-29%5d_%5bMV_01%5d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40e2d1a-8b8c-11db-b606-0800200c9a66/index.htm" TargetMode="External"/><Relationship Id="rId2" Type="http://schemas.openxmlformats.org/officeDocument/2006/relationships/hyperlink" Target="http://files.school-collection.edu.ru/dlrstore/740e2d1b-8b8c-11db-b606-0800200c9a66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живых организмов в природе и жизни человека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200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биологии МБОУ </a:t>
            </a:r>
          </a:p>
          <a:p>
            <a:r>
              <a:rPr lang="ru-RU" dirty="0" smtClean="0"/>
              <a:t>Наримановского района </a:t>
            </a:r>
          </a:p>
          <a:p>
            <a:r>
              <a:rPr lang="ru-RU" dirty="0" smtClean="0"/>
              <a:t>«СОШ № 2»</a:t>
            </a:r>
          </a:p>
          <a:p>
            <a:r>
              <a:rPr lang="ru-RU" dirty="0" smtClean="0"/>
              <a:t>Щеглова Е.К.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2015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Проанализируйте текст с. 71 о разведении ценных видов рыб человеком, восстановлении численности лососёвых и осетровых рыб на рыборазводных заводах. Познакомьтесь с деятельностью осетрового рыбоводного завода «Лебяжий», расположенного на территории г. Нариманов.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Выполните задания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371601"/>
            <a:ext cx="8686800" cy="32003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Мощность предприятия позволяет выпускать в естественные водоёмы 19 млн. шт. молоди осетровых рыб ежегодно. На заводе применяется метод прижизненного получения половых продуктов. Самки доставляются в операционную, где производится отбор икры.  Цех Лебяжьего ОРЗ способен одновременно принять на инкубацию более 70 кг икры, или около 40 млн. шт. икринок осетровых.</a:t>
            </a:r>
            <a:r>
              <a:rPr lang="ru-RU" sz="2800" dirty="0" smtClean="0"/>
              <a:t>[4]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Осетровый рыбоводный завод «Лебяжий»</a:t>
            </a:r>
            <a:endParaRPr lang="ru-RU" dirty="0"/>
          </a:p>
        </p:txBody>
      </p:sp>
      <p:pic>
        <p:nvPicPr>
          <p:cNvPr id="4" name="Рисунок 3" descr="http://www.sevkasprybvod.ru/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19998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evkasprybvod.ru/i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213002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evkasprybvod.ru/i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20376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Осетровый рыбоводный завод &quot;Лебяжий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572000"/>
            <a:ext cx="1974011" cy="1961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Полезные животные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Дубовый шелкопряд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59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Медоносная пчела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410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Дождевой червь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119826" name="Picture 18" descr="C:\Program Files\Образовательные комплексы\Биология, 7 кл. Животные\edu_r75_bio7\data\res\resD170CF97-0A01-022A-0087-30B85FB51A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135085" cy="1676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96000" y="5410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Муравьи</a:t>
            </a:r>
            <a:endParaRPr lang="ru-RU" dirty="0"/>
          </a:p>
        </p:txBody>
      </p:sp>
      <p:pic>
        <p:nvPicPr>
          <p:cNvPr id="20" name="Picture 9" descr="C:\Program Files\Образовательные комплексы\Биология, 7 кл. Животные\edu_r75_bio7\data\res\resC4E8CF11-0A01-022A-013B-168C2D2157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2108201" cy="1581151"/>
          </a:xfrm>
          <a:prstGeom prst="rect">
            <a:avLst/>
          </a:prstGeom>
          <a:noFill/>
        </p:spPr>
      </p:pic>
      <p:pic>
        <p:nvPicPr>
          <p:cNvPr id="22" name="Picture 21" descr="C:\Program Files\Образовательные комплексы\Биология, 7 кл. Животные\edu_r75_bio7\data\res\resC4E8BE2F-0A01-022A-00C0-E21A53839F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762000"/>
            <a:ext cx="2438398" cy="1828800"/>
          </a:xfrm>
          <a:prstGeom prst="rect">
            <a:avLst/>
          </a:prstGeom>
          <a:noFill/>
        </p:spPr>
      </p:pic>
      <p:pic>
        <p:nvPicPr>
          <p:cNvPr id="23" name="Picture 6" descr="C:\Program Files\Образовательные комплексы\Биология, 7 кл. Животные\edu_r75_bio7\data\res\resC4E8BCDE-0A01-022A-016E-DF061B7814F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657600"/>
            <a:ext cx="2336800" cy="1752600"/>
          </a:xfrm>
          <a:prstGeom prst="rect">
            <a:avLst/>
          </a:prstGeom>
          <a:noFill/>
        </p:spPr>
      </p:pic>
      <p:pic>
        <p:nvPicPr>
          <p:cNvPr id="13" name="Picture 2" descr="https://encrypted-tbn2.gstatic.com/images?q=tbn:ANd9GcSSXCwlWnPfFoYCOotWnq6zHP3ZZYCbBywtNnBIoayVjgjtBnymLz3Fy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276600"/>
            <a:ext cx="1981200" cy="23144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5600" y="5638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Тутовый шелкопряд. Взрослая бабочка и кокон с куклой</a:t>
            </a:r>
            <a:endParaRPr lang="ru-RU" dirty="0"/>
          </a:p>
        </p:txBody>
      </p:sp>
      <p:pic>
        <p:nvPicPr>
          <p:cNvPr id="15" name="Picture 6" descr="Дубовый шелкопря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914400"/>
            <a:ext cx="1866900" cy="1605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Проанализируйте ЭОР, иллюстрирующие пример использования человеком знаний о живых организмах для решения инженерных задач на примере соломины злаков и телескопической трубы и демонстрацию применения знаний о строении живых организмов на примере Эйфелевой башни и моста Эйфеля.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http://files.school-collection.edu.ru/dlrstore/644999e6-e73c-47d3-88e7-29aa2c08fbfa/%5BEST5_03-17%5D_%5BPD_05%5D.swf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http://files.school-collection.edu.ru/dlrstore/27073181-70f1-4e9b-8155-d26dacc601a3/%5BEST5_03-17%5D_%5BPD_03%5D.swf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Выполните задания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Взаимосвязи живых организмов в природе</a:t>
            </a:r>
            <a:endParaRPr lang="ru-RU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220512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209044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>
            <a:off x="2514600" y="2819400"/>
            <a:ext cx="10337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1200" y="2819400"/>
            <a:ext cx="10337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00200"/>
            <a:ext cx="18886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" y="403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Ежевика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11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Серая неясыть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4114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Рыжая полёвка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Взаимосвязи живых организмов в природе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57400" y="3124200"/>
            <a:ext cx="5765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43400" y="3124200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1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Опавшие листья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441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Чёрный дрозд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Дождевой червь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553200" y="32004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04" y="2133600"/>
            <a:ext cx="170485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33600"/>
            <a:ext cx="175998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1676400" cy="22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705600" y="4419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Ястреб-перепелятник</a:t>
            </a:r>
            <a:endParaRPr lang="ru-RU" dirty="0"/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362200"/>
            <a:ext cx="187413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Животные, занесённые в </a:t>
            </a:r>
            <a:br>
              <a:rPr lang="ru-RU" dirty="0" smtClean="0"/>
            </a:br>
            <a:r>
              <a:rPr lang="ru-RU" dirty="0" smtClean="0"/>
              <a:t>Красную книгу </a:t>
            </a:r>
            <a:endParaRPr lang="ru-RU" dirty="0"/>
          </a:p>
        </p:txBody>
      </p:sp>
      <p:pic>
        <p:nvPicPr>
          <p:cNvPr id="118787" name="Picture 3" descr="C:\Program Files\Образовательные комплексы\Биология, 7 кл. Животные\edu_r75_bio7\data\res\resD3AA587D-0A01-022A-004B-2B758B079D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2724150" cy="18625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457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Дыбка степная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276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Махаон</a:t>
            </a:r>
            <a:endParaRPr lang="ru-RU" dirty="0"/>
          </a:p>
        </p:txBody>
      </p:sp>
      <p:pic>
        <p:nvPicPr>
          <p:cNvPr id="118793" name="Picture 9" descr="C:\Program Files\Образовательные комплексы\Биология, 7 кл. Животные\edu_r75_bio7\data\res\resC4EB8743-0A01-022A-019D-E1813DA01A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0"/>
            <a:ext cx="2162175" cy="27045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38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Дрофа</a:t>
            </a:r>
            <a:endParaRPr lang="ru-RU" dirty="0"/>
          </a:p>
        </p:txBody>
      </p:sp>
      <p:pic>
        <p:nvPicPr>
          <p:cNvPr id="118796" name="Picture 12" descr="C:\Program Files\Образовательные комплексы\Биология, 7 кл. Животные\edu_r75_bio7\data\res\resDD416F2A-0A01-022A-0009-5B8AA8279EA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3103712" cy="2990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Орёл-беркут</a:t>
            </a:r>
            <a:endParaRPr lang="ru-RU" dirty="0"/>
          </a:p>
        </p:txBody>
      </p:sp>
      <p:pic>
        <p:nvPicPr>
          <p:cNvPr id="118799" name="Picture 15" descr="C:\Program Files\Образовательные комплексы\Биология, 7 кл. Животные\edu_r75_bio7\data\res\resC4EB854D-0A01-022A-0192-3CA5B8542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2679760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Просмотрите ЭОР «Редкие виды животных, занесённые в Красную книгу» и «Исчезающие виды растений» </a:t>
            </a:r>
          </a:p>
          <a:p>
            <a:r>
              <a:rPr lang="ru-RU" u="sng" dirty="0" smtClean="0">
                <a:hlinkClick r:id="rId2"/>
              </a:rPr>
              <a:t>http://files.school-collection.edu.ru/dlrstore/740e2d2c-8b8c-11db-b606-0800200c9a66/index.htm</a:t>
            </a:r>
            <a:r>
              <a:rPr lang="ru-RU" dirty="0" smtClean="0"/>
              <a:t>   </a:t>
            </a:r>
            <a:r>
              <a:rPr lang="ru-RU" u="sng" dirty="0" smtClean="0">
                <a:hlinkClick r:id="rId3"/>
              </a:rPr>
              <a:t>http://files.school-collection.edu.ru/dlrstore/740e2d2b-8b8c-11db-b606-0800200c9a66/04_04_04_24.jpg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Выполните задания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Дышим носом глубоко </a:t>
            </a:r>
            <a:br>
              <a:rPr lang="ru-RU" dirty="0" smtClean="0"/>
            </a:br>
            <a:r>
              <a:rPr lang="ru-RU" dirty="0" smtClean="0"/>
              <a:t>Дышим носом глубоко- </a:t>
            </a:r>
            <a:br>
              <a:rPr lang="ru-RU" dirty="0" smtClean="0"/>
            </a:br>
            <a:r>
              <a:rPr lang="ru-RU" dirty="0" smtClean="0"/>
              <a:t>Поднимаемся легко. </a:t>
            </a:r>
            <a:br>
              <a:rPr lang="ru-RU" dirty="0" smtClean="0"/>
            </a:br>
            <a:r>
              <a:rPr lang="ru-RU" dirty="0" smtClean="0"/>
              <a:t>Наклоняемся вперёд, </a:t>
            </a:r>
            <a:br>
              <a:rPr lang="ru-RU" dirty="0" smtClean="0"/>
            </a:br>
            <a:r>
              <a:rPr lang="ru-RU" dirty="0" smtClean="0"/>
              <a:t>Прогибаемся назад. </a:t>
            </a:r>
            <a:br>
              <a:rPr lang="ru-RU" dirty="0" smtClean="0"/>
            </a:br>
            <a:r>
              <a:rPr lang="ru-RU" dirty="0" smtClean="0"/>
              <a:t>Как деревья ветер гнёт, </a:t>
            </a:r>
            <a:br>
              <a:rPr lang="ru-RU" dirty="0" smtClean="0"/>
            </a:br>
            <a:r>
              <a:rPr lang="ru-RU" dirty="0" smtClean="0"/>
              <a:t>Так качаемся мы в лодке </a:t>
            </a:r>
            <a:br>
              <a:rPr lang="ru-RU" dirty="0" smtClean="0"/>
            </a:br>
            <a:r>
              <a:rPr lang="ru-RU" dirty="0" smtClean="0"/>
              <a:t>(Наклоны взад-вперёд). </a:t>
            </a:r>
            <a:br>
              <a:rPr lang="ru-RU" dirty="0" smtClean="0"/>
            </a:br>
            <a:r>
              <a:rPr lang="ru-RU" dirty="0" smtClean="0"/>
              <a:t>Головой теперь покрутим- </a:t>
            </a:r>
            <a:br>
              <a:rPr lang="ru-RU" dirty="0" smtClean="0"/>
            </a:br>
            <a:r>
              <a:rPr lang="ru-RU" dirty="0" smtClean="0"/>
              <a:t>Так мы лучше думать будем. </a:t>
            </a:r>
            <a:br>
              <a:rPr lang="ru-RU" dirty="0" smtClean="0"/>
            </a:br>
            <a:r>
              <a:rPr lang="ru-RU" dirty="0" smtClean="0"/>
              <a:t>Поворот и поворот, </a:t>
            </a:r>
            <a:br>
              <a:rPr lang="ru-RU" dirty="0" smtClean="0"/>
            </a:br>
            <a:r>
              <a:rPr lang="ru-RU" dirty="0" smtClean="0"/>
              <a:t>А потом наоборот -  </a:t>
            </a:r>
            <a:br>
              <a:rPr lang="ru-RU" dirty="0" smtClean="0"/>
            </a:br>
            <a:r>
              <a:rPr lang="ru-RU" dirty="0" smtClean="0"/>
              <a:t>(Вращения головой в стороны). </a:t>
            </a:r>
            <a:br>
              <a:rPr lang="ru-RU" dirty="0" smtClean="0"/>
            </a:br>
            <a:r>
              <a:rPr lang="ru-RU" dirty="0" smtClean="0"/>
              <a:t>Встанем, дети, на носочки - </a:t>
            </a:r>
            <a:br>
              <a:rPr lang="ru-RU" dirty="0" smtClean="0"/>
            </a:br>
            <a:r>
              <a:rPr lang="ru-RU" dirty="0" smtClean="0"/>
              <a:t>(Потягивания - руки вверх). </a:t>
            </a:r>
            <a:br>
              <a:rPr lang="ru-RU" dirty="0" smtClean="0"/>
            </a:br>
            <a:r>
              <a:rPr lang="ru-RU" dirty="0" smtClean="0"/>
              <a:t>На зарядке ставим точку.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143000"/>
            <a:ext cx="4191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Нужны все подряд - </a:t>
            </a:r>
            <a:br>
              <a:rPr lang="ru-RU" sz="2000" b="1" dirty="0" smtClean="0"/>
            </a:br>
            <a:r>
              <a:rPr lang="ru-RU" sz="2000" b="1" dirty="0" smtClean="0"/>
              <a:t>Кто делает мёд</a:t>
            </a:r>
            <a:br>
              <a:rPr lang="ru-RU" sz="2000" b="1" dirty="0" smtClean="0"/>
            </a:br>
            <a:r>
              <a:rPr lang="ru-RU" sz="2000" b="1" dirty="0" smtClean="0"/>
              <a:t>И кто делает яд.</a:t>
            </a:r>
            <a:br>
              <a:rPr lang="ru-RU" sz="2000" b="1" dirty="0" smtClean="0"/>
            </a:br>
            <a:r>
              <a:rPr lang="ru-RU" sz="2000" b="1" dirty="0" smtClean="0"/>
              <a:t>Нельзя обойтись </a:t>
            </a:r>
            <a:br>
              <a:rPr lang="ru-RU" sz="2000" b="1" dirty="0" smtClean="0"/>
            </a:br>
            <a:r>
              <a:rPr lang="ru-RU" sz="2000" b="1" dirty="0" smtClean="0"/>
              <a:t>Без чудищ нелепых </a:t>
            </a:r>
            <a:br>
              <a:rPr lang="ru-RU" sz="2000" b="1" dirty="0" smtClean="0"/>
            </a:br>
            <a:r>
              <a:rPr lang="ru-RU" sz="2000" b="1" dirty="0" smtClean="0"/>
              <a:t>И даже без хищников -  </a:t>
            </a:r>
            <a:br>
              <a:rPr lang="ru-RU" sz="2000" b="1" dirty="0" smtClean="0"/>
            </a:br>
            <a:r>
              <a:rPr lang="ru-RU" sz="2000" b="1" dirty="0" smtClean="0"/>
              <a:t>Злых и свирепых. </a:t>
            </a:r>
            <a:br>
              <a:rPr lang="ru-RU" sz="2000" b="1" dirty="0" smtClean="0"/>
            </a:br>
            <a:r>
              <a:rPr lang="ru-RU" sz="2000" b="1" dirty="0" smtClean="0"/>
              <a:t>Плохие дела </a:t>
            </a:r>
            <a:br>
              <a:rPr lang="ru-RU" sz="2000" b="1" dirty="0" smtClean="0"/>
            </a:br>
            <a:r>
              <a:rPr lang="ru-RU" sz="2000" b="1" dirty="0" smtClean="0"/>
              <a:t>У кошки без мышки, </a:t>
            </a:r>
            <a:br>
              <a:rPr lang="ru-RU" sz="2000" b="1" dirty="0" smtClean="0"/>
            </a:br>
            <a:r>
              <a:rPr lang="ru-RU" sz="2000" b="1" dirty="0" smtClean="0"/>
              <a:t>У мышки без кошки </a:t>
            </a:r>
            <a:br>
              <a:rPr lang="ru-RU" sz="2000" b="1" dirty="0" smtClean="0"/>
            </a:br>
            <a:r>
              <a:rPr lang="ru-RU" sz="2000" b="1" dirty="0" smtClean="0"/>
              <a:t>Не лучше делишки.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1143000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Да если мы с кем-то </a:t>
            </a:r>
            <a:br>
              <a:rPr lang="ru-RU" sz="2000" b="1" dirty="0" smtClean="0"/>
            </a:br>
            <a:r>
              <a:rPr lang="ru-RU" sz="2000" b="1" dirty="0" smtClean="0"/>
              <a:t>Не очень дружны, </a:t>
            </a:r>
            <a:br>
              <a:rPr lang="ru-RU" sz="2000" b="1" dirty="0" smtClean="0"/>
            </a:br>
            <a:r>
              <a:rPr lang="ru-RU" sz="2000" b="1" dirty="0" smtClean="0"/>
              <a:t>Мы всё-таки ОЧЕНЬ </a:t>
            </a:r>
            <a:br>
              <a:rPr lang="ru-RU" sz="2000" b="1" dirty="0" smtClean="0"/>
            </a:br>
            <a:r>
              <a:rPr lang="ru-RU" sz="2000" b="1" dirty="0" smtClean="0"/>
              <a:t>Друг другу нужны,</a:t>
            </a:r>
            <a:br>
              <a:rPr lang="ru-RU" sz="2000" b="1" dirty="0" smtClean="0"/>
            </a:br>
            <a:r>
              <a:rPr lang="ru-RU" sz="2000" b="1" dirty="0" smtClean="0"/>
              <a:t>А если нам кто-нибудь </a:t>
            </a:r>
            <a:br>
              <a:rPr lang="ru-RU" sz="2000" b="1" dirty="0" smtClean="0"/>
            </a:br>
            <a:r>
              <a:rPr lang="ru-RU" sz="2000" b="1" dirty="0" smtClean="0"/>
              <a:t>Лишним покажется, </a:t>
            </a:r>
            <a:br>
              <a:rPr lang="ru-RU" sz="2000" b="1" dirty="0" smtClean="0"/>
            </a:br>
            <a:r>
              <a:rPr lang="ru-RU" sz="2000" b="1" dirty="0" smtClean="0"/>
              <a:t>То это, конечно, </a:t>
            </a:r>
            <a:br>
              <a:rPr lang="ru-RU" sz="2000" b="1" dirty="0" smtClean="0"/>
            </a:br>
            <a:r>
              <a:rPr lang="ru-RU" sz="2000" b="1" dirty="0" smtClean="0"/>
              <a:t>Ошибкой окажется...</a:t>
            </a:r>
            <a:br>
              <a:rPr lang="ru-RU" sz="2000" b="1" dirty="0" smtClean="0"/>
            </a:br>
            <a:r>
              <a:rPr lang="ru-RU" sz="2000" b="1" dirty="0" smtClean="0"/>
              <a:t>Все-все, все</a:t>
            </a:r>
            <a:br>
              <a:rPr lang="ru-RU" sz="2000" b="1" dirty="0" smtClean="0"/>
            </a:br>
            <a:r>
              <a:rPr lang="ru-RU" sz="2000" b="1" dirty="0" smtClean="0"/>
              <a:t>На свете нужны, </a:t>
            </a:r>
            <a:br>
              <a:rPr lang="ru-RU" sz="2000" b="1" dirty="0" smtClean="0"/>
            </a:br>
            <a:r>
              <a:rPr lang="ru-RU" sz="2000" b="1" dirty="0" smtClean="0"/>
              <a:t>И это все дети </a:t>
            </a:r>
            <a:br>
              <a:rPr lang="ru-RU" sz="2000" b="1" dirty="0" smtClean="0"/>
            </a:br>
            <a:r>
              <a:rPr lang="ru-RU" sz="2000" b="1" dirty="0" smtClean="0"/>
              <a:t>Запомнить должны!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Прочитайте стихотворение </a:t>
            </a:r>
            <a:br>
              <a:rPr lang="ru-RU" dirty="0" smtClean="0"/>
            </a:br>
            <a:r>
              <a:rPr lang="ru-RU" dirty="0" smtClean="0"/>
              <a:t>Б.В. Заходера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257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Вывод: в природе организмы не делятся на вредные и полезные: все виды растений, животных, грибов, бактерий и вирусов необходимы природе.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Проверьте свои знания о лишайниках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20651"/>
            <a:ext cx="8229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Какая наука изучает лишайники?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Почему лишайник называют симбиозом?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Приведите примеры лишайников с разными типами слоевищ?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Какие функции в организме лишайника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выполняют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гриб и водоросль?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Почему лишайники могут жить в самых бесплодных местах?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Почему лишайники могут играть роль показателей чистоты воздуха?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1. Человек в своей жизни использует растения для … . </a:t>
            </a:r>
          </a:p>
          <a:p>
            <a:r>
              <a:rPr lang="ru-RU" sz="2400" b="1" dirty="0" smtClean="0"/>
              <a:t>2. Животные, важные для человека … .</a:t>
            </a:r>
          </a:p>
          <a:p>
            <a:r>
              <a:rPr lang="ru-RU" sz="2400" b="1" dirty="0" smtClean="0"/>
              <a:t>3. Сорняки – это … .</a:t>
            </a:r>
          </a:p>
          <a:p>
            <a:r>
              <a:rPr lang="ru-RU" sz="2400" b="1" dirty="0" smtClean="0"/>
              <a:t>4. Для восстановления численности ценных пород промысловых рыб человек ... .  </a:t>
            </a:r>
          </a:p>
          <a:p>
            <a:r>
              <a:rPr lang="ru-RU" sz="2400" b="1" dirty="0" smtClean="0"/>
              <a:t>5. Человечеству необходимо сохранять природное равновесие и биологическое разнообразие, потому что …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Контролирующее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Ключевое слово</a:t>
            </a:r>
          </a:p>
          <a:p>
            <a:pPr algn="ctr">
              <a:buNone/>
            </a:pPr>
            <a:r>
              <a:rPr lang="ru-RU" dirty="0" smtClean="0"/>
              <a:t>Напишите одно слово, с которым ассоциируется содержание урока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/>
              <a:t>Изучить текст §16, ответить на вопросы параграфа [1].</a:t>
            </a:r>
          </a:p>
          <a:p>
            <a:r>
              <a:rPr lang="ru-RU" sz="2600" dirty="0" smtClean="0"/>
              <a:t>Выполнить задания 5 и 6 в рабочей тетради [2]. </a:t>
            </a:r>
          </a:p>
          <a:p>
            <a:r>
              <a:rPr lang="ru-RU" sz="2600" dirty="0" smtClean="0"/>
              <a:t>Повторить § 8-15, разобрать задания с. 73, 74 [1].</a:t>
            </a:r>
          </a:p>
          <a:p>
            <a:r>
              <a:rPr lang="ru-RU" sz="2600" dirty="0" smtClean="0"/>
              <a:t>Творческое задание: написать краткое сочинение-эссе об участии в мероприятиях по охране природы своего региона или о заповедниках (либо заказниках), расположенных на территории своего региона [3].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525963"/>
          </a:xfrm>
        </p:spPr>
        <p:txBody>
          <a:bodyPr>
            <a:normAutofit/>
          </a:bodyPr>
          <a:lstStyle/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1. Биология: 5 класс: учебник для учащихся общеобразовательных учреждений / И.Н. Пономарёва, И.В. Николаев, О.А. Корнилова. – М.: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, 2012. – 128 с.: ил.  </a:t>
            </a:r>
            <a:endParaRPr lang="ru-RU" sz="2400" b="1" dirty="0" smtClean="0"/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2. Биология: 5 класс: рабочая тетрадь для учащихся общеобразовательных  учреждений / О.А. Корнилова, И.В Николаев, Л.В. Симонова; под ред. проф. И.Н. Пономарёвой. – М.: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, 2013. – 80 с.: ил.</a:t>
            </a:r>
            <a:endParaRPr lang="ru-RU" sz="2400" b="1" dirty="0" smtClean="0"/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3. Биология: 5 класс: методическое пособие / И.Н. Пономарёва, И.В. Николаев, О.А. Корнилова. – М.: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, 2013. – 80 с.  </a:t>
            </a:r>
          </a:p>
          <a:p>
            <a:pPr mar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/>
              <a:t>4. </a:t>
            </a:r>
            <a:r>
              <a:rPr lang="en-US" sz="2400" b="1" dirty="0" smtClean="0"/>
              <a:t>http://narimanov.astrobl.ru/Default.aspx?id=2</a:t>
            </a:r>
            <a:endParaRPr lang="ru-RU" sz="2400" b="1" dirty="0" smtClean="0"/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Использованная литература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mir-babochek.ru</a:t>
            </a:r>
            <a:endParaRPr lang="ru-RU" dirty="0" smtClean="0"/>
          </a:p>
          <a:p>
            <a:r>
              <a:rPr lang="en-US" dirty="0" smtClean="0"/>
              <a:t>http://iv-flowers.com/biologiya/dubovyjj-shelkopryad.html</a:t>
            </a:r>
            <a:endParaRPr lang="ru-RU" dirty="0" smtClean="0"/>
          </a:p>
          <a:p>
            <a:r>
              <a:rPr lang="ru-RU" dirty="0" smtClean="0"/>
              <a:t>Образовательный комплекс. Серия: 1С: Школа. Биология. Животные. 7 класс. ЗАО «1С», 2006. Издательский центр «</a:t>
            </a:r>
            <a:r>
              <a:rPr lang="ru-RU" dirty="0" err="1" smtClean="0"/>
              <a:t>Вентана-Граф</a:t>
            </a:r>
            <a:r>
              <a:rPr lang="ru-RU" dirty="0" smtClean="0"/>
              <a:t>», текст учебника с иллюстрациями, 2006.</a:t>
            </a:r>
          </a:p>
          <a:p>
            <a:r>
              <a:rPr lang="en-US" dirty="0" smtClean="0"/>
              <a:t>http://narimanov.astrobl.ru/Default.aspx?id=2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Изображения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Все-все, </a:t>
            </a:r>
            <a:br>
              <a:rPr lang="ru-RU" dirty="0" smtClean="0"/>
            </a:br>
            <a:r>
              <a:rPr lang="ru-RU" dirty="0" smtClean="0"/>
              <a:t>Все на свете</a:t>
            </a:r>
            <a:br>
              <a:rPr lang="ru-RU" dirty="0" smtClean="0"/>
            </a:br>
            <a:r>
              <a:rPr lang="ru-RU" dirty="0" smtClean="0"/>
              <a:t>На свете нужны,</a:t>
            </a:r>
            <a:br>
              <a:rPr lang="ru-RU" dirty="0" smtClean="0"/>
            </a:br>
            <a:r>
              <a:rPr lang="ru-RU" dirty="0" smtClean="0"/>
              <a:t>И мошки</a:t>
            </a:r>
            <a:br>
              <a:rPr lang="ru-RU" dirty="0" smtClean="0"/>
            </a:br>
            <a:r>
              <a:rPr lang="ru-RU" dirty="0" smtClean="0"/>
              <a:t>Не меньше нужны,</a:t>
            </a:r>
            <a:br>
              <a:rPr lang="ru-RU" dirty="0" smtClean="0"/>
            </a:br>
            <a:r>
              <a:rPr lang="ru-RU" dirty="0" smtClean="0"/>
              <a:t>Чем слоны.</a:t>
            </a:r>
            <a:br>
              <a:rPr lang="ru-RU" dirty="0" smtClean="0"/>
            </a:br>
            <a:r>
              <a:rPr lang="ru-RU" dirty="0" smtClean="0"/>
              <a:t>Нужны все на свете!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 чём сегодня пойдёт речь на уроке?</a:t>
            </a:r>
          </a:p>
          <a:p>
            <a:r>
              <a:rPr lang="ru-RU" dirty="0" smtClean="0"/>
              <a:t>Почему некоторые организмы можно назвать спутниками человека?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Прочитайте отрывок стихотворения Б.В. Заходера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Какие организмы живут вокруг нас?</a:t>
            </a:r>
          </a:p>
          <a:p>
            <a:r>
              <a:rPr lang="ru-RU" dirty="0" smtClean="0"/>
              <a:t>2. Каков состав пищи животных и человека?</a:t>
            </a:r>
          </a:p>
          <a:p>
            <a:r>
              <a:rPr lang="ru-RU" dirty="0" smtClean="0"/>
              <a:t>3. Есть ли среди животных и растений вредные виды?</a:t>
            </a:r>
          </a:p>
          <a:p>
            <a:r>
              <a:rPr lang="ru-RU" dirty="0" smtClean="0"/>
              <a:t>4. Почему некоторых животных называют вредителями?</a:t>
            </a:r>
          </a:p>
          <a:p>
            <a:r>
              <a:rPr lang="ru-RU" dirty="0" smtClean="0"/>
              <a:t>5. Что означает слово «сорняк», когда мы говорим о растениях?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Вспомните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Сорные растения нашей местности</a:t>
            </a:r>
            <a:endParaRPr lang="ru-RU" dirty="0"/>
          </a:p>
        </p:txBody>
      </p:sp>
      <p:pic>
        <p:nvPicPr>
          <p:cNvPr id="113666" name="Picture 2" descr="C:\Documents and Settings\Елена\Рабочий стол\Растения 2012\DSC04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539067" cy="2654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Портулак огородный</a:t>
            </a:r>
            <a:endParaRPr lang="ru-RU" dirty="0"/>
          </a:p>
        </p:txBody>
      </p:sp>
      <p:pic>
        <p:nvPicPr>
          <p:cNvPr id="7" name="Рисунок 6" descr="DSC04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752600"/>
            <a:ext cx="32004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4800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Лебеда татарская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Проанализируйте текст и рисунки с. 69, 70 о животных-вредителях, ЭОР «Насекомые-вредители»</a:t>
            </a:r>
          </a:p>
          <a:p>
            <a:r>
              <a:rPr lang="ru-RU" u="sng" dirty="0" smtClean="0">
                <a:hlinkClick r:id="rId2"/>
              </a:rPr>
              <a:t>http://files.school-collection.edu.ru/dlrstore/7b16f3eb-0a01-022a-0128-215d402086e4/%5BBIO7_07-29%5D_%5BMV_01%5D.WMV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Выполните задания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Животные -вредители</a:t>
            </a:r>
            <a:endParaRPr lang="ru-RU" dirty="0"/>
          </a:p>
        </p:txBody>
      </p:sp>
      <p:pic>
        <p:nvPicPr>
          <p:cNvPr id="114691" name="Picture 3" descr="C:\Program Files\Образовательные комплексы\Биология, 7 кл. Животные\edu_r75_bio7\data\res\resC4EB81A0-0A01-022A-0008-302065980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538160" cy="17523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36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Азиатская перелётная саранча</a:t>
            </a:r>
            <a:endParaRPr lang="ru-RU" dirty="0"/>
          </a:p>
        </p:txBody>
      </p:sp>
      <p:pic>
        <p:nvPicPr>
          <p:cNvPr id="114694" name="Picture 6" descr="C:\Program Files\Образовательные комплексы\Биология, 7 кл. Животные\edu_r75_bio7\data\res\resCD29F82B-0A01-022A-01D5-0FD2663558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1695450" cy="26083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Чёрный таракан</a:t>
            </a:r>
            <a:endParaRPr lang="ru-RU" dirty="0"/>
          </a:p>
        </p:txBody>
      </p:sp>
      <p:pic>
        <p:nvPicPr>
          <p:cNvPr id="114697" name="Picture 9" descr="C:\Program Files\Образовательные комплексы\Биология, 7 кл. Животные\edu_r75_bio7\data\res\resD170D0BC-0A01-022A-00E9-0E236DFE7A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2438400" cy="182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2800" y="3276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Колорадский жук</a:t>
            </a:r>
            <a:endParaRPr lang="ru-RU" dirty="0"/>
          </a:p>
        </p:txBody>
      </p:sp>
      <p:pic>
        <p:nvPicPr>
          <p:cNvPr id="114700" name="Picture 12" descr="C:\Program Files\Образовательные комплексы\Биология, 7 кл. Животные\edu_r75_bio7\data\res\resD170CEE4-0A01-022A-019D-9C0DB57437B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76600"/>
            <a:ext cx="2768600" cy="20764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Мучной хрущак большой</a:t>
            </a:r>
            <a:endParaRPr lang="ru-RU" dirty="0"/>
          </a:p>
        </p:txBody>
      </p:sp>
      <p:pic>
        <p:nvPicPr>
          <p:cNvPr id="114703" name="Picture 15" descr="C:\Program Files\Образовательные комплексы\Биология, 7 кл. Животные\edu_r75_bio7\data\res\resC4E8BC2E-0A01-022A-01A1-CF72C2D6F0D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352800"/>
            <a:ext cx="2895600" cy="21717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Муха</a:t>
            </a:r>
            <a:endParaRPr lang="ru-RU" dirty="0"/>
          </a:p>
        </p:txBody>
      </p:sp>
      <p:pic>
        <p:nvPicPr>
          <p:cNvPr id="114706" name="Picture 18" descr="C:\Program Files\Образовательные комплексы\Биология, 7 кл. Животные\edu_r75_bio7\data\res\resCD29F802-0A01-022A-00FE-9AD14B45D1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762000"/>
            <a:ext cx="1947553" cy="20097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Иксодовый клещ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062010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2751667" cy="2063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Лекарственные растения нашей местности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Донник лекарственный</a:t>
            </a:r>
            <a:endParaRPr lang="ru-RU" dirty="0"/>
          </a:p>
        </p:txBody>
      </p:sp>
      <p:pic>
        <p:nvPicPr>
          <p:cNvPr id="7" name="Рисунок 6" descr="24042010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19200"/>
            <a:ext cx="3035808" cy="2276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Пастушья сумка</a:t>
            </a:r>
            <a:endParaRPr lang="ru-RU" dirty="0"/>
          </a:p>
        </p:txBody>
      </p:sp>
      <p:pic>
        <p:nvPicPr>
          <p:cNvPr id="11" name="Рисунок 10" descr="DSC00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1371600"/>
            <a:ext cx="2946400" cy="2209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3657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Верблюжья колючка мавров</a:t>
            </a:r>
            <a:endParaRPr lang="ru-RU" dirty="0"/>
          </a:p>
        </p:txBody>
      </p:sp>
      <p:pic>
        <p:nvPicPr>
          <p:cNvPr id="13" name="Рисунок 12" descr="24042010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962400"/>
            <a:ext cx="2934208" cy="2200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Одуванчик Дальштедта</a:t>
            </a:r>
            <a:endParaRPr lang="ru-RU" dirty="0"/>
          </a:p>
        </p:txBody>
      </p:sp>
      <p:pic>
        <p:nvPicPr>
          <p:cNvPr id="15" name="Рисунок 14" descr="DSC042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962400"/>
            <a:ext cx="2895600" cy="2171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7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Шиповник коричный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Просмотрите ЭОР «Культурные растения» и «Домашние животные» </a:t>
            </a:r>
          </a:p>
          <a:p>
            <a:r>
              <a:rPr lang="ru-RU" u="sng" dirty="0" smtClean="0">
                <a:hlinkClick r:id="rId2"/>
              </a:rPr>
              <a:t>http://files.school-collection.edu.ru/dlrstore/740e2d1b-8b8c-11db-b606-0800200c9a66/index.htm</a:t>
            </a:r>
            <a:r>
              <a:rPr lang="ru-RU" dirty="0" smtClean="0"/>
              <a:t>   </a:t>
            </a:r>
            <a:r>
              <a:rPr lang="ru-RU" u="sng" dirty="0" smtClean="0">
                <a:hlinkClick r:id="rId3"/>
              </a:rPr>
              <a:t>http://files.school-collection.edu.ru/dlrstore/740e2d1a-8b8c-11db-b606-0800200c9a66/index.htm</a:t>
            </a:r>
            <a:endParaRPr lang="ru-RU" u="sng" dirty="0" smtClean="0"/>
          </a:p>
          <a:p>
            <a:r>
              <a:rPr lang="ru-RU" dirty="0" smtClean="0"/>
              <a:t>Вспомните изученный материал о полезной роли бактерий, грибов, </a:t>
            </a:r>
            <a:r>
              <a:rPr lang="ru-RU" dirty="0" smtClean="0"/>
              <a:t>лишайников.</a:t>
            </a:r>
            <a:endParaRPr lang="ru-RU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Выполните задания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</TotalTime>
  <Words>798</Words>
  <PresentationFormat>Экран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Значение живых организмов в природе и жизни человека</vt:lpstr>
      <vt:lpstr>Проверьте свои знания о лишайниках</vt:lpstr>
      <vt:lpstr>Прочитайте отрывок стихотворения Б.В. Заходера</vt:lpstr>
      <vt:lpstr>Вспомните</vt:lpstr>
      <vt:lpstr>Сорные растения нашей местности</vt:lpstr>
      <vt:lpstr>Выполните задания</vt:lpstr>
      <vt:lpstr>Животные -вредители</vt:lpstr>
      <vt:lpstr>Лекарственные растения нашей местности</vt:lpstr>
      <vt:lpstr>Выполните задания</vt:lpstr>
      <vt:lpstr>Выполните задания</vt:lpstr>
      <vt:lpstr>Осетровый рыбоводный завод «Лебяжий»</vt:lpstr>
      <vt:lpstr>Полезные животные</vt:lpstr>
      <vt:lpstr>Выполните задания</vt:lpstr>
      <vt:lpstr>Взаимосвязи живых организмов в природе</vt:lpstr>
      <vt:lpstr>Взаимосвязи живых организмов в природе</vt:lpstr>
      <vt:lpstr>Животные, занесённые в  Красную книгу </vt:lpstr>
      <vt:lpstr>Выполните задания</vt:lpstr>
      <vt:lpstr>Физкультминутка</vt:lpstr>
      <vt:lpstr>Прочитайте стихотворение  Б.В. Заходера</vt:lpstr>
      <vt:lpstr>Контролирующее задание</vt:lpstr>
      <vt:lpstr>Рефлексия</vt:lpstr>
      <vt:lpstr>Домашнее задание</vt:lpstr>
      <vt:lpstr>Использованная литература</vt:lpstr>
      <vt:lpstr>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живых организмов</dc:title>
  <cp:lastModifiedBy>Елена-1</cp:lastModifiedBy>
  <cp:revision>43</cp:revision>
  <dcterms:modified xsi:type="dcterms:W3CDTF">2015-01-24T19:52:43Z</dcterms:modified>
</cp:coreProperties>
</file>