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1" r:id="rId2"/>
    <p:sldId id="272" r:id="rId3"/>
    <p:sldId id="273" r:id="rId4"/>
    <p:sldId id="274" r:id="rId5"/>
    <p:sldId id="275" r:id="rId6"/>
    <p:sldId id="279" r:id="rId7"/>
    <p:sldId id="280" r:id="rId8"/>
    <p:sldId id="283" r:id="rId9"/>
    <p:sldId id="284" r:id="rId10"/>
    <p:sldId id="285" r:id="rId11"/>
    <p:sldId id="288" r:id="rId12"/>
    <p:sldId id="270" r:id="rId13"/>
    <p:sldId id="269" r:id="rId14"/>
    <p:sldId id="286" r:id="rId15"/>
    <p:sldId id="287" r:id="rId16"/>
    <p:sldId id="298" r:id="rId17"/>
    <p:sldId id="256" r:id="rId18"/>
    <p:sldId id="296" r:id="rId19"/>
    <p:sldId id="265" r:id="rId20"/>
    <p:sldId id="289" r:id="rId21"/>
    <p:sldId id="290" r:id="rId22"/>
    <p:sldId id="292" r:id="rId23"/>
    <p:sldId id="297" r:id="rId24"/>
    <p:sldId id="293" r:id="rId25"/>
    <p:sldId id="294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2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5D327-745C-4EF0-8267-DCDE481C1672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DC736-797C-48B8-A70C-A75B9326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5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DC736-797C-48B8-A70C-A75B9326CA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1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DC736-797C-48B8-A70C-A75B9326CA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3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DC736-797C-48B8-A70C-A75B9326CA3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9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DC736-797C-48B8-A70C-A75B9326CA3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25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1C6-F321-47F7-8E25-16CBF90C1EC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130C-733F-4260-BDE6-E9085476EA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1C6-F321-47F7-8E25-16CBF90C1EC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130C-733F-4260-BDE6-E9085476E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1C6-F321-47F7-8E25-16CBF90C1EC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130C-733F-4260-BDE6-E9085476E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1C6-F321-47F7-8E25-16CBF90C1EC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130C-733F-4260-BDE6-E9085476E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1C6-F321-47F7-8E25-16CBF90C1EC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3E130C-733F-4260-BDE6-E9085476EA1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1C6-F321-47F7-8E25-16CBF90C1EC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130C-733F-4260-BDE6-E9085476E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1C6-F321-47F7-8E25-16CBF90C1EC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130C-733F-4260-BDE6-E9085476E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1C6-F321-47F7-8E25-16CBF90C1EC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130C-733F-4260-BDE6-E9085476E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1C6-F321-47F7-8E25-16CBF90C1EC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130C-733F-4260-BDE6-E9085476E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1C6-F321-47F7-8E25-16CBF90C1EC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130C-733F-4260-BDE6-E9085476E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D1C6-F321-47F7-8E25-16CBF90C1EC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130C-733F-4260-BDE6-E9085476EA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8BD1C6-F321-47F7-8E25-16CBF90C1EC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3E130C-733F-4260-BDE6-E9085476EA1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84249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Школьный музей как составляющая открытого образовательного пространства</a:t>
            </a:r>
          </a:p>
          <a:p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</a:p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 </a:t>
            </a:r>
            <a:endParaRPr lang="ru-RU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endParaRPr lang="ru-RU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endParaRPr lang="ru-RU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39498"/>
            <a:ext cx="5485117" cy="411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0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89644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Индивидуальная форма</a:t>
            </a:r>
          </a:p>
          <a:p>
            <a:pPr algn="ctr">
              <a:buNone/>
            </a:pPr>
            <a:r>
              <a:rPr lang="ru-RU" sz="2800" dirty="0" smtClean="0"/>
              <a:t>предполагает </a:t>
            </a:r>
            <a:r>
              <a:rPr lang="ru-RU" sz="2800" dirty="0"/>
              <a:t>работу с документальными материалами архивов, подготовку докладов, рефератов, запись воспоминаний, наблюдение за жизнью и бытом изучаемого народа, выполнение познавательных заданий, написание научных работ, переписку  с ветеранами, персональные выставки учащихся, разработку индивидуально-образовательных маршрутов с экспонатами школьных музеев по экспозициям, городу, области, республике, поиск эпистолярного  и литературного материала, помогающего ученикам «озвучить» экспонат в ходе устного рассказа.</a:t>
            </a:r>
          </a:p>
        </p:txBody>
      </p:sp>
    </p:spTree>
    <p:extLst>
      <p:ext uri="{BB962C8B-B14F-4D97-AF65-F5344CB8AC3E}">
        <p14:creationId xmlns:p14="http://schemas.microsoft.com/office/powerpoint/2010/main" val="345578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К нетрадиционным формам (технологиям) проведения урока, которые могут применяться и в музейной педагогике, относятся</a:t>
            </a:r>
            <a:r>
              <a:rPr lang="ru-RU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:</a:t>
            </a:r>
            <a:endParaRPr lang="ru-RU" dirty="0"/>
          </a:p>
          <a:p>
            <a:pPr>
              <a:buNone/>
            </a:pPr>
            <a:r>
              <a:rPr lang="ru-RU" sz="2400" b="1" dirty="0"/>
              <a:t>- интегрированные уроки, основанные на межпредметных связях;</a:t>
            </a:r>
          </a:p>
          <a:p>
            <a:pPr>
              <a:buNone/>
            </a:pPr>
            <a:r>
              <a:rPr lang="ru-RU" sz="2400" b="1" dirty="0"/>
              <a:t>- уроки в форме </a:t>
            </a:r>
            <a:r>
              <a:rPr lang="ru-RU" sz="2400" b="1" dirty="0" smtClean="0"/>
              <a:t> </a:t>
            </a:r>
            <a:r>
              <a:rPr lang="ru-RU" sz="2400" b="1" dirty="0"/>
              <a:t>игр, конкурсов, турниров, эстафет, викторин;</a:t>
            </a:r>
          </a:p>
          <a:p>
            <a:pPr>
              <a:buNone/>
            </a:pPr>
            <a:r>
              <a:rPr lang="ru-RU" sz="2400" b="1" dirty="0"/>
              <a:t>- уроки, основанные на </a:t>
            </a:r>
            <a:r>
              <a:rPr lang="ru-RU" sz="2400" b="1" dirty="0" smtClean="0"/>
              <a:t>методах </a:t>
            </a:r>
            <a:r>
              <a:rPr lang="ru-RU" sz="2400" b="1" dirty="0"/>
              <a:t>работы, известных в общественной практике: </a:t>
            </a:r>
            <a:r>
              <a:rPr lang="ru-RU" sz="2400" b="1" dirty="0" smtClean="0"/>
              <a:t>исследование, </a:t>
            </a:r>
            <a:r>
              <a:rPr lang="ru-RU" sz="2400" b="1" dirty="0"/>
              <a:t>анализ первоисточников, комментарий, мозговая атака, репортаж;</a:t>
            </a:r>
          </a:p>
          <a:p>
            <a:pPr>
              <a:buNone/>
            </a:pPr>
            <a:r>
              <a:rPr lang="ru-RU" sz="2400" b="1" dirty="0"/>
              <a:t>- уроки на основе нетрадиционной организации и представления учебного материала: урок мудрости, урок мужества, урок любви, урок-презентация;</a:t>
            </a:r>
          </a:p>
          <a:p>
            <a:pPr>
              <a:buNone/>
            </a:pPr>
            <a:r>
              <a:rPr lang="ru-RU" sz="2400" b="1" dirty="0"/>
              <a:t>-  уроки с использованием фантазии: урок-сказка, урок-сюрприз;</a:t>
            </a:r>
          </a:p>
          <a:p>
            <a:pPr>
              <a:buNone/>
            </a:pPr>
            <a:r>
              <a:rPr lang="ru-RU" sz="2400" b="1" dirty="0"/>
              <a:t>- уроки, основанные на имитации деятельности учреждений и организаций: урок-суд, следствие, дебаты в </a:t>
            </a:r>
            <a:r>
              <a:rPr lang="ru-RU" sz="2400" b="1" dirty="0" smtClean="0"/>
              <a:t>парламенте.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539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40070" cy="1224136"/>
          </a:xfrm>
        </p:spPr>
        <p:txBody>
          <a:bodyPr>
            <a:noAutofit/>
          </a:bodyPr>
          <a:lstStyle/>
          <a:p>
            <a:r>
              <a:rPr lang="ru-RU" sz="32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Государственное бюджетное образовательное учреждение средняя общеобразовательная школа № 1024</a:t>
            </a:r>
            <a:endParaRPr lang="ru-RU" sz="32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P101016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665330"/>
            <a:ext cx="7200800" cy="50683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6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уз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0728"/>
            <a:ext cx="4924400" cy="262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жмите, чтобы увеличи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46" y="2852936"/>
            <a:ext cx="2566019" cy="38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нажмите, чтобы увеличи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852936"/>
            <a:ext cx="2702195" cy="38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ажмите, чтобы увеличи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176339" cy="313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нажмите, чтобы увелич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620688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фото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1"/>
            <a:ext cx="4392488" cy="316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Ветераны войны в школьном музее</a:t>
            </a:r>
          </a:p>
        </p:txBody>
      </p:sp>
    </p:spTree>
    <p:extLst>
      <p:ext uri="{BB962C8B-B14F-4D97-AF65-F5344CB8AC3E}">
        <p14:creationId xmlns:p14="http://schemas.microsoft.com/office/powerpoint/2010/main" val="8586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Герой Советского союза К.И. Попов осматривает экспозицию музея</a:t>
            </a:r>
          </a:p>
        </p:txBody>
      </p:sp>
      <p:pic>
        <p:nvPicPr>
          <p:cNvPr id="3" name="Picture 2" descr="нажмите, чтобы увеличи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76442"/>
            <a:ext cx="4464496" cy="560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1024.ru/pic/vstrechaveteran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816424" cy="28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ch1024.ru/pic/vstrechaveteran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6819"/>
            <a:ext cx="3600400" cy="269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ch1024.ru/pic/veterany_truda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75" y="1268760"/>
            <a:ext cx="4286098" cy="284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Встреча  с ветеранами труда</a:t>
            </a:r>
            <a:br>
              <a:rPr lang="ru-RU" dirty="0" smtClean="0"/>
            </a:br>
            <a:r>
              <a:rPr lang="ru-RU" dirty="0" smtClean="0"/>
              <a:t> «Дети войны-детям мира»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938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dirty="0" smtClean="0"/>
              <a:t>Экскурсии для учащихся школ</a:t>
            </a:r>
            <a:endParaRPr lang="ru-RU" sz="3600" dirty="0"/>
          </a:p>
        </p:txBody>
      </p:sp>
      <p:pic>
        <p:nvPicPr>
          <p:cNvPr id="5" name="Picture 2" descr="фото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2" y="836712"/>
            <a:ext cx="403772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фото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1132"/>
            <a:ext cx="4181364" cy="313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фото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88" y="3861049"/>
            <a:ext cx="3976204" cy="298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Экскурсия для детского сада</a:t>
            </a:r>
            <a:endParaRPr lang="ru-RU" b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://sch1024.ru/pic/denpobedy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3964854" cy="527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15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36496" cy="1138138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Такие макеты делают учащиеся школы на уроках технологии</a:t>
            </a:r>
            <a:endParaRPr lang="ru-RU" b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нажмите, чтобы увелич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" y="1988840"/>
            <a:ext cx="4609868" cy="30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ch1024.ru/pic/otkr_urok8A_kudinova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9914"/>
            <a:ext cx="4176464" cy="272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рисун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33548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8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1"/>
            <a:ext cx="849694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   </a:t>
            </a:r>
            <a:r>
              <a:rPr lang="ru-RU" sz="2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Проблема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 smtClean="0"/>
              <a:t>заключается </a:t>
            </a:r>
            <a:r>
              <a:rPr lang="ru-RU" sz="2800" dirty="0"/>
              <a:t>в исследовании и уточнении понятия открытого образовательного пространства и роли школьного музея как его </a:t>
            </a:r>
            <a:r>
              <a:rPr lang="ru-RU" sz="2800" dirty="0" smtClean="0"/>
              <a:t>составляющей.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темы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dirty="0"/>
              <a:t>обусловлена </a:t>
            </a:r>
            <a:r>
              <a:rPr lang="ru-RU" sz="2800" dirty="0"/>
              <a:t>тем, что школьный </a:t>
            </a:r>
            <a:r>
              <a:rPr lang="ru-RU" sz="2800" dirty="0" smtClean="0"/>
              <a:t>музей является </a:t>
            </a:r>
            <a:r>
              <a:rPr lang="ru-RU" sz="2800" dirty="0"/>
              <a:t>основным звеном в нравственном и патриотическом воспитании учащихся, повышении их мотивации и сохранении в памяти тех событий и  подвигов, которые были совершены во имя  мирной </a:t>
            </a:r>
            <a:r>
              <a:rPr lang="ru-RU" sz="2800" dirty="0" smtClean="0"/>
              <a:t>жизни.  </a:t>
            </a:r>
            <a:endParaRPr lang="ru-RU" sz="2800" dirty="0"/>
          </a:p>
          <a:p>
            <a:pPr algn="ctr"/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Цель работы </a:t>
            </a:r>
            <a:r>
              <a:rPr lang="ru-RU" sz="2800" dirty="0"/>
              <a:t>– исследовать, проанализировать и систематизировать возможности использования школьного музея в открытом образовательном пространстве.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84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музее проводятся: уроки литературы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http://sch1024.ru/pic/otkr_urok8A_kudinova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0704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Нажмите, чтобы увелич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9" y="908720"/>
            <a:ext cx="403244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ch1024.ru/pic/dvornikovaurok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44724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297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9206"/>
            <a:ext cx="8229600" cy="721902"/>
          </a:xfrm>
        </p:spPr>
        <p:txBody>
          <a:bodyPr/>
          <a:lstStyle/>
          <a:p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Уроки истории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http://sch1024.ru/pic/otkrurokstalbitva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248472" cy="31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ch1024.ru/pic/otkrurokstalbitva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620688"/>
            <a:ext cx="4200467" cy="31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ch1024.ru/pic/otkrurokstalbitva-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48" y="3861049"/>
            <a:ext cx="3951084" cy="296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10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417638"/>
          </a:xfrm>
        </p:spPr>
        <p:txBody>
          <a:bodyPr/>
          <a:lstStyle/>
          <a:p>
            <a:r>
              <a:rPr lang="ru-RU" b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Классные часы</a:t>
            </a:r>
            <a:endParaRPr lang="ru-RU" b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50" name="Picture 6" descr="http://sch1024.ru/pic/otkr_urok10A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65004"/>
            <a:ext cx="4296477" cy="32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ch1024.ru/pic/otkr_urok10A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ch1024.ru/pic/klchas6a_70letstalbitvy-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69" y="764704"/>
            <a:ext cx="435551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ch1024.ru/pic/klchas6a_70letstalbitvy-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" y="692696"/>
            <a:ext cx="44836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46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Экскурсии для ГПД</a:t>
            </a:r>
            <a:endParaRPr lang="ru-RU" sz="4000" b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http://sch1024.ru/pic/ekskurs_gpd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19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Почетный караул у памятника Памяти</a:t>
            </a:r>
            <a:endParaRPr lang="ru-RU" b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sch1024.ru/pic/denpobedy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4" y="783900"/>
            <a:ext cx="4104576" cy="30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жмите, чтобы увелич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5336"/>
            <a:ext cx="4003158" cy="30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ch1024.ru/pic/denpobedy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30160"/>
            <a:ext cx="4752528" cy="356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67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Клуб Юноармеец</a:t>
            </a:r>
            <a:endParaRPr lang="ru-RU" b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http://sch1024.ru/pic/denpobedy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1268760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81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 !</a:t>
            </a:r>
            <a:endParaRPr lang="ru-RU" sz="48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78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48680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М.Я</a:t>
            </a:r>
            <a:r>
              <a:rPr lang="ru-RU" sz="3200" dirty="0"/>
              <a:t>. </a:t>
            </a:r>
            <a:r>
              <a:rPr lang="ru-RU" sz="3200" dirty="0" smtClean="0"/>
              <a:t>Виленский «</a:t>
            </a:r>
            <a:r>
              <a:rPr lang="ru-RU" sz="3200" dirty="0"/>
              <a:t>под термином образовательное пространство понимал множество объектов, между которыми установлены отношения. Образовательное пространство организовано как скопление, совокупность, множество образовательных систем, причем каждой отводится определенное место, обусловленное не только составом и функциями самой образовательной системы, а также другими </a:t>
            </a:r>
            <a:r>
              <a:rPr lang="ru-RU" sz="3200" dirty="0" smtClean="0"/>
              <a:t>причинами».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622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Музейная педагогика </a:t>
            </a:r>
            <a:r>
              <a:rPr lang="ru-RU" sz="3200" dirty="0"/>
              <a:t>– есть область научного знания, возникающая на стыке педагогики, психологии, музееведения, искусства (как части общей культуры) и краеведения. </a:t>
            </a:r>
          </a:p>
          <a:p>
            <a:endParaRPr lang="ru-RU" sz="3200" u="sng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«Музейная педагогика </a:t>
            </a:r>
            <a:r>
              <a:rPr lang="ru-RU" sz="3200" dirty="0"/>
              <a:t>– область науки, изучающая историю, особенности культурной образовательной деятельности музеев, методы воздействия музеев на различные категории посетителей, взаимодействие музеев с образовательными учреждениями» </a:t>
            </a:r>
          </a:p>
        </p:txBody>
      </p:sp>
    </p:spTree>
    <p:extLst>
      <p:ext uri="{BB962C8B-B14F-4D97-AF65-F5344CB8AC3E}">
        <p14:creationId xmlns:p14="http://schemas.microsoft.com/office/powerpoint/2010/main" val="29243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Цель 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музейной педагогики </a:t>
            </a:r>
            <a:r>
              <a:rPr lang="ru-RU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–</a:t>
            </a:r>
          </a:p>
          <a:p>
            <a:pPr algn="ctr">
              <a:buNone/>
            </a:pPr>
            <a:r>
              <a:rPr lang="ru-RU" sz="2000" b="1" dirty="0"/>
              <a:t> </a:t>
            </a:r>
            <a:r>
              <a:rPr lang="ru-RU" sz="2400" b="1" dirty="0"/>
              <a:t>создание условий для развития личности путём  включения её в многообразную деятельность музея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algn="ctr">
              <a:buNone/>
            </a:pP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Задачи музейной педагогики:</a:t>
            </a:r>
          </a:p>
          <a:p>
            <a:pPr marL="457200" lvl="0" indent="-457200" algn="ctr">
              <a:buFont typeface="+mj-lt"/>
              <a:buAutoNum type="arabicPeriod"/>
            </a:pPr>
            <a:r>
              <a:rPr lang="ru-RU" sz="2400" b="1" dirty="0"/>
              <a:t>Воспитание </a:t>
            </a:r>
            <a:r>
              <a:rPr lang="ru-RU" sz="2400" b="1" dirty="0" smtClean="0"/>
              <a:t>нравственных и гражданско-патриотических качеств личности;</a:t>
            </a:r>
          </a:p>
          <a:p>
            <a:pPr marL="457200" lvl="0" indent="-457200" algn="ctr">
              <a:buFont typeface="+mj-lt"/>
              <a:buAutoNum type="arabicPeriod"/>
            </a:pPr>
            <a:r>
              <a:rPr lang="ru-RU" sz="2400" b="1" dirty="0" smtClean="0"/>
              <a:t>Формирование </a:t>
            </a:r>
            <a:r>
              <a:rPr lang="ru-RU" sz="2400" b="1" dirty="0"/>
              <a:t>самосознания, становления активной жизненной позиции, умения успешно адаптироваться в окружающем мире;</a:t>
            </a:r>
          </a:p>
          <a:p>
            <a:pPr marL="457200" lvl="0" indent="-457200" algn="ctr">
              <a:buFont typeface="+mj-lt"/>
              <a:buAutoNum type="arabicPeriod"/>
            </a:pPr>
            <a:r>
              <a:rPr lang="ru-RU" sz="2400" b="1" dirty="0"/>
              <a:t>  Развитие творческих и организаторских </a:t>
            </a:r>
            <a:r>
              <a:rPr lang="ru-RU" sz="2400" b="1" dirty="0" smtClean="0"/>
              <a:t>способностей   в </a:t>
            </a:r>
            <a:r>
              <a:rPr lang="ru-RU" sz="2400" b="1" dirty="0"/>
              <a:t>соответствии со своими склонностями и </a:t>
            </a:r>
            <a:r>
              <a:rPr lang="ru-RU" sz="2400" b="1" dirty="0" smtClean="0"/>
              <a:t>интересами;</a:t>
            </a:r>
            <a:endParaRPr lang="ru-RU" sz="2400" b="1" dirty="0"/>
          </a:p>
          <a:p>
            <a:pPr marL="457200" lvl="0" indent="-457200" algn="ctr">
              <a:buFont typeface="+mj-lt"/>
              <a:buAutoNum type="arabicPeriod"/>
            </a:pPr>
            <a:r>
              <a:rPr lang="ru-RU" sz="2400" b="1" dirty="0"/>
              <a:t>Формирование детско-взрослой совместной деятельности на материале музейной практики;</a:t>
            </a:r>
          </a:p>
          <a:p>
            <a:pPr marL="457200" lvl="0" indent="-457200" algn="ctr">
              <a:buFont typeface="+mj-lt"/>
              <a:buAutoNum type="arabicPeriod"/>
            </a:pPr>
            <a:r>
              <a:rPr lang="ru-RU" sz="2400" b="1" dirty="0"/>
              <a:t>Освоение нового типа учебных занятий</a:t>
            </a:r>
            <a:r>
              <a:rPr lang="ru-RU" sz="2400" b="1" dirty="0" smtClean="0"/>
              <a:t>, </a:t>
            </a:r>
            <a:r>
              <a:rPr lang="ru-RU" sz="2400" b="1" dirty="0"/>
              <a:t>ф</a:t>
            </a:r>
            <a:r>
              <a:rPr lang="ru-RU" sz="2400" b="1" dirty="0" smtClean="0"/>
              <a:t>ормирование </a:t>
            </a:r>
            <a:r>
              <a:rPr lang="ru-RU" sz="2400" b="1" dirty="0"/>
              <a:t>профессиональной компетентности музейного педагога;</a:t>
            </a:r>
          </a:p>
          <a:p>
            <a:pPr marL="457200" lvl="0" indent="-457200" algn="ctr">
              <a:buFont typeface="+mj-lt"/>
              <a:buAutoNum type="arabicPeriod"/>
            </a:pPr>
            <a:r>
              <a:rPr lang="ru-RU" sz="2400" b="1" dirty="0"/>
              <a:t>Формирование системы критериев и механизмов оценки образовательного </a:t>
            </a:r>
            <a:r>
              <a:rPr lang="ru-RU" sz="2000" b="1" dirty="0"/>
              <a:t>результата музейной педагогики.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010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8856984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понятия 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музейной 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педагогики:</a:t>
            </a:r>
            <a:endParaRPr lang="ru-RU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buNone/>
            </a:pP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Музейный предмет </a:t>
            </a:r>
            <a:r>
              <a:rPr lang="ru-RU" sz="2000" dirty="0"/>
              <a:t>– </a:t>
            </a:r>
            <a:r>
              <a:rPr lang="ru-RU" sz="2400" b="1" dirty="0"/>
              <a:t>п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режде всего подлинник, обладающий большой научной, мемориальной,  исторической и художественной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значимостью</a:t>
            </a:r>
            <a:r>
              <a:rPr lang="ru-RU" sz="2400" dirty="0" smtClean="0"/>
              <a:t>.</a:t>
            </a:r>
          </a:p>
          <a:p>
            <a:pPr lvl="0" algn="ctr">
              <a:buNone/>
            </a:pPr>
            <a:r>
              <a:rPr lang="ru-RU" sz="2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Музейная </a:t>
            </a: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культура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представлена, с одной стороны, как хранилище, набор музейных предметов, с другой – как культура, втягивающая в себя, рефлектирующая процессы производства и воспроизведения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</a:t>
            </a:r>
            <a:r>
              <a:rPr lang="ru-RU" sz="2400" dirty="0" smtClean="0"/>
              <a:t>.</a:t>
            </a:r>
            <a:endParaRPr lang="ru-RU" sz="2000" dirty="0"/>
          </a:p>
          <a:p>
            <a:pPr lvl="0" algn="ctr">
              <a:buNone/>
            </a:pP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Музейная коммуникация </a:t>
            </a:r>
            <a:r>
              <a:rPr lang="ru-RU" sz="2000" dirty="0" smtClean="0"/>
              <a:t>–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необходимая соорганизация определённых позиций, которые должны обеспечивать существование музейной культуры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Объект музейной  педагогики </a:t>
            </a:r>
            <a:r>
              <a:rPr lang="ru-RU" sz="2400" dirty="0"/>
              <a:t>–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культурно-образовательные аспекты музейной коммуникации, то есть особый подход к происходящим в музее диалоговым процессам, ставящий задачу участия в формировании свободной, творческой, инициативной личности, способной стать активным участником диалога</a:t>
            </a:r>
            <a:r>
              <a:rPr lang="ru-RU" sz="2400" b="1" dirty="0"/>
              <a:t>.</a:t>
            </a:r>
          </a:p>
          <a:p>
            <a:pPr lvl="0"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091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28192"/>
          </a:xfrm>
        </p:spPr>
        <p:txBody>
          <a:bodyPr>
            <a:no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/>
            </a:r>
            <a:br>
              <a:rPr lang="ru-RU" sz="4000" u="sng" dirty="0" smtClean="0">
                <a:solidFill>
                  <a:srgbClr val="FF0000"/>
                </a:solidFill>
              </a:rPr>
            </a:br>
            <a:r>
              <a:rPr lang="ru-RU" sz="4000" u="sng" dirty="0" smtClean="0">
                <a:solidFill>
                  <a:srgbClr val="FF0000"/>
                </a:solidFill>
              </a:rPr>
              <a:t/>
            </a:r>
            <a:br>
              <a:rPr lang="ru-RU" sz="4000" u="sng" dirty="0" smtClean="0">
                <a:solidFill>
                  <a:srgbClr val="FF0000"/>
                </a:solidFill>
              </a:rPr>
            </a:br>
            <a:r>
              <a:rPr lang="ru-RU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Направление </a:t>
            </a:r>
            <a:r>
              <a:rPr lang="ru-RU" sz="40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деятельности </a:t>
            </a:r>
            <a:r>
              <a:rPr lang="ru-RU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музея:</a:t>
            </a:r>
            <a:br>
              <a:rPr lang="ru-RU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Поисково-собирательское</a:t>
            </a:r>
            <a:br>
              <a:rPr lang="ru-RU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64096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dirty="0"/>
              <a:t>- Экспозиционное (оформительское). </a:t>
            </a:r>
          </a:p>
          <a:p>
            <a:pPr algn="ctr">
              <a:buNone/>
            </a:pPr>
            <a:r>
              <a:rPr lang="ru-RU" sz="4000" b="1" dirty="0"/>
              <a:t>- Экскурсионное. </a:t>
            </a:r>
          </a:p>
          <a:p>
            <a:pPr algn="ctr">
              <a:buNone/>
            </a:pPr>
            <a:r>
              <a:rPr lang="ru-RU" sz="4000" b="1" dirty="0"/>
              <a:t>- Культурно-массовые мероприятия,   дела.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815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Формы и методы работы.</a:t>
            </a:r>
          </a:p>
          <a:p>
            <a:pPr>
              <a:buNone/>
            </a:pPr>
            <a:r>
              <a:rPr lang="ru-RU" sz="3200" dirty="0" smtClean="0"/>
              <a:t>Наиболее </a:t>
            </a:r>
            <a:r>
              <a:rPr lang="ru-RU" sz="3200" dirty="0"/>
              <a:t>эффективными формами работы в рамках музейной педагогики являются </a:t>
            </a:r>
            <a:r>
              <a:rPr lang="ru-RU" sz="3200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массовые, групповые, индивидуальные</a:t>
            </a:r>
            <a:r>
              <a:rPr lang="ru-RU" sz="3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r>
              <a:rPr lang="ru-RU" sz="3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 массовым формам </a:t>
            </a:r>
            <a:r>
              <a:rPr lang="ru-RU" sz="3200" dirty="0"/>
              <a:t>относятся: театрализованные экскурсии, походы, экспедиции, вечера, олимпиады, викторины, встречи с участниками и свидетелями исторических событий, краеведческие игры, конференции, дебаты, лекции, поездки по другим музеям и городам.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084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Групповыми </a:t>
            </a:r>
            <a:r>
              <a:rPr lang="ru-RU" sz="36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формами </a:t>
            </a:r>
            <a:endParaRPr lang="ru-RU" sz="360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200" dirty="0" smtClean="0"/>
              <a:t>работы </a:t>
            </a:r>
            <a:r>
              <a:rPr lang="ru-RU" sz="3200" dirty="0"/>
              <a:t>являются кружок, общество, издание путеводителей, журналов, составление видеофильмов, создание музейных экскурсионных и индивидуально-образовательных маршрутов по карте города, области с техническим или устным </a:t>
            </a:r>
            <a:r>
              <a:rPr lang="ru-RU" sz="3200" dirty="0" smtClean="0"/>
              <a:t> </a:t>
            </a:r>
            <a:r>
              <a:rPr lang="ru-RU" sz="3200" dirty="0"/>
              <a:t>звуковым сопровождением. Они готовятся под  руководством педагога, снимаются и монтируются самими учащимися. Такие видеофильмы могут в дальнейшем использоваться в классно-урочной и внеурочной, внеклассной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42742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962</TotalTime>
  <Words>788</Words>
  <Application>Microsoft Office PowerPoint</Application>
  <PresentationFormat>Экран (4:3)</PresentationFormat>
  <Paragraphs>72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Направление деятельности музея: Поисково-собирательское  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Государственное бюджетное образовательное учреждение средняя общеобразовательная школа № 1024</vt:lpstr>
      <vt:lpstr>Презентация PowerPoint</vt:lpstr>
      <vt:lpstr>Презентация PowerPoint</vt:lpstr>
      <vt:lpstr>Презентация PowerPoint</vt:lpstr>
      <vt:lpstr>Встреча  с ветеранами труда  «Дети войны-детям мира»</vt:lpstr>
      <vt:lpstr>Экскурсии для учащихся школ</vt:lpstr>
      <vt:lpstr>Экскурсия для детского сада</vt:lpstr>
      <vt:lpstr>Такие макеты делают учащиеся школы на уроках технологии</vt:lpstr>
      <vt:lpstr>В музее проводятся: уроки литературы</vt:lpstr>
      <vt:lpstr>Уроки истории</vt:lpstr>
      <vt:lpstr>Классные часы</vt:lpstr>
      <vt:lpstr>Экскурсии для ГПД</vt:lpstr>
      <vt:lpstr>Почетный караул у памятника Памяти</vt:lpstr>
      <vt:lpstr>Клуб Юноармеец</vt:lpstr>
      <vt:lpstr>     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</dc:creator>
  <cp:lastModifiedBy>20</cp:lastModifiedBy>
  <cp:revision>52</cp:revision>
  <dcterms:created xsi:type="dcterms:W3CDTF">2014-01-04T18:03:52Z</dcterms:created>
  <dcterms:modified xsi:type="dcterms:W3CDTF">2015-02-16T14:42:09Z</dcterms:modified>
</cp:coreProperties>
</file>