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1" r:id="rId3"/>
    <p:sldMasterId id="2147483770" r:id="rId4"/>
    <p:sldMasterId id="2147483794" r:id="rId5"/>
  </p:sldMasterIdLst>
  <p:sldIdLst>
    <p:sldId id="272" r:id="rId6"/>
    <p:sldId id="293" r:id="rId7"/>
    <p:sldId id="273" r:id="rId8"/>
    <p:sldId id="280" r:id="rId9"/>
    <p:sldId id="262" r:id="rId10"/>
    <p:sldId id="276" r:id="rId11"/>
    <p:sldId id="264" r:id="rId12"/>
    <p:sldId id="284" r:id="rId13"/>
    <p:sldId id="285" r:id="rId14"/>
    <p:sldId id="282" r:id="rId15"/>
    <p:sldId id="278" r:id="rId16"/>
    <p:sldId id="295" r:id="rId17"/>
    <p:sldId id="269" r:id="rId18"/>
    <p:sldId id="294" r:id="rId19"/>
    <p:sldId id="286" r:id="rId20"/>
    <p:sldId id="270" r:id="rId21"/>
    <p:sldId id="263" r:id="rId22"/>
    <p:sldId id="277" r:id="rId23"/>
    <p:sldId id="298" r:id="rId24"/>
    <p:sldId id="296" r:id="rId25"/>
    <p:sldId id="290" r:id="rId26"/>
    <p:sldId id="287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6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21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92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9F6B-9BE7-4FD0-92FD-A132DF9911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F0E0-7E1F-4B99-918A-065C02C9BA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6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6CEA-CE9A-41A2-B259-A1250CF0D6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E81D-6520-44F1-B223-CDFDF3AE90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414F-3C7C-4404-B756-14874FBC98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E056-9D10-4CB5-8AC0-76BC02DA0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A3F6-D879-4BE3-8934-8020E0AC0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789B-2B38-4BB4-BC36-F27F5DDD35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71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C2E0-679A-42D2-8A12-220AAA24D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63D1-DA93-4F36-AACC-20BFE82E9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08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3A2D-7A0E-41BF-AAC7-BE910E768C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9144-C928-4257-A6C1-4F0833276D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2B68-F3FB-4A2D-975F-82C6559CF5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EABD-1895-4EB7-BEBF-92846AB0DA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77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B00B-B3BB-43BA-B514-5027472547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9843-64C9-4EE8-AD60-32F162AD2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6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42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CEFA-83B2-486C-8263-9A070C5F1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049C-6ED3-4C49-92F2-E8251E7A14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3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3567-1C92-459A-A8E5-28C215CE2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BD25-EE47-4BB9-A11B-64AECF978B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9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3BDB-488C-40D5-B153-841864F53B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D821-BAB4-4A48-9A6B-EE462365DD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46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41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61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60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5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6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99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104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10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2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13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2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A87F56-613F-49A3-BE32-CAEB075009A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25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9F6B-9BE7-4FD0-92FD-A132DF9911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F0E0-7E1F-4B99-918A-065C02C9BA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25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96CEA-CE9A-41A2-B259-A1250CF0D6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E81D-6520-44F1-B223-CDFDF3AE90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414F-3C7C-4404-B756-14874FBC98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E056-9D10-4CB5-8AC0-76BC02DA0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33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A3F6-D879-4BE3-8934-8020E0AC0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8789B-2B38-4BB4-BC36-F27F5DDD35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2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C2E0-679A-42D2-8A12-220AAA24D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63D1-DA93-4F36-AACC-20BFE82E9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5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41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3A2D-7A0E-41BF-AAC7-BE910E768C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9144-C928-4257-A6C1-4F0833276D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75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2B68-F3FB-4A2D-975F-82C6559CF5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EABD-1895-4EB7-BEBF-92846AB0DA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33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B00B-B3BB-43BA-B514-5027472547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9843-64C9-4EE8-AD60-32F162AD2C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5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ACEFA-83B2-486C-8263-9A070C5F13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049C-6ED3-4C49-92F2-E8251E7A14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56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3567-1C92-459A-A8E5-28C215CE2D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BD25-EE47-4BB9-A11B-64AECF978B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37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3BDB-488C-40D5-B153-841864F53B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D821-BAB4-4A48-9A6B-EE462365DD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67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49F6B-9BE7-4FD0-92FD-A132DF9911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9F0E0-7E1F-4B99-918A-065C02C9BA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4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96CEA-CE9A-41A2-B259-A1250CF0D63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5E81D-6520-44F1-B223-CDFDF3AE90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43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0414F-3C7C-4404-B756-14874FBC98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0E056-9D10-4CB5-8AC0-76BC02DA01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8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5FA3F6-D879-4BE3-8934-8020E0AC00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8789B-2B38-4BB4-BC36-F27F5DDD35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6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007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AC2E0-679A-42D2-8A12-220AAA24D2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063D1-DA93-4F36-AACC-20BFE82E98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45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3A2D-7A0E-41BF-AAC7-BE910E768C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D9144-C928-4257-A6C1-4F0833276D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7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2B68-F3FB-4A2D-975F-82C6559CF5F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9EABD-1895-4EB7-BEBF-92846AB0D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8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1B00B-B3BB-43BA-B514-5027472547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39843-64C9-4EE8-AD60-32F162AD2C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7ACEFA-83B2-486C-8263-9A070C5F138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2049C-6ED3-4C49-92F2-E8251E7A14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7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23567-1C92-459A-A8E5-28C215CE2D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FBD25-EE47-4BB9-A11B-64AECF978B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70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C03BDB-488C-40D5-B153-841864F53B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5D821-BAB4-4A48-9A6B-EE462365D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3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9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19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17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B26B6-5170-4E73-8141-C7F545D5B1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2E212-6798-461A-8A4C-2F05CA9E7F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7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F9FF-9ABB-405C-AE9C-7C43FF7963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4AE38-3FE3-4B15-B916-07862D68E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B26B6-5170-4E73-8141-C7F545D5B1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62E212-6798-461A-8A4C-2F05CA9E7F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1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9FDB-97FF-4020-94AF-48814E36B464}" type="datetimeFigureOut">
              <a:rPr lang="ru-RU" smtClean="0"/>
              <a:t>06.02.2015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BCDF-2341-4FCC-BBDE-4C9A5DB62A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1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79613" y="908051"/>
            <a:ext cx="4968875" cy="381709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Урок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математики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  </a:t>
            </a:r>
            <a:r>
              <a:rPr lang="ru-RU" sz="6000" b="1" dirty="0" smtClean="0">
                <a:solidFill>
                  <a:srgbClr val="002060"/>
                </a:solidFill>
              </a:rPr>
              <a:t>3 «А»</a:t>
            </a:r>
            <a:r>
              <a:rPr lang="ru-RU" sz="6000" b="1" dirty="0" smtClean="0">
                <a:solidFill>
                  <a:srgbClr val="002060"/>
                </a:solidFill>
              </a:rPr>
              <a:t/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классе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80" y="5445224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Составила: учитель начальных </a:t>
            </a:r>
            <a:r>
              <a:rPr lang="ru-RU" sz="2400" b="1" dirty="0" err="1" smtClean="0"/>
              <a:t>класов</a:t>
            </a:r>
            <a:r>
              <a:rPr lang="ru-RU" sz="2400" b="1" dirty="0" smtClean="0"/>
              <a:t> МБОУ СОШ № 1 г.Завитинска Амурской области И.И. Баланова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090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Научиться делить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многозначное круглое число на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однозначное, найти новый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способ деления.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407707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Тема урока: 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Деление многозначных  круглых чисел на однозначное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96752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b="1" dirty="0" smtClean="0"/>
              <a:t>9 5 0</a:t>
            </a:r>
          </a:p>
          <a:p>
            <a:endParaRPr lang="ru-RU" sz="28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1268760"/>
            <a:ext cx="0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71800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1800" y="1772816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олилиния 5"/>
          <p:cNvSpPr/>
          <p:nvPr/>
        </p:nvSpPr>
        <p:spPr>
          <a:xfrm>
            <a:off x="1691680" y="1556792"/>
            <a:ext cx="432048" cy="144016"/>
          </a:xfrm>
          <a:custGeom>
            <a:avLst/>
            <a:gdLst>
              <a:gd name="connsiteX0" fmla="*/ 0 w 374754"/>
              <a:gd name="connsiteY0" fmla="*/ 59961 h 164892"/>
              <a:gd name="connsiteX1" fmla="*/ 119921 w 374754"/>
              <a:gd name="connsiteY1" fmla="*/ 164892 h 164892"/>
              <a:gd name="connsiteX2" fmla="*/ 299803 w 374754"/>
              <a:gd name="connsiteY2" fmla="*/ 59961 h 164892"/>
              <a:gd name="connsiteX3" fmla="*/ 344774 w 374754"/>
              <a:gd name="connsiteY3" fmla="*/ 14990 h 164892"/>
              <a:gd name="connsiteX4" fmla="*/ 344774 w 374754"/>
              <a:gd name="connsiteY4" fmla="*/ 14990 h 164892"/>
              <a:gd name="connsiteX5" fmla="*/ 374754 w 374754"/>
              <a:gd name="connsiteY5" fmla="*/ 0 h 16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754" h="164892">
                <a:moveTo>
                  <a:pt x="0" y="59961"/>
                </a:moveTo>
                <a:cubicBezTo>
                  <a:pt x="34977" y="112426"/>
                  <a:pt x="69954" y="164892"/>
                  <a:pt x="119921" y="164892"/>
                </a:cubicBezTo>
                <a:cubicBezTo>
                  <a:pt x="169888" y="164892"/>
                  <a:pt x="262328" y="84945"/>
                  <a:pt x="299803" y="59961"/>
                </a:cubicBezTo>
                <a:cubicBezTo>
                  <a:pt x="337278" y="34977"/>
                  <a:pt x="344774" y="14990"/>
                  <a:pt x="344774" y="14990"/>
                </a:cubicBezTo>
                <a:lnTo>
                  <a:pt x="344774" y="14990"/>
                </a:lnTo>
                <a:lnTo>
                  <a:pt x="374754" y="0"/>
                </a:ln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71800" y="1556792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/>
              <a:t>.   .   . 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172075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16288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b="1" dirty="0" smtClean="0"/>
              <a:t>5</a:t>
            </a:r>
            <a:endParaRPr lang="ru-RU" sz="28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03648" y="2132856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35696" y="21328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21328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177281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704" y="24928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4 5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71886" y="2296036"/>
            <a:ext cx="33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endParaRPr lang="ru-RU" sz="28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07704" y="3717032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17536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23728" y="29969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</a:t>
            </a:r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23728" y="3088124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63688" y="2996952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3728" y="325856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</a:t>
            </a:r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95736" y="37890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1124744"/>
            <a:ext cx="1433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9 5 0</a:t>
            </a:r>
            <a:endParaRPr lang="ru-RU" sz="28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6084168" y="170080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588224" y="177281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flipH="1">
            <a:off x="6732240" y="1124744"/>
            <a:ext cx="712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3" name="Полилиния 32"/>
          <p:cNvSpPr/>
          <p:nvPr/>
        </p:nvSpPr>
        <p:spPr>
          <a:xfrm>
            <a:off x="5292080" y="1412776"/>
            <a:ext cx="720080" cy="307975"/>
          </a:xfrm>
          <a:custGeom>
            <a:avLst/>
            <a:gdLst>
              <a:gd name="connsiteX0" fmla="*/ 0 w 492125"/>
              <a:gd name="connsiteY0" fmla="*/ 79375 h 307975"/>
              <a:gd name="connsiteX1" fmla="*/ 171450 w 492125"/>
              <a:gd name="connsiteY1" fmla="*/ 269875 h 307975"/>
              <a:gd name="connsiteX2" fmla="*/ 266700 w 492125"/>
              <a:gd name="connsiteY2" fmla="*/ 269875 h 307975"/>
              <a:gd name="connsiteX3" fmla="*/ 457200 w 492125"/>
              <a:gd name="connsiteY3" fmla="*/ 41275 h 307975"/>
              <a:gd name="connsiteX4" fmla="*/ 476250 w 492125"/>
              <a:gd name="connsiteY4" fmla="*/ 22225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25" h="307975">
                <a:moveTo>
                  <a:pt x="0" y="79375"/>
                </a:moveTo>
                <a:cubicBezTo>
                  <a:pt x="63500" y="158750"/>
                  <a:pt x="127000" y="238125"/>
                  <a:pt x="171450" y="269875"/>
                </a:cubicBezTo>
                <a:cubicBezTo>
                  <a:pt x="215900" y="301625"/>
                  <a:pt x="219075" y="307975"/>
                  <a:pt x="266700" y="269875"/>
                </a:cubicBezTo>
                <a:cubicBezTo>
                  <a:pt x="314325" y="231775"/>
                  <a:pt x="422275" y="82550"/>
                  <a:pt x="457200" y="41275"/>
                </a:cubicBezTo>
                <a:cubicBezTo>
                  <a:pt x="492125" y="0"/>
                  <a:pt x="484187" y="11112"/>
                  <a:pt x="476250" y="2222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V="1">
            <a:off x="3203848" y="2368043"/>
            <a:ext cx="72008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588224" y="1916832"/>
            <a:ext cx="2169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/>
              <a:t>.   .   . </a:t>
            </a:r>
            <a:endParaRPr lang="ru-RU" sz="5400" b="1" dirty="0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6660232" y="184482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38300" y="1412776"/>
            <a:ext cx="55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508104" y="17008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5</a:t>
            </a:r>
            <a:endParaRPr lang="ru-RU" sz="2800" b="1" dirty="0"/>
          </a:p>
        </p:txBody>
      </p:sp>
      <p:sp>
        <p:nvSpPr>
          <p:cNvPr id="42" name="TextBox 41"/>
          <p:cNvSpPr txBox="1"/>
          <p:nvPr/>
        </p:nvSpPr>
        <p:spPr>
          <a:xfrm flipV="1">
            <a:off x="5076056" y="148478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endParaRPr lang="ru-RU" sz="2800" b="1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364088" y="2204864"/>
            <a:ext cx="864096" cy="42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52120" y="234888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12160" y="23488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164288" y="18448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652120" y="27809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4  5</a:t>
            </a:r>
            <a:endParaRPr lang="ru-RU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64088" y="256490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</a:t>
            </a:r>
            <a:endParaRPr lang="ru-RU" sz="2800" b="1" dirty="0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508104" y="328498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12160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347863" y="4365104"/>
            <a:ext cx="540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Если новым неполным делимым является 0, то его переписываем в частное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7" name="Arc 33"/>
          <p:cNvSpPr>
            <a:spLocks/>
          </p:cNvSpPr>
          <p:nvPr/>
        </p:nvSpPr>
        <p:spPr bwMode="auto">
          <a:xfrm rot="3367139" flipV="1">
            <a:off x="6615230" y="1370068"/>
            <a:ext cx="1484889" cy="1312583"/>
          </a:xfrm>
          <a:custGeom>
            <a:avLst/>
            <a:gdLst>
              <a:gd name="G0" fmla="+- 8798 0 0"/>
              <a:gd name="G1" fmla="+- 21600 0 0"/>
              <a:gd name="G2" fmla="+- 21600 0 0"/>
              <a:gd name="T0" fmla="*/ 0 w 28763"/>
              <a:gd name="T1" fmla="*/ 1873 h 21600"/>
              <a:gd name="T2" fmla="*/ 28763 w 28763"/>
              <a:gd name="T3" fmla="*/ 13356 h 21600"/>
              <a:gd name="T4" fmla="*/ 8798 w 287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763" h="21600" fill="none" extrusionOk="0">
                <a:moveTo>
                  <a:pt x="-1" y="1872"/>
                </a:moveTo>
                <a:cubicBezTo>
                  <a:pt x="2768" y="638"/>
                  <a:pt x="5766" y="-1"/>
                  <a:pt x="8798" y="0"/>
                </a:cubicBezTo>
                <a:cubicBezTo>
                  <a:pt x="17543" y="0"/>
                  <a:pt x="25425" y="5272"/>
                  <a:pt x="28762" y="13356"/>
                </a:cubicBezTo>
              </a:path>
              <a:path w="28763" h="21600" stroke="0" extrusionOk="0">
                <a:moveTo>
                  <a:pt x="-1" y="1872"/>
                </a:moveTo>
                <a:cubicBezTo>
                  <a:pt x="2768" y="638"/>
                  <a:pt x="5766" y="-1"/>
                  <a:pt x="8798" y="0"/>
                </a:cubicBezTo>
                <a:cubicBezTo>
                  <a:pt x="17543" y="0"/>
                  <a:pt x="25425" y="5272"/>
                  <a:pt x="28762" y="13356"/>
                </a:cubicBezTo>
                <a:lnTo>
                  <a:pt x="8798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596336" y="184482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839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9" grpId="0"/>
      <p:bldP spid="33" grpId="0" animBg="1"/>
      <p:bldP spid="36" grpId="0"/>
      <p:bldP spid="37" grpId="0"/>
      <p:bldP spid="38" grpId="0"/>
      <p:bldP spid="41" grpId="0"/>
      <p:bldP spid="42" grpId="0"/>
      <p:bldP spid="45" grpId="0"/>
      <p:bldP spid="46" grpId="0"/>
      <p:bldP spid="47" grpId="0"/>
      <p:bldP spid="48" grpId="0"/>
      <p:bldP spid="50" grpId="0"/>
      <p:bldP spid="53" grpId="0"/>
      <p:bldP spid="54" grpId="0"/>
      <p:bldP spid="57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9598"/>
            <a:ext cx="4862998" cy="574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8196" name="Рисунок 3" descr="d3e2a946d558 - копия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71625" y="2214563"/>
            <a:ext cx="33575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Работа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 парах</a:t>
            </a:r>
            <a:endParaRPr lang="ru-RU" sz="4000" b="1" dirty="0">
              <a:solidFill>
                <a:srgbClr val="002060"/>
              </a:solidFill>
              <a:latin typeface="Arnold BocklinC Initial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3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Проверь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1152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2 400</a:t>
            </a:r>
          </a:p>
          <a:p>
            <a:r>
              <a:rPr lang="ru-RU" sz="2800" b="1" dirty="0"/>
              <a:t>2</a:t>
            </a:r>
            <a:r>
              <a:rPr lang="ru-RU" sz="2800" b="1" dirty="0" smtClean="0"/>
              <a:t>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4</a:t>
            </a:r>
          </a:p>
          <a:p>
            <a:r>
              <a:rPr lang="ru-RU" sz="2800" b="1" dirty="0" smtClean="0"/>
              <a:t>    4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0</a:t>
            </a:r>
            <a:endParaRPr lang="ru-RU" sz="2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3688" y="220486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63688" y="25741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3688" y="206084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67544" y="2574196"/>
            <a:ext cx="144016" cy="9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1560" y="30689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1560" y="3501008"/>
            <a:ext cx="180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71600" y="38610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3688" y="25840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1 200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2060848"/>
            <a:ext cx="15121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8 4 8 000</a:t>
            </a:r>
          </a:p>
          <a:p>
            <a:r>
              <a:rPr lang="ru-RU" sz="2800" b="1" dirty="0" smtClean="0"/>
              <a:t>8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4</a:t>
            </a:r>
          </a:p>
          <a:p>
            <a:r>
              <a:rPr lang="ru-RU" sz="2800" b="1" dirty="0" smtClean="0"/>
              <a:t>   4</a:t>
            </a:r>
          </a:p>
          <a:p>
            <a:r>
              <a:rPr lang="ru-RU" sz="2800" b="1" dirty="0" smtClean="0"/>
              <a:t>       8</a:t>
            </a:r>
          </a:p>
          <a:p>
            <a:r>
              <a:rPr lang="ru-RU" sz="2800" b="1" dirty="0" smtClean="0"/>
              <a:t>       8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0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436096" y="2060848"/>
            <a:ext cx="0" cy="784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36096" y="2453263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0112" y="19168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</a:t>
            </a:r>
            <a:endParaRPr lang="ru-RU" sz="3600" b="1" dirty="0"/>
          </a:p>
        </p:txBody>
      </p:sp>
      <p:cxnSp>
        <p:nvCxnSpPr>
          <p:cNvPr id="26" name="Прямая соединительная линия 25"/>
          <p:cNvCxnSpPr>
            <a:stCxn id="19" idx="1"/>
            <a:endCxn id="19" idx="1"/>
          </p:cNvCxnSpPr>
          <p:nvPr/>
        </p:nvCxnSpPr>
        <p:spPr>
          <a:xfrm>
            <a:off x="3707904" y="36151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707904" y="2453263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779912" y="28529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851920" y="3328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959932" y="386104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067944" y="4149080"/>
            <a:ext cx="198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65966" y="4581128"/>
            <a:ext cx="3060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36096" y="2453263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212 000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8196" name="Рисунок 3" descr="d3e2a946d558 - копия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9238"/>
            <a:ext cx="9144000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71625" y="2214563"/>
            <a:ext cx="33575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Работа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 группах</a:t>
            </a:r>
            <a:endParaRPr lang="ru-RU" sz="4000" b="1" dirty="0">
              <a:solidFill>
                <a:srgbClr val="002060"/>
              </a:solidFill>
              <a:latin typeface="Arnold BocklinC Initial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Правила работы в группах.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1. В группе должен быть организатор обсуждения.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2. Каждый может высказать свою версию решения.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Один говорит, а остальные слушают.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4. Каждая версия обсуждается в группе.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5. В группе согласуется общее решение.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</a:rPr>
              <a:t>6. Представитель группы защищает согласованное решение перед классом.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052513"/>
            <a:ext cx="39354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13 100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486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11 500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4127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2 160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12066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112 000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27687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3 740 000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44382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Молодцы!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9" name="Picture 7" descr="KIDS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80" y="3965575"/>
            <a:ext cx="4176712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8196" name="Рисунок 3" descr="d3e2a946d558 - копия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9238"/>
            <a:ext cx="9144000" cy="613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571625" y="2214563"/>
            <a:ext cx="33575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Самостоятельная работа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Стр.</a:t>
            </a:r>
            <a:r>
              <a:rPr lang="ru-RU" sz="48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20</a:t>
            </a:r>
            <a:r>
              <a:rPr lang="ru-RU" sz="28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 № </a:t>
            </a:r>
            <a:r>
              <a:rPr lang="ru-RU" sz="4400" b="1" dirty="0" smtClean="0">
                <a:solidFill>
                  <a:srgbClr val="002060"/>
                </a:solidFill>
                <a:latin typeface="Arnold BocklinC Initials" pitchFamily="2" charset="0"/>
                <a:cs typeface="Arial" pitchFamily="34" charset="0"/>
              </a:rPr>
              <a:t>3</a:t>
            </a:r>
            <a:endParaRPr lang="ru-RU" sz="2800" b="1" dirty="0">
              <a:solidFill>
                <a:srgbClr val="002060"/>
              </a:solidFill>
              <a:latin typeface="Arnold BocklinC Initial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077200" cy="4114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Мы рады приветствовать вас в классе нашем,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Возможно, есть классы и лучше и краше.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Но пусть в нашем классе вам будет светло,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Пусть будет уютно и очень легко!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Поручено нам вас сегодня встречать,</a:t>
            </a:r>
          </a:p>
          <a:p>
            <a:pPr eaLnBrk="1" hangingPunct="1"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Но, начнем же урок, не будем зря время терять.</a:t>
            </a:r>
          </a:p>
        </p:txBody>
      </p:sp>
      <p:sp>
        <p:nvSpPr>
          <p:cNvPr id="5" name="Скругленный прямоугольник 4">
            <a:hlinkClick r:id="rId2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  <p:pic>
        <p:nvPicPr>
          <p:cNvPr id="6" name="Picture 4" descr="уче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22" y="4941168"/>
            <a:ext cx="2600571" cy="17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98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А) 910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41713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Б) 6080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В) 15 700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00566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Г) 379 000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221088"/>
            <a:ext cx="198732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611188" y="549275"/>
            <a:ext cx="8229600" cy="5768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7200" b="1" smtClean="0">
                <a:solidFill>
                  <a:srgbClr val="CC00FF"/>
                </a:solidFill>
                <a:latin typeface="Arial Black" pitchFamily="34" charset="0"/>
              </a:rPr>
              <a:t>Я</a:t>
            </a:r>
            <a:r>
              <a:rPr lang="ru-RU" sz="7200" b="1" smtClean="0">
                <a:latin typeface="Arial Black" pitchFamily="34" charset="0"/>
              </a:rPr>
              <a:t> </a:t>
            </a:r>
          </a:p>
          <a:p>
            <a:pPr eaLnBrk="1" hangingPunct="1"/>
            <a:r>
              <a:rPr lang="ru-RU" sz="7200" smtClean="0">
                <a:solidFill>
                  <a:srgbClr val="004FC4"/>
                </a:solidFill>
                <a:latin typeface="Arial Black" pitchFamily="34" charset="0"/>
              </a:rPr>
              <a:t>узнал</a:t>
            </a:r>
          </a:p>
          <a:p>
            <a:pPr eaLnBrk="1" hangingPunct="1"/>
            <a:r>
              <a:rPr lang="ru-RU" sz="7200" smtClean="0">
                <a:solidFill>
                  <a:schemeClr val="folHlink"/>
                </a:solidFill>
                <a:latin typeface="Arial Black" pitchFamily="34" charset="0"/>
              </a:rPr>
              <a:t>понял</a:t>
            </a:r>
          </a:p>
          <a:p>
            <a:pPr eaLnBrk="1" hangingPunct="1"/>
            <a:r>
              <a:rPr lang="ru-RU" sz="7200" smtClean="0">
                <a:solidFill>
                  <a:srgbClr val="C00000"/>
                </a:solidFill>
                <a:latin typeface="Arial Black" pitchFamily="34" charset="0"/>
              </a:rPr>
              <a:t>научился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16387" name="Picture 4" descr="Лампа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692150"/>
            <a:ext cx="33607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0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7575" y="476672"/>
            <a:ext cx="8226425" cy="2136353"/>
          </a:xfrm>
        </p:spPr>
        <p:txBody>
          <a:bodyPr lIns="0" tIns="0" rIns="0" bIns="0"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Домашнее </a:t>
            </a:r>
            <a:r>
              <a:rPr lang="ru-RU" sz="4800" b="1" dirty="0" smtClean="0">
                <a:solidFill>
                  <a:srgbClr val="C00000"/>
                </a:solidFill>
              </a:rPr>
              <a:t>задание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стр</a:t>
            </a:r>
            <a:r>
              <a:rPr lang="ru-RU" sz="4800" b="1" dirty="0">
                <a:solidFill>
                  <a:srgbClr val="0070C0"/>
                </a:solidFill>
              </a:rPr>
              <a:t>. </a:t>
            </a:r>
            <a:r>
              <a:rPr lang="ru-RU" sz="4800" b="1" dirty="0" smtClean="0">
                <a:solidFill>
                  <a:srgbClr val="0070C0"/>
                </a:solidFill>
              </a:rPr>
              <a:t>20  </a:t>
            </a:r>
            <a:r>
              <a:rPr lang="ru-RU" sz="4800" b="1" dirty="0">
                <a:solidFill>
                  <a:srgbClr val="0070C0"/>
                </a:solidFill>
              </a:rPr>
              <a:t>№ </a:t>
            </a:r>
            <a:r>
              <a:rPr lang="ru-RU" sz="4800" b="1" dirty="0" smtClean="0">
                <a:solidFill>
                  <a:srgbClr val="0070C0"/>
                </a:solidFill>
              </a:rPr>
              <a:t>4 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4663"/>
            <a:ext cx="26654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684213" y="2708275"/>
            <a:ext cx="8583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СПАСИБО ЗА УРОК !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52963"/>
            <a:ext cx="14509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Cj034334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118853"/>
            <a:ext cx="3421044" cy="358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58249" y="-572548"/>
            <a:ext cx="795816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слушай – и всё услышишь.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Внимательно смотри – и всё увидишь.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Думай – и всё поймёшь.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 истинность или ложность высказывани</a:t>
            </a:r>
            <a:r>
              <a:rPr lang="ru-RU" sz="2800" b="1" dirty="0" smtClean="0">
                <a:solidFill>
                  <a:srgbClr val="C00000"/>
                </a:solidFill>
              </a:rPr>
              <a:t>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А) Число, которое делят, называется делителем.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77802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Б) Число, которое получается в результате деления , называется частным.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9309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В) Число, на которое делят, называется делимым.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07978"/>
            <a:ext cx="1565257" cy="185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002060"/>
                </a:solidFill>
              </a:rPr>
              <a:t>а : в = с</a:t>
            </a:r>
            <a:endParaRPr lang="ru-RU" sz="13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35699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ДЕЛИМОЕ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335699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ДЕЛИТЕЛЬ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35699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ЧАСТНОЕ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24" y="4509120"/>
            <a:ext cx="198732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3" y="404664"/>
            <a:ext cx="2791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Вычисли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556792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30 : 3 =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450 : 9 =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2000 : 20 =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0 : 23 000 =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5567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56490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50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50100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100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86966"/>
            <a:ext cx="198732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448696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0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628801"/>
            <a:ext cx="4590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а) а : 0 = а;</a:t>
            </a:r>
            <a:br>
              <a:rPr lang="ru-RU" sz="7200" b="1" dirty="0">
                <a:solidFill>
                  <a:srgbClr val="0070C0"/>
                </a:solidFill>
              </a:rPr>
            </a:b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339752" y="2647946"/>
            <a:ext cx="4518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б) 0 : в = 0;</a:t>
            </a:r>
            <a:br>
              <a:rPr lang="ru-RU" sz="7200" b="1" dirty="0">
                <a:solidFill>
                  <a:srgbClr val="0070C0"/>
                </a:solidFill>
              </a:rPr>
            </a:b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411760" y="374679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в) с : </a:t>
            </a:r>
            <a:r>
              <a:rPr lang="ru-RU" sz="7200" b="1" dirty="0" smtClean="0">
                <a:solidFill>
                  <a:srgbClr val="0070C0"/>
                </a:solidFill>
              </a:rPr>
              <a:t>0 </a:t>
            </a:r>
            <a:r>
              <a:rPr lang="ru-RU" sz="7200" b="1" dirty="0">
                <a:solidFill>
                  <a:srgbClr val="0070C0"/>
                </a:solidFill>
              </a:rPr>
              <a:t>= </a:t>
            </a:r>
            <a:r>
              <a:rPr lang="ru-RU" sz="7200" b="1" dirty="0" smtClean="0">
                <a:solidFill>
                  <a:srgbClr val="0070C0"/>
                </a:solidFill>
              </a:rPr>
              <a:t>с</a:t>
            </a:r>
            <a:r>
              <a:rPr lang="ru-RU" sz="4800" dirty="0">
                <a:solidFill>
                  <a:srgbClr val="0070C0"/>
                </a:solidFill>
              </a:rPr>
              <a:t/>
            </a:r>
            <a:br>
              <a:rPr lang="ru-RU" sz="4800" dirty="0">
                <a:solidFill>
                  <a:srgbClr val="0070C0"/>
                </a:solidFill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0" y="332656"/>
            <a:ext cx="89963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C00000"/>
                </a:solidFill>
              </a:rPr>
              <a:t>Какие из этих выражений верные?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86966"/>
            <a:ext cx="198732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967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Алгоритм действий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39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Найти первое неполное делимое.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 Определить число цифр в частном.</a:t>
            </a:r>
            <a:endParaRPr lang="ru-RU" sz="4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 Найти цифры в каждом разряде частного.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26" y="5157192"/>
            <a:ext cx="1420267" cy="167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4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567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столбик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369: 3,  950 : 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221088"/>
            <a:ext cx="198732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величить в несколько раз МАРИ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увеличить в несколько раз МАРИ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397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Тема Office</vt:lpstr>
      <vt:lpstr>увеличить в несколько раз МАРИНА</vt:lpstr>
      <vt:lpstr>2_Тема Office</vt:lpstr>
      <vt:lpstr>5_увеличить в несколько раз МАРИНА</vt:lpstr>
      <vt:lpstr>3_Тема Office</vt:lpstr>
      <vt:lpstr>Урок  математики в   3 «А»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стр. 20  № 4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2014-12-04T12:08:34Z</dcterms:created>
  <dcterms:modified xsi:type="dcterms:W3CDTF">2015-02-06T11:06:23Z</dcterms:modified>
</cp:coreProperties>
</file>