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91" r:id="rId2"/>
    <p:sldId id="257" r:id="rId3"/>
    <p:sldId id="260" r:id="rId4"/>
    <p:sldId id="288" r:id="rId5"/>
    <p:sldId id="259" r:id="rId6"/>
    <p:sldId id="289" r:id="rId7"/>
    <p:sldId id="292" r:id="rId8"/>
    <p:sldId id="293" r:id="rId9"/>
    <p:sldId id="294" r:id="rId10"/>
    <p:sldId id="295" r:id="rId11"/>
    <p:sldId id="296" r:id="rId12"/>
    <p:sldId id="262" r:id="rId13"/>
    <p:sldId id="263" r:id="rId14"/>
    <p:sldId id="297" r:id="rId15"/>
    <p:sldId id="298" r:id="rId16"/>
    <p:sldId id="299" r:id="rId17"/>
    <p:sldId id="300" r:id="rId18"/>
    <p:sldId id="301" r:id="rId19"/>
    <p:sldId id="261" r:id="rId20"/>
    <p:sldId id="264" r:id="rId21"/>
    <p:sldId id="302" r:id="rId22"/>
    <p:sldId id="265" r:id="rId23"/>
    <p:sldId id="266" r:id="rId24"/>
    <p:sldId id="268" r:id="rId25"/>
    <p:sldId id="267" r:id="rId26"/>
    <p:sldId id="269" r:id="rId27"/>
    <p:sldId id="270" r:id="rId28"/>
    <p:sldId id="271" r:id="rId29"/>
    <p:sldId id="272" r:id="rId30"/>
    <p:sldId id="273" r:id="rId31"/>
    <p:sldId id="274" r:id="rId32"/>
    <p:sldId id="275" r:id="rId33"/>
    <p:sldId id="304" r:id="rId34"/>
    <p:sldId id="276" r:id="rId35"/>
    <p:sldId id="277" r:id="rId36"/>
    <p:sldId id="305" r:id="rId37"/>
    <p:sldId id="278" r:id="rId38"/>
    <p:sldId id="306" r:id="rId39"/>
    <p:sldId id="279" r:id="rId40"/>
    <p:sldId id="280" r:id="rId41"/>
    <p:sldId id="281" r:id="rId42"/>
    <p:sldId id="283" r:id="rId43"/>
    <p:sldId id="282" r:id="rId44"/>
    <p:sldId id="285" r:id="rId45"/>
    <p:sldId id="307" r:id="rId46"/>
    <p:sldId id="284" r:id="rId47"/>
    <p:sldId id="310" r:id="rId48"/>
    <p:sldId id="311" r:id="rId49"/>
    <p:sldId id="312" r:id="rId50"/>
    <p:sldId id="313" r:id="rId51"/>
    <p:sldId id="314" r:id="rId52"/>
    <p:sldId id="308" r:id="rId53"/>
    <p:sldId id="309" r:id="rId54"/>
    <p:sldId id="287" r:id="rId55"/>
    <p:sldId id="303" r:id="rId5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F7487-650A-4E2E-A363-F3C487D73545}" type="datetimeFigureOut">
              <a:rPr lang="ru-RU" smtClean="0"/>
              <a:t>18.01.2015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93FBA-E4F4-45CC-8134-9AA36F546C60}" type="slidenum">
              <a:rPr lang="ru-RU" smtClean="0"/>
              <a:t>‹#›</a:t>
            </a:fld>
            <a:endParaRPr lang="ru-RU"/>
          </a:p>
        </p:txBody>
      </p:sp>
    </p:spTree>
    <p:extLst>
      <p:ext uri="{BB962C8B-B14F-4D97-AF65-F5344CB8AC3E}">
        <p14:creationId xmlns:p14="http://schemas.microsoft.com/office/powerpoint/2010/main" val="285435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993FBA-E4F4-45CC-8134-9AA36F546C60}" type="slidenum">
              <a:rPr lang="ru-RU" smtClean="0"/>
              <a:t>10</a:t>
            </a:fld>
            <a:endParaRPr lang="ru-RU"/>
          </a:p>
        </p:txBody>
      </p:sp>
    </p:spTree>
    <p:extLst>
      <p:ext uri="{BB962C8B-B14F-4D97-AF65-F5344CB8AC3E}">
        <p14:creationId xmlns:p14="http://schemas.microsoft.com/office/powerpoint/2010/main" val="262317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A7F0E6-35A6-45CB-8F2F-F85B28A05A0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63CCF8-C809-44C1-92F0-46950BA8DA3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CCC7394-C070-41CA-B9BE-603254C1725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9FC1E34-FE75-4073-A3E1-0A93635A4CB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67D092F-7285-410B-9B60-2B30D1DBBBA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B961A6B-A27B-4806-8626-B4D0447AE9D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22A394B-E585-443D-AF9B-5DD2E605C33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2BC030A-5320-411F-9A55-420443ED659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C1A78BE-52BB-4380-A700-3B5DE6D0DC5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315A4AA-816A-47A5-B1A5-6DF1089F9D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1255D77-084D-4FD9-BE00-E1B14A32C18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D41E54-B2A6-4876-8A79-3511AFF0FBC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8422F41-FF41-422B-AA03-382B0690652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hyperlink" Target="http://ru.wikipedia.org/wiki/%D0%90%D0%B7%D0%B0%D1%80%D1%82%D0%BD%D1%8B%D0%B5_%D0%B8%D0%B3%D1%80%D1%8B" TargetMode="External"/><Relationship Id="rId3" Type="http://schemas.openxmlformats.org/officeDocument/2006/relationships/hyperlink" Target="http://ru.wikipedia.org/wiki/%D0%98%D0%BD%D1%84%D0%BE%D1%80%D0%BC%D0%B0%D1%86%D0%B8%D1%8F" TargetMode="External"/><Relationship Id="rId7" Type="http://schemas.openxmlformats.org/officeDocument/2006/relationships/hyperlink" Target="http://ru.wikipedia.org/wiki/MMOG" TargetMode="External"/><Relationship Id="rId2" Type="http://schemas.openxmlformats.org/officeDocument/2006/relationships/hyperlink" Target="http://ru.wikipedia.org/wiki/%D0%92%D1%81%D0%B5%D0%BC%D0%B8%D1%80%D0%BD%D0%B0%D1%8F_%D0%BF%D0%B0%D1%83%D1%82%D0%B8%D0%BD%D0%B0" TargetMode="External"/><Relationship Id="rId1" Type="http://schemas.openxmlformats.org/officeDocument/2006/relationships/slideLayout" Target="../slideLayouts/slideLayout2.xml"/><Relationship Id="rId6" Type="http://schemas.openxmlformats.org/officeDocument/2006/relationships/hyperlink" Target="http://ru.wikipedia.org/wiki/%D0%98%D0%B3%D1%80%D0%BE%D0%B2%D0%B0%D1%8F_%D0%B7%D0%B0%D0%B2%D0%B8%D1%81%D0%B8%D0%BC%D0%BE%D1%81%D1%82%D1%8C" TargetMode="External"/><Relationship Id="rId11" Type="http://schemas.openxmlformats.org/officeDocument/2006/relationships/hyperlink" Target="http://ru.wikipedia.org/wiki/%D0%9A%D0%B8%D0%B1%D0%B5%D1%80%D1%81%D0%B5%D0%BA%D1%81" TargetMode="External"/><Relationship Id="rId5" Type="http://schemas.openxmlformats.org/officeDocument/2006/relationships/hyperlink" Target="http://ru.wikipedia.org/wiki/%D0%92%D0%B5%D0%B1-%D1%84%D0%BE%D1%80%D1%83%D0%BC" TargetMode="External"/><Relationship Id="rId10" Type="http://schemas.openxmlformats.org/officeDocument/2006/relationships/hyperlink" Target="http://ru.wikipedia.org/wiki/%D0%98%D0%BD%D1%82%D0%B5%D1%80%D0%BD%D0%B5%D1%82-%D0%B0%D1%83%D0%BA%D1%86%D0%B8%D0%BE%D0%BD" TargetMode="External"/><Relationship Id="rId4" Type="http://schemas.openxmlformats.org/officeDocument/2006/relationships/hyperlink" Target="http://ru.wikipedia.org/wiki/%D0%A7%D0%B0%D1%82" TargetMode="External"/><Relationship Id="rId9" Type="http://schemas.openxmlformats.org/officeDocument/2006/relationships/hyperlink" Target="http://ru.wikipedia.org/wiki/%D0%98%D0%BD%D1%82%D0%B5%D1%80%D0%BD%D0%B5%D1%82-%D0%BC%D0%B0%D0%B3%D0%B0%D0%B7%D0%B8%D0%B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helpline@detionline.org" TargetMode="External"/><Relationship Id="rId1" Type="http://schemas.openxmlformats.org/officeDocument/2006/relationships/slideLayout" Target="../slideLayouts/slideLayout2.xml"/><Relationship Id="rId6" Type="http://schemas.openxmlformats.org/officeDocument/2006/relationships/hyperlink" Target="http://www.youtube.com/watch?v=3Ap1rKr0RCE" TargetMode="External"/><Relationship Id="rId5" Type="http://schemas.openxmlformats.org/officeDocument/2006/relationships/hyperlink" Target="http://www.youtube.com/watch?v=AMCsvZXCd9w" TargetMode="External"/><Relationship Id="rId4" Type="http://schemas.openxmlformats.org/officeDocument/2006/relationships/hyperlink" Target="http://www.youtube.com/watch?v=5YhdS7rrxt8"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mailto:helpline@online.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ixbt.com/mobile/samsung/corby/samsung-corby-lafleur/IMG_0064.jpg" TargetMode="External"/><Relationship Id="rId13" Type="http://schemas.openxmlformats.org/officeDocument/2006/relationships/hyperlink" Target="http://kolyan.net/uploads/posts/2010-01/1262644726_1257972511_internet.-narodnye-sovety-noyabr-2009.jpg" TargetMode="External"/><Relationship Id="rId3" Type="http://schemas.openxmlformats.org/officeDocument/2006/relationships/hyperlink" Target="http://www.swisstok.ch/uploads/monthly_10_2013/post-278318-1380615993.jpg" TargetMode="External"/><Relationship Id="rId7" Type="http://schemas.openxmlformats.org/officeDocument/2006/relationships/hyperlink" Target="http://communicat.tkat.ru/images/products/ec7a75ef903f9da82ccb4c88c6c2d522.jpg" TargetMode="External"/><Relationship Id="rId12" Type="http://schemas.openxmlformats.org/officeDocument/2006/relationships/hyperlink" Target="http://blog.gemalto.com/wp-content/uploads/2012/03/Education-education-education-education.jpg" TargetMode="External"/><Relationship Id="rId2" Type="http://schemas.openxmlformats.org/officeDocument/2006/relationships/hyperlink" Target="http://www.infobarrel.com/media/image/19650_max.jpg" TargetMode="External"/><Relationship Id="rId1" Type="http://schemas.openxmlformats.org/officeDocument/2006/relationships/slideLayout" Target="../slideLayouts/slideLayout2.xml"/><Relationship Id="rId6" Type="http://schemas.openxmlformats.org/officeDocument/2006/relationships/hyperlink" Target="http://www.jcbgenerators.ru/files/uploads/images/gsm_1.PNG" TargetMode="External"/><Relationship Id="rId11" Type="http://schemas.openxmlformats.org/officeDocument/2006/relationships/hyperlink" Target="http://clip-arts.ru/data/media/86/children-0682-chld-0682.jpg" TargetMode="External"/><Relationship Id="rId5" Type="http://schemas.openxmlformats.org/officeDocument/2006/relationships/hyperlink" Target="http://vejd.ucoz.ru/MCOKO/internet.jpg" TargetMode="External"/><Relationship Id="rId15" Type="http://schemas.openxmlformats.org/officeDocument/2006/relationships/hyperlink" Target="http://khabmama.ru/files/u/Internet-2.jpg" TargetMode="External"/><Relationship Id="rId10" Type="http://schemas.openxmlformats.org/officeDocument/2006/relationships/hyperlink" Target="http://cs406631.vk.me/v406631727/8dec/USD9ZWt6s18.jpg" TargetMode="External"/><Relationship Id="rId4" Type="http://schemas.openxmlformats.org/officeDocument/2006/relationships/hyperlink" Target="http://www.arms-expo.ru/img/547/5474692.png" TargetMode="External"/><Relationship Id="rId9" Type="http://schemas.openxmlformats.org/officeDocument/2006/relationships/hyperlink" Target="http://bms.24open.ru/images/07cfdb9909606dc81008bda19faa68cf" TargetMode="External"/><Relationship Id="rId14" Type="http://schemas.openxmlformats.org/officeDocument/2006/relationships/hyperlink" Target="http://www.globalomsk.ru/wp-content/uploads/2014/01/igrovaya-zavisimost-1.jpg"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civicosnetworking.com/web/images/stories/GlobaltelBackupOnline_002.jpg" TargetMode="External"/><Relationship Id="rId3" Type="http://schemas.openxmlformats.org/officeDocument/2006/relationships/hyperlink" Target="http://www.naaltae.ru/netcat_files/news_images/da92cc25865d6b4288c04c4f10.jpg" TargetMode="External"/><Relationship Id="rId7" Type="http://schemas.openxmlformats.org/officeDocument/2006/relationships/hyperlink" Target="http://biznestoday.ru/images/stories/97aira/735.jpg" TargetMode="External"/><Relationship Id="rId2" Type="http://schemas.openxmlformats.org/officeDocument/2006/relationships/hyperlink" Target="http://img.rufox.ru/files/big2/598566.jpg" TargetMode="External"/><Relationship Id="rId1" Type="http://schemas.openxmlformats.org/officeDocument/2006/relationships/slideLayout" Target="../slideLayouts/slideLayout2.xml"/><Relationship Id="rId6" Type="http://schemas.openxmlformats.org/officeDocument/2006/relationships/hyperlink" Target="http://www.bug.hr/_cache/f251f4b499497f42c456f3b56267193d.jpg" TargetMode="External"/><Relationship Id="rId5" Type="http://schemas.openxmlformats.org/officeDocument/2006/relationships/hyperlink" Target="http://www.israelonline.ru/wp-content/uploads/2014/04/28/a757128903ed06644088c296005dd89e.jpg" TargetMode="External"/><Relationship Id="rId4" Type="http://schemas.openxmlformats.org/officeDocument/2006/relationships/hyperlink" Target="http://www.saridere.com.tr/upload/haberler/3e2d2ede29-ByTokca.jpg" TargetMode="External"/><Relationship Id="rId9" Type="http://schemas.openxmlformats.org/officeDocument/2006/relationships/hyperlink" Target="http://static.ngs.ru/news/preview/73c4b75f1b21a065730733d34c4291c60a3d0b1f_800.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67544" y="16202"/>
            <a:ext cx="8229600" cy="892518"/>
          </a:xfrm>
        </p:spPr>
        <p:txBody>
          <a:bodyPr/>
          <a:lstStyle/>
          <a:p>
            <a:pPr eaLnBrk="1" hangingPunct="1"/>
            <a:r>
              <a:rPr lang="ru-RU" sz="4000" b="1" dirty="0">
                <a:solidFill>
                  <a:schemeClr val="bg1"/>
                </a:solidFill>
                <a:latin typeface="Times New Roman" pitchFamily="18" charset="0"/>
                <a:cs typeface="Times New Roman" pitchFamily="18" charset="0"/>
              </a:rPr>
              <a:t>Информационная безопасность</a:t>
            </a:r>
          </a:p>
        </p:txBody>
      </p:sp>
      <p:pic>
        <p:nvPicPr>
          <p:cNvPr id="2050" name="Picture 2" descr="Безопасность в сети &quot; IT журна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868144" y="5733256"/>
            <a:ext cx="3275856" cy="1124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Автор: Воронцова Л.В.</a:t>
            </a:r>
          </a:p>
          <a:p>
            <a:pPr algn="ctr"/>
            <a:r>
              <a:rPr lang="ru-RU" dirty="0" smtClean="0">
                <a:solidFill>
                  <a:schemeClr val="tx1"/>
                </a:solidFill>
              </a:rPr>
              <a:t>МОУ СОШ №7</a:t>
            </a:r>
          </a:p>
          <a:p>
            <a:pPr algn="ctr"/>
            <a:r>
              <a:rPr lang="ru-RU" dirty="0" smtClean="0">
                <a:solidFill>
                  <a:schemeClr val="tx1"/>
                </a:solidFill>
              </a:rPr>
              <a:t>Г. Усть-Кут, Иркутская обл.</a:t>
            </a:r>
          </a:p>
          <a:p>
            <a:pPr algn="ctr"/>
            <a:r>
              <a:rPr lang="ru-RU" dirty="0" smtClean="0">
                <a:solidFill>
                  <a:schemeClr val="tx1"/>
                </a:solidFill>
              </a:rPr>
              <a:t>2014г.</a:t>
            </a:r>
            <a:endParaRPr lang="ru-RU" dirty="0">
              <a:solidFill>
                <a:schemeClr val="tx1"/>
              </a:solidFill>
            </a:endParaRPr>
          </a:p>
        </p:txBody>
      </p:sp>
    </p:spTree>
    <p:extLst>
      <p:ext uri="{BB962C8B-B14F-4D97-AF65-F5344CB8AC3E}">
        <p14:creationId xmlns:p14="http://schemas.microsoft.com/office/powerpoint/2010/main" val="186456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idx="1"/>
          </p:nvPr>
        </p:nvSpPr>
        <p:spPr>
          <a:xfrm>
            <a:off x="71500" y="980728"/>
            <a:ext cx="8964996" cy="5544616"/>
          </a:xfrm>
          <a:noFill/>
        </p:spPr>
        <p:style>
          <a:lnRef idx="1">
            <a:schemeClr val="accent5"/>
          </a:lnRef>
          <a:fillRef idx="2">
            <a:schemeClr val="accent5"/>
          </a:fillRef>
          <a:effectRef idx="1">
            <a:schemeClr val="accent5"/>
          </a:effectRef>
          <a:fontRef idx="minor">
            <a:schemeClr val="dk1"/>
          </a:fontRef>
        </p:style>
        <p:txBody>
          <a:bodyPr rtlCol="0">
            <a:noAutofit/>
          </a:bodyPr>
          <a:lstStyle/>
          <a:p>
            <a:pPr algn="just" eaLnBrk="1" fontAlgn="auto" hangingPunct="1">
              <a:spcAft>
                <a:spcPts val="0"/>
              </a:spcAft>
              <a:buFont typeface="Arial" charset="0"/>
              <a:buNone/>
              <a:defRPr/>
            </a:pPr>
            <a:r>
              <a:rPr lang="ru-RU" dirty="0" smtClean="0">
                <a:solidFill>
                  <a:srgbClr val="002060"/>
                </a:solidFill>
                <a:latin typeface="Times New Roman" pitchFamily="18" charset="0"/>
                <a:cs typeface="Times New Roman" pitchFamily="18" charset="0"/>
              </a:rPr>
              <a:t>- Излучение негативно влияет на весь организм, </a:t>
            </a:r>
          </a:p>
          <a:p>
            <a:pPr algn="just" eaLnBrk="1" fontAlgn="auto" hangingPunct="1">
              <a:spcAft>
                <a:spcPts val="0"/>
              </a:spcAft>
              <a:buFont typeface="Arial" charset="0"/>
              <a:buNone/>
              <a:defRPr/>
            </a:pPr>
            <a:r>
              <a:rPr lang="ru-RU" dirty="0" smtClean="0">
                <a:solidFill>
                  <a:srgbClr val="002060"/>
                </a:solidFill>
                <a:latin typeface="Times New Roman" pitchFamily="18" charset="0"/>
                <a:cs typeface="Times New Roman" pitchFamily="18" charset="0"/>
              </a:rPr>
              <a:t>но наиболее сильно страдают: центральная </a:t>
            </a:r>
          </a:p>
          <a:p>
            <a:pPr algn="just" eaLnBrk="1" fontAlgn="auto" hangingPunct="1">
              <a:spcAft>
                <a:spcPts val="0"/>
              </a:spcAft>
              <a:buFont typeface="Arial" charset="0"/>
              <a:buNone/>
              <a:defRPr/>
            </a:pPr>
            <a:r>
              <a:rPr lang="ru-RU" dirty="0" smtClean="0">
                <a:solidFill>
                  <a:srgbClr val="002060"/>
                </a:solidFill>
                <a:latin typeface="Times New Roman" pitchFamily="18" charset="0"/>
                <a:cs typeface="Times New Roman" pitchFamily="18" charset="0"/>
              </a:rPr>
              <a:t>нервная система, иммунитет, головной мозг.</a:t>
            </a:r>
          </a:p>
          <a:p>
            <a:pPr algn="just" eaLnBrk="1" fontAlgn="auto" hangingPunct="1">
              <a:spcAft>
                <a:spcPts val="0"/>
              </a:spcAft>
              <a:buFontTx/>
              <a:buChar char="-"/>
              <a:defRPr/>
            </a:pPr>
            <a:r>
              <a:rPr lang="ru-RU" dirty="0" smtClean="0">
                <a:solidFill>
                  <a:srgbClr val="002060"/>
                </a:solidFill>
                <a:latin typeface="Times New Roman" pitchFamily="18" charset="0"/>
                <a:cs typeface="Times New Roman" pitchFamily="18" charset="0"/>
              </a:rPr>
              <a:t>Если каждый день по 3 часа слушать музыку </a:t>
            </a:r>
          </a:p>
          <a:p>
            <a:pPr marL="0" indent="0" algn="just" eaLnBrk="1" fontAlgn="auto" hangingPunct="1">
              <a:spcAft>
                <a:spcPts val="0"/>
              </a:spcAft>
              <a:buNone/>
              <a:defRPr/>
            </a:pPr>
            <a:r>
              <a:rPr lang="ru-RU" dirty="0" smtClean="0">
                <a:solidFill>
                  <a:srgbClr val="002060"/>
                </a:solidFill>
                <a:latin typeface="Times New Roman" pitchFamily="18" charset="0"/>
                <a:cs typeface="Times New Roman" pitchFamily="18" charset="0"/>
              </a:rPr>
              <a:t>через такие наушники, через 5 лет слух ухудшится на 30%. </a:t>
            </a:r>
          </a:p>
          <a:p>
            <a:pPr algn="just" eaLnBrk="1" fontAlgn="auto" hangingPunct="1">
              <a:spcAft>
                <a:spcPts val="0"/>
              </a:spcAft>
              <a:buFontTx/>
              <a:buChar char="-"/>
              <a:defRPr/>
            </a:pPr>
            <a:r>
              <a:rPr lang="ru-RU" dirty="0" smtClean="0">
                <a:solidFill>
                  <a:srgbClr val="002060"/>
                </a:solidFill>
                <a:latin typeface="Times New Roman" pitchFamily="18" charset="0"/>
                <a:cs typeface="Times New Roman" pitchFamily="18" charset="0"/>
              </a:rPr>
              <a:t>Пользование сотовым телефоном в течение 10 </a:t>
            </a:r>
          </a:p>
          <a:p>
            <a:pPr marL="0" indent="0" algn="just" eaLnBrk="1" fontAlgn="auto" hangingPunct="1">
              <a:spcAft>
                <a:spcPts val="0"/>
              </a:spcAft>
              <a:buNone/>
              <a:defRPr/>
            </a:pPr>
            <a:r>
              <a:rPr lang="ru-RU" dirty="0" smtClean="0">
                <a:solidFill>
                  <a:srgbClr val="002060"/>
                </a:solidFill>
                <a:latin typeface="Times New Roman" pitchFamily="18" charset="0"/>
                <a:cs typeface="Times New Roman" pitchFamily="18" charset="0"/>
              </a:rPr>
              <a:t>и более лет удваивает риск возникновения акустической невромы – опухолевидного разрастания ткани слухового нерва. </a:t>
            </a:r>
          </a:p>
        </p:txBody>
      </p:sp>
      <p:sp>
        <p:nvSpPr>
          <p:cNvPr id="3" name="Прямоугольник 2"/>
          <p:cNvSpPr/>
          <p:nvPr/>
        </p:nvSpPr>
        <p:spPr>
          <a:xfrm>
            <a:off x="251520" y="116632"/>
            <a:ext cx="8496944" cy="646331"/>
          </a:xfrm>
          <a:prstGeom prst="rect">
            <a:avLst/>
          </a:prstGeom>
        </p:spPr>
        <p:txBody>
          <a:bodyPr wrap="square">
            <a:spAutoFit/>
          </a:bodyPr>
          <a:lstStyle/>
          <a:p>
            <a:r>
              <a:rPr lang="ru-RU" sz="3600" b="1" dirty="0">
                <a:solidFill>
                  <a:schemeClr val="bg1"/>
                </a:solidFill>
                <a:latin typeface="Times New Roman" pitchFamily="18" charset="0"/>
                <a:cs typeface="Times New Roman" pitchFamily="18" charset="0"/>
              </a:rPr>
              <a:t>Вредное воздействие </a:t>
            </a:r>
            <a:r>
              <a:rPr lang="ru-RU" sz="3600" b="1" dirty="0" smtClean="0">
                <a:solidFill>
                  <a:schemeClr val="bg1"/>
                </a:solidFill>
                <a:latin typeface="Times New Roman" pitchFamily="18" charset="0"/>
                <a:cs typeface="Times New Roman" pitchFamily="18" charset="0"/>
              </a:rPr>
              <a:t>здоровье  человека</a:t>
            </a:r>
            <a:endParaRPr lang="ru-RU"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952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195">
                                            <p:bg/>
                                          </p:spTgt>
                                        </p:tgtEl>
                                        <p:attrNameLst>
                                          <p:attrName>style.visibility</p:attrName>
                                        </p:attrNameLst>
                                      </p:cBhvr>
                                      <p:to>
                                        <p:strVal val="visible"/>
                                      </p:to>
                                    </p:set>
                                    <p:animEffect transition="in" filter="barn(inVertical)">
                                      <p:cBhvr>
                                        <p:cTn id="7" dur="500"/>
                                        <p:tgtEl>
                                          <p:spTgt spid="8195">
                                            <p:bg/>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barn(inVertical)">
                                      <p:cBhvr>
                                        <p:cTn id="11" dur="500"/>
                                        <p:tgtEl>
                                          <p:spTgt spid="8195">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barn(inVertical)">
                                      <p:cBhvr>
                                        <p:cTn id="15" dur="500"/>
                                        <p:tgtEl>
                                          <p:spTgt spid="8195">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barn(inVertical)">
                                      <p:cBhvr>
                                        <p:cTn id="19" dur="500"/>
                                        <p:tgtEl>
                                          <p:spTgt spid="8195">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Effect transition="in" filter="barn(inVertical)">
                                      <p:cBhvr>
                                        <p:cTn id="23" dur="500"/>
                                        <p:tgtEl>
                                          <p:spTgt spid="8195">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arn(inVertical)">
                                      <p:cBhvr>
                                        <p:cTn id="27" dur="500"/>
                                        <p:tgtEl>
                                          <p:spTgt spid="8195">
                                            <p:txEl>
                                              <p:pRg st="4" end="4"/>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Effect transition="in" filter="barn(inVertical)">
                                      <p:cBhvr>
                                        <p:cTn id="31" dur="500"/>
                                        <p:tgtEl>
                                          <p:spTgt spid="8195">
                                            <p:txEl>
                                              <p:pRg st="5" end="5"/>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Effect transition="in" filter="barn(inVertical)">
                                      <p:cBhvr>
                                        <p:cTn id="35"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498" y="1052736"/>
            <a:ext cx="8892988" cy="4320479"/>
          </a:xfrm>
        </p:spPr>
        <p:txBody>
          <a:bodyPr/>
          <a:lstStyle/>
          <a:p>
            <a:pPr algn="just">
              <a:buNone/>
            </a:pPr>
            <a:r>
              <a:rPr lang="ru-RU" b="1" dirty="0" smtClean="0">
                <a:solidFill>
                  <a:srgbClr val="002060"/>
                </a:solidFill>
                <a:latin typeface="Times New Roman" pitchFamily="18" charset="0"/>
                <a:cs typeface="Times New Roman" pitchFamily="18" charset="0"/>
              </a:rPr>
              <a:t>Телефон имеет незначительные размеры, поэтому чтобы рассмотреть полученную информацию, или при игре, зрение особо напрягается, в результате возникает близорукость, сухость и зуд в глазах, головная боль. </a:t>
            </a:r>
          </a:p>
          <a:p>
            <a:pPr algn="just">
              <a:buNone/>
            </a:pPr>
            <a:r>
              <a:rPr lang="ru-RU" b="1" dirty="0" smtClean="0">
                <a:solidFill>
                  <a:srgbClr val="002060"/>
                </a:solidFill>
                <a:latin typeface="Times New Roman" pitchFamily="18" charset="0"/>
                <a:cs typeface="Times New Roman" pitchFamily="18" charset="0"/>
              </a:rPr>
              <a:t>У пользователей возникает психологическая </a:t>
            </a:r>
          </a:p>
          <a:p>
            <a:pPr algn="just">
              <a:buNone/>
            </a:pPr>
            <a:r>
              <a:rPr lang="ru-RU" b="1" dirty="0" smtClean="0">
                <a:solidFill>
                  <a:srgbClr val="002060"/>
                </a:solidFill>
                <a:latin typeface="Times New Roman" pitchFamily="18" charset="0"/>
                <a:cs typeface="Times New Roman" pitchFamily="18" charset="0"/>
              </a:rPr>
              <a:t>зависимость от "трубки”. </a:t>
            </a:r>
          </a:p>
        </p:txBody>
      </p:sp>
      <p:sp>
        <p:nvSpPr>
          <p:cNvPr id="5" name="Прямоугольник 4"/>
          <p:cNvSpPr/>
          <p:nvPr/>
        </p:nvSpPr>
        <p:spPr>
          <a:xfrm>
            <a:off x="251520" y="116632"/>
            <a:ext cx="8496944" cy="646331"/>
          </a:xfrm>
          <a:prstGeom prst="rect">
            <a:avLst/>
          </a:prstGeom>
        </p:spPr>
        <p:txBody>
          <a:bodyPr wrap="square">
            <a:spAutoFit/>
          </a:bodyPr>
          <a:lstStyle/>
          <a:p>
            <a:r>
              <a:rPr lang="ru-RU" sz="3600" b="1" dirty="0">
                <a:solidFill>
                  <a:schemeClr val="bg1"/>
                </a:solidFill>
                <a:latin typeface="Times New Roman" pitchFamily="18" charset="0"/>
                <a:cs typeface="Times New Roman" pitchFamily="18" charset="0"/>
              </a:rPr>
              <a:t>Вредное воздействие </a:t>
            </a:r>
            <a:r>
              <a:rPr lang="ru-RU" sz="3600" b="1" dirty="0" smtClean="0">
                <a:solidFill>
                  <a:schemeClr val="bg1"/>
                </a:solidFill>
                <a:latin typeface="Times New Roman" pitchFamily="18" charset="0"/>
                <a:cs typeface="Times New Roman" pitchFamily="18" charset="0"/>
              </a:rPr>
              <a:t>здоровье  человека</a:t>
            </a:r>
            <a:endParaRPr lang="ru-RU"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35680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Статистика</a:t>
            </a:r>
          </a:p>
        </p:txBody>
      </p:sp>
      <p:sp>
        <p:nvSpPr>
          <p:cNvPr id="19459" name="Rectangle 3"/>
          <p:cNvSpPr>
            <a:spLocks noGrp="1" noChangeArrowheads="1"/>
          </p:cNvSpPr>
          <p:nvPr>
            <p:ph type="body" idx="1"/>
          </p:nvPr>
        </p:nvSpPr>
        <p:spPr>
          <a:xfrm>
            <a:off x="25508" y="908497"/>
            <a:ext cx="8892480" cy="5688855"/>
          </a:xfrm>
        </p:spPr>
        <p:txBody>
          <a:bodyPr/>
          <a:lstStyle/>
          <a:p>
            <a:pPr eaLnBrk="1" hangingPunct="1">
              <a:lnSpc>
                <a:spcPct val="90000"/>
              </a:lnSpc>
            </a:pPr>
            <a:r>
              <a:rPr lang="ru-RU" sz="2800" b="1" dirty="0" smtClean="0">
                <a:solidFill>
                  <a:srgbClr val="002060"/>
                </a:solidFill>
                <a:latin typeface="Times New Roman" pitchFamily="18" charset="0"/>
                <a:cs typeface="Times New Roman" pitchFamily="18" charset="0"/>
              </a:rPr>
              <a:t>В мире мобильными телефонами пользуются </a:t>
            </a:r>
            <a:r>
              <a:rPr lang="ru-RU" sz="2800" b="1" dirty="0">
                <a:solidFill>
                  <a:srgbClr val="002060"/>
                </a:solidFill>
                <a:latin typeface="Times New Roman" pitchFamily="18" charset="0"/>
                <a:cs typeface="Times New Roman" pitchFamily="18" charset="0"/>
              </a:rPr>
              <a:t>6 миллиардов </a:t>
            </a:r>
            <a:r>
              <a:rPr lang="ru-RU" sz="2800" b="1" dirty="0" smtClean="0">
                <a:solidFill>
                  <a:srgbClr val="002060"/>
                </a:solidFill>
                <a:latin typeface="Times New Roman" pitchFamily="18" charset="0"/>
                <a:cs typeface="Times New Roman" pitchFamily="18" charset="0"/>
              </a:rPr>
              <a:t>человек</a:t>
            </a:r>
          </a:p>
          <a:p>
            <a:pPr eaLnBrk="1" hangingPunct="1">
              <a:lnSpc>
                <a:spcPct val="90000"/>
              </a:lnSpc>
            </a:pPr>
            <a:r>
              <a:rPr lang="ru-RU" sz="2800" b="1" dirty="0">
                <a:solidFill>
                  <a:srgbClr val="002060"/>
                </a:solidFill>
                <a:latin typeface="Times New Roman" pitchFamily="18" charset="0"/>
                <a:cs typeface="Times New Roman" pitchFamily="18" charset="0"/>
              </a:rPr>
              <a:t>Мобильными телефонами пользуются 1.600.000.000 молодых юношей и </a:t>
            </a:r>
            <a:r>
              <a:rPr lang="ru-RU" sz="2800" b="1" dirty="0" smtClean="0">
                <a:solidFill>
                  <a:srgbClr val="002060"/>
                </a:solidFill>
                <a:latin typeface="Times New Roman" pitchFamily="18" charset="0"/>
                <a:cs typeface="Times New Roman" pitchFamily="18" charset="0"/>
              </a:rPr>
              <a:t>девушек</a:t>
            </a:r>
          </a:p>
          <a:p>
            <a:pPr eaLnBrk="1" hangingPunct="1">
              <a:lnSpc>
                <a:spcPct val="90000"/>
              </a:lnSpc>
            </a:pPr>
            <a:r>
              <a:rPr lang="ru-RU" sz="2800" b="1" dirty="0">
                <a:solidFill>
                  <a:srgbClr val="002060"/>
                </a:solidFill>
                <a:latin typeface="Times New Roman" pitchFamily="18" charset="0"/>
                <a:cs typeface="Times New Roman" pitchFamily="18" charset="0"/>
              </a:rPr>
              <a:t>Ежегодно они тратят на мобильную связь 330.000.000.000 долларов, что в 12 раз больше, чем затраты на всю мировую музыкальную </a:t>
            </a:r>
            <a:r>
              <a:rPr lang="ru-RU" sz="2800" b="1" dirty="0" smtClean="0">
                <a:solidFill>
                  <a:srgbClr val="002060"/>
                </a:solidFill>
                <a:latin typeface="Times New Roman" pitchFamily="18" charset="0"/>
                <a:cs typeface="Times New Roman" pitchFamily="18" charset="0"/>
              </a:rPr>
              <a:t>индустрию</a:t>
            </a:r>
            <a:endParaRPr lang="ru-RU" sz="1200" b="1" dirty="0">
              <a:solidFill>
                <a:srgbClr val="990000"/>
              </a:solidFill>
            </a:endParaRPr>
          </a:p>
          <a:p>
            <a:pPr marL="0" indent="0" eaLnBrk="1" hangingPunct="1">
              <a:lnSpc>
                <a:spcPct val="90000"/>
              </a:lnSpc>
              <a:buNone/>
            </a:pPr>
            <a:r>
              <a:rPr lang="ru-RU" sz="2400" b="1" dirty="0" smtClean="0">
                <a:solidFill>
                  <a:srgbClr val="990000"/>
                </a:solidFill>
              </a:rPr>
              <a:t>        (Данные Центра Безопасного Интернета в России)</a:t>
            </a:r>
          </a:p>
        </p:txBody>
      </p:sp>
      <p:pic>
        <p:nvPicPr>
          <p:cNvPr id="9218" name="Picture 2" descr="мобильные телефоны ноутбуки опто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4274159"/>
            <a:ext cx="2470511" cy="22553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Готовый бизнес: интернет магазин сотовых телефонов - компания Re:Sale Exp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47016"/>
            <a:ext cx="3169617" cy="2282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randombar(horizontal)">
                                      <p:cBhvr>
                                        <p:cTn id="7" dur="500"/>
                                        <p:tgtEl>
                                          <p:spTgt spid="19459">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randombar(horizontal)">
                                      <p:cBhvr>
                                        <p:cTn id="11" dur="500"/>
                                        <p:tgtEl>
                                          <p:spTgt spid="19459">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randombar(horizontal)">
                                      <p:cBhvr>
                                        <p:cTn id="15" dur="500"/>
                                        <p:tgtEl>
                                          <p:spTgt spid="19459">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randombar(horizontal)">
                                      <p:cBhvr>
                                        <p:cTn id="19"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Данные опросов в Европе</a:t>
            </a:r>
            <a:r>
              <a:rPr lang="ru-RU" sz="4000" dirty="0" smtClean="0">
                <a:latin typeface="Times New Roman" pitchFamily="18" charset="0"/>
                <a:cs typeface="Times New Roman" pitchFamily="18" charset="0"/>
              </a:rPr>
              <a:t> </a:t>
            </a:r>
          </a:p>
        </p:txBody>
      </p:sp>
      <p:sp>
        <p:nvSpPr>
          <p:cNvPr id="20482" name="Rectangle 3"/>
          <p:cNvSpPr>
            <a:spLocks noGrp="1" noChangeArrowheads="1"/>
          </p:cNvSpPr>
          <p:nvPr>
            <p:ph type="body" idx="1"/>
          </p:nvPr>
        </p:nvSpPr>
        <p:spPr>
          <a:xfrm>
            <a:off x="107504" y="1052513"/>
            <a:ext cx="6048672" cy="5073650"/>
          </a:xfrm>
        </p:spPr>
        <p:txBody>
          <a:bodyPr/>
          <a:lstStyle/>
          <a:p>
            <a:pPr eaLnBrk="1" hangingPunct="1"/>
            <a:r>
              <a:rPr lang="ru-RU" sz="2400" dirty="0" smtClean="0">
                <a:solidFill>
                  <a:srgbClr val="000066"/>
                </a:solidFill>
              </a:rPr>
              <a:t>Мобильные телефоны имеют около 90% детей в возрасте от 12 до 19 лет и около половины - в возрасте 9-12 лет,</a:t>
            </a:r>
          </a:p>
          <a:p>
            <a:pPr eaLnBrk="1" hangingPunct="1"/>
            <a:r>
              <a:rPr lang="ru-RU" sz="2400" dirty="0" smtClean="0">
                <a:solidFill>
                  <a:srgbClr val="000066"/>
                </a:solidFill>
              </a:rPr>
              <a:t> В некоторых странах вообще принято дарить детям «мобильники» по достижении ими восьми лет. </a:t>
            </a:r>
          </a:p>
        </p:txBody>
      </p:sp>
      <p:pic>
        <p:nvPicPr>
          <p:cNvPr id="10242" name="Picture 2" descr="Йога от MyJane.ru (home.woman.jane.yoga) : Рассылка : Sub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30782"/>
            <a:ext cx="345638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Скачать Записи в рубрике Скачать Дневник ydacha2013 : LiveInternet - Российский Сервис Онлайн-Дневник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484784"/>
            <a:ext cx="2952328"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Содержимое 2"/>
          <p:cNvSpPr>
            <a:spLocks noGrp="1"/>
          </p:cNvSpPr>
          <p:nvPr>
            <p:ph idx="1"/>
          </p:nvPr>
        </p:nvSpPr>
        <p:spPr>
          <a:xfrm>
            <a:off x="107504" y="1628800"/>
            <a:ext cx="8856984" cy="3312368"/>
          </a:xfrm>
        </p:spPr>
        <p:txBody>
          <a:bodyPr/>
          <a:lstStyle/>
          <a:p>
            <a:pPr eaLnBrk="1" hangingPunct="1">
              <a:buFont typeface="Arial" charset="0"/>
              <a:buNone/>
            </a:pPr>
            <a:r>
              <a:rPr lang="ru-RU" b="1" dirty="0" smtClean="0">
                <a:solidFill>
                  <a:srgbClr val="C00000"/>
                </a:solidFill>
                <a:latin typeface="Times New Roman" pitchFamily="18" charset="0"/>
                <a:cs typeface="Times New Roman" pitchFamily="18" charset="0"/>
              </a:rPr>
              <a:t> </a:t>
            </a:r>
            <a:r>
              <a:rPr lang="ru-RU" b="1" dirty="0" smtClean="0">
                <a:solidFill>
                  <a:schemeClr val="accent6"/>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Следует ограничить продолжительность одного разговора до трех минут, </a:t>
            </a:r>
          </a:p>
          <a:p>
            <a:pPr eaLnBrk="1" hangingPunct="1">
              <a:buFont typeface="Arial" charset="0"/>
              <a:buNone/>
            </a:pPr>
            <a:r>
              <a:rPr lang="ru-RU" b="1" dirty="0" smtClean="0">
                <a:solidFill>
                  <a:srgbClr val="002060"/>
                </a:solidFill>
                <a:latin typeface="Times New Roman" pitchFamily="18" charset="0"/>
                <a:cs typeface="Times New Roman" pitchFamily="18" charset="0"/>
              </a:rPr>
              <a:t>- Вместо звонков отправлять SМS сообщения. </a:t>
            </a:r>
          </a:p>
          <a:p>
            <a:pPr eaLnBrk="1" hangingPunct="1">
              <a:buFont typeface="Arial" charset="0"/>
              <a:buNone/>
            </a:pPr>
            <a:r>
              <a:rPr lang="ru-RU" b="1" dirty="0" smtClean="0">
                <a:solidFill>
                  <a:srgbClr val="002060"/>
                </a:solidFill>
                <a:latin typeface="Times New Roman" pitchFamily="18" charset="0"/>
                <a:cs typeface="Times New Roman" pitchFamily="18" charset="0"/>
              </a:rPr>
              <a:t>- Не носите телефон в кармане или на шнурке, а держите на столе или в сумке, чтобы избежать раковых опухолей. </a:t>
            </a:r>
          </a:p>
        </p:txBody>
      </p:sp>
      <p:sp>
        <p:nvSpPr>
          <p:cNvPr id="2" name="Прямоугольник 1"/>
          <p:cNvSpPr/>
          <p:nvPr/>
        </p:nvSpPr>
        <p:spPr>
          <a:xfrm>
            <a:off x="755576" y="0"/>
            <a:ext cx="8064896" cy="707886"/>
          </a:xfrm>
          <a:prstGeom prst="rect">
            <a:avLst/>
          </a:prstGeom>
        </p:spPr>
        <p:txBody>
          <a:bodyPr wrap="square">
            <a:spAutoFit/>
          </a:bodyPr>
          <a:lstStyle/>
          <a:p>
            <a:r>
              <a:rPr lang="ru-RU" sz="4000" b="1" dirty="0">
                <a:solidFill>
                  <a:schemeClr val="bg1"/>
                </a:solidFill>
                <a:latin typeface="Times New Roman" pitchFamily="18" charset="0"/>
                <a:cs typeface="Times New Roman" pitchFamily="18" charset="0"/>
              </a:rPr>
              <a:t>Меры профилактики и защиты</a:t>
            </a:r>
            <a:endParaRPr lang="ru-RU"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4138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 calcmode="lin" valueType="num">
                                      <p:cBhvr>
                                        <p:cTn id="14"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2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Содержимое 2"/>
          <p:cNvSpPr>
            <a:spLocks noGrp="1"/>
          </p:cNvSpPr>
          <p:nvPr>
            <p:ph idx="4294967295"/>
          </p:nvPr>
        </p:nvSpPr>
        <p:spPr>
          <a:xfrm>
            <a:off x="132122" y="4941168"/>
            <a:ext cx="8765014" cy="1368152"/>
          </a:xfrm>
        </p:spPr>
        <p:txBody>
          <a:bodyPr/>
          <a:lstStyle/>
          <a:p>
            <a:pPr marL="0" indent="0" algn="ctr" eaLnBrk="1" hangingPunct="1">
              <a:buNone/>
            </a:pPr>
            <a:r>
              <a:rPr lang="ru-RU" sz="3400" b="1" dirty="0" smtClean="0">
                <a:solidFill>
                  <a:srgbClr val="002060"/>
                </a:solidFill>
                <a:latin typeface="Times New Roman" pitchFamily="18" charset="0"/>
                <a:cs typeface="Times New Roman" pitchFamily="18" charset="0"/>
              </a:rPr>
              <a:t>человек ежеминутно проверяет электронную почту или мобильный. </a:t>
            </a:r>
          </a:p>
        </p:txBody>
      </p:sp>
      <p:sp>
        <p:nvSpPr>
          <p:cNvPr id="2" name="Прямоугольник 1"/>
          <p:cNvSpPr/>
          <p:nvPr/>
        </p:nvSpPr>
        <p:spPr>
          <a:xfrm>
            <a:off x="1403648" y="926364"/>
            <a:ext cx="5589662" cy="646331"/>
          </a:xfrm>
          <a:prstGeom prst="rect">
            <a:avLst/>
          </a:prstGeom>
        </p:spPr>
        <p:txBody>
          <a:bodyPr wrap="square">
            <a:spAutoFit/>
          </a:bodyPr>
          <a:lstStyle/>
          <a:p>
            <a:r>
              <a:rPr lang="ru-RU" sz="3600" b="1" kern="0" dirty="0">
                <a:solidFill>
                  <a:srgbClr val="C00000"/>
                </a:solidFill>
                <a:latin typeface="Times New Roman" pitchFamily="18" charset="0"/>
                <a:cs typeface="Times New Roman" pitchFamily="18" charset="0"/>
              </a:rPr>
              <a:t>Мобильная зависимость</a:t>
            </a:r>
            <a:r>
              <a:rPr lang="ru-RU" sz="3600" kern="0" dirty="0">
                <a:solidFill>
                  <a:srgbClr val="C00000"/>
                </a:solidFill>
                <a:latin typeface="Times New Roman" pitchFamily="18" charset="0"/>
                <a:cs typeface="Times New Roman" pitchFamily="18" charset="0"/>
              </a:rPr>
              <a:t> </a:t>
            </a:r>
            <a:r>
              <a:rPr lang="ru-RU" sz="3600" kern="0" dirty="0">
                <a:solidFill>
                  <a:srgbClr val="000000"/>
                </a:solidFill>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3" name="Прямоугольник 2"/>
          <p:cNvSpPr/>
          <p:nvPr/>
        </p:nvSpPr>
        <p:spPr>
          <a:xfrm>
            <a:off x="132122" y="1518433"/>
            <a:ext cx="8856984" cy="615553"/>
          </a:xfrm>
          <a:prstGeom prst="rect">
            <a:avLst/>
          </a:prstGeom>
        </p:spPr>
        <p:txBody>
          <a:bodyPr wrap="square">
            <a:spAutoFit/>
          </a:bodyPr>
          <a:lstStyle/>
          <a:p>
            <a:pPr lvl="0">
              <a:spcBef>
                <a:spcPct val="20000"/>
              </a:spcBef>
            </a:pPr>
            <a:r>
              <a:rPr lang="ru-RU" sz="3400" b="1" kern="0" dirty="0">
                <a:solidFill>
                  <a:srgbClr val="002060"/>
                </a:solidFill>
                <a:latin typeface="Times New Roman" pitchFamily="18" charset="0"/>
                <a:cs typeface="Times New Roman" pitchFamily="18" charset="0"/>
              </a:rPr>
              <a:t>человек таскает телефон с </a:t>
            </a:r>
            <a:r>
              <a:rPr lang="ru-RU" sz="3400" b="1" kern="0" dirty="0" smtClean="0">
                <a:solidFill>
                  <a:srgbClr val="002060"/>
                </a:solidFill>
                <a:latin typeface="Times New Roman" pitchFamily="18" charset="0"/>
                <a:cs typeface="Times New Roman" pitchFamily="18" charset="0"/>
              </a:rPr>
              <a:t>собой повсюду</a:t>
            </a:r>
            <a:r>
              <a:rPr lang="ru-RU" sz="3400" b="1" kern="0" dirty="0">
                <a:solidFill>
                  <a:srgbClr val="002060"/>
                </a:solidFill>
                <a:latin typeface="Times New Roman" pitchFamily="18" charset="0"/>
                <a:cs typeface="Times New Roman" pitchFamily="18" charset="0"/>
              </a:rPr>
              <a:t>. </a:t>
            </a:r>
          </a:p>
        </p:txBody>
      </p:sp>
      <p:sp>
        <p:nvSpPr>
          <p:cNvPr id="4" name="Прямоугольник 3"/>
          <p:cNvSpPr/>
          <p:nvPr/>
        </p:nvSpPr>
        <p:spPr>
          <a:xfrm>
            <a:off x="2058010" y="2636912"/>
            <a:ext cx="4248472" cy="646331"/>
          </a:xfrm>
          <a:prstGeom prst="rect">
            <a:avLst/>
          </a:prstGeom>
        </p:spPr>
        <p:txBody>
          <a:bodyPr wrap="square">
            <a:spAutoFit/>
          </a:bodyPr>
          <a:lstStyle/>
          <a:p>
            <a:r>
              <a:rPr lang="ru-RU" sz="3600" b="1" kern="0" dirty="0">
                <a:solidFill>
                  <a:srgbClr val="C00000"/>
                </a:solidFill>
                <a:latin typeface="Times New Roman" pitchFamily="18" charset="0"/>
                <a:cs typeface="Times New Roman" pitchFamily="18" charset="0"/>
              </a:rPr>
              <a:t>SMS-зависимость</a:t>
            </a:r>
            <a:r>
              <a:rPr lang="ru-RU" sz="3600" kern="0" dirty="0">
                <a:solidFill>
                  <a:srgbClr val="000000"/>
                </a:solidFill>
                <a:latin typeface="Times New Roman" pitchFamily="18" charset="0"/>
                <a:cs typeface="Times New Roman" pitchFamily="18" charset="0"/>
              </a:rPr>
              <a:t> </a:t>
            </a:r>
            <a:r>
              <a:rPr lang="ru-RU" sz="3600" b="1" kern="0" dirty="0">
                <a:solidFill>
                  <a:srgbClr val="002060"/>
                </a:solidFill>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5" name="Прямоугольник 4"/>
          <p:cNvSpPr/>
          <p:nvPr/>
        </p:nvSpPr>
        <p:spPr>
          <a:xfrm>
            <a:off x="132122" y="3140968"/>
            <a:ext cx="8856984" cy="1138773"/>
          </a:xfrm>
          <a:prstGeom prst="rect">
            <a:avLst/>
          </a:prstGeom>
        </p:spPr>
        <p:txBody>
          <a:bodyPr wrap="square">
            <a:spAutoFit/>
          </a:bodyPr>
          <a:lstStyle/>
          <a:p>
            <a:pPr lvl="0">
              <a:spcBef>
                <a:spcPct val="20000"/>
              </a:spcBef>
            </a:pPr>
            <a:r>
              <a:rPr lang="ru-RU" sz="3400" b="1" kern="0" dirty="0">
                <a:solidFill>
                  <a:srgbClr val="002060"/>
                </a:solidFill>
                <a:latin typeface="Times New Roman" pitchFamily="18" charset="0"/>
                <a:cs typeface="Times New Roman" pitchFamily="18" charset="0"/>
              </a:rPr>
              <a:t>"больной” отправляет сотни сообщений в день.</a:t>
            </a:r>
          </a:p>
        </p:txBody>
      </p:sp>
      <p:sp>
        <p:nvSpPr>
          <p:cNvPr id="6" name="Прямоугольник 5"/>
          <p:cNvSpPr/>
          <p:nvPr/>
        </p:nvSpPr>
        <p:spPr>
          <a:xfrm>
            <a:off x="2702261" y="4437112"/>
            <a:ext cx="3342481" cy="646331"/>
          </a:xfrm>
          <a:prstGeom prst="rect">
            <a:avLst/>
          </a:prstGeom>
        </p:spPr>
        <p:txBody>
          <a:bodyPr wrap="square">
            <a:spAutoFit/>
          </a:bodyPr>
          <a:lstStyle/>
          <a:p>
            <a:r>
              <a:rPr lang="ru-RU" sz="3600" b="1" kern="0" dirty="0" err="1" smtClean="0">
                <a:solidFill>
                  <a:srgbClr val="C00000"/>
                </a:solidFill>
                <a:latin typeface="Times New Roman" pitchFamily="18" charset="0"/>
                <a:cs typeface="Times New Roman" pitchFamily="18" charset="0"/>
              </a:rPr>
              <a:t>Инфомания</a:t>
            </a:r>
            <a:r>
              <a:rPr lang="ru-RU" sz="3600" b="1" kern="0" dirty="0" smtClean="0">
                <a:solidFill>
                  <a:srgbClr val="C00000"/>
                </a:solidFill>
                <a:latin typeface="Times New Roman" pitchFamily="18" charset="0"/>
                <a:cs typeface="Times New Roman" pitchFamily="18" charset="0"/>
              </a:rPr>
              <a:t> </a:t>
            </a:r>
            <a:r>
              <a:rPr lang="ru-RU" sz="3600" b="1" kern="0" dirty="0" smtClean="0">
                <a:solidFill>
                  <a:schemeClr val="accent6"/>
                </a:solidFill>
                <a:latin typeface="Times New Roman" pitchFamily="18" charset="0"/>
                <a:cs typeface="Times New Roman" pitchFamily="18" charset="0"/>
              </a:rPr>
              <a:t>-</a:t>
            </a:r>
            <a:r>
              <a:rPr lang="ru-RU" sz="3600" b="1" kern="0" dirty="0" smtClean="0">
                <a:solidFill>
                  <a:srgbClr val="C00000"/>
                </a:solidFill>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5848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circle(in)">
                                      <p:cBhvr>
                                        <p:cTn id="17" dur="2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908720"/>
            <a:ext cx="8856984" cy="5616624"/>
          </a:xfrm>
        </p:spPr>
        <p:txBody>
          <a:bodyPr/>
          <a:lstStyle/>
          <a:p>
            <a:pPr algn="just" fontAlgn="auto">
              <a:spcAft>
                <a:spcPts val="0"/>
              </a:spcAft>
              <a:buNone/>
              <a:defRPr/>
            </a:pPr>
            <a:r>
              <a:rPr lang="ru-RU" sz="3000" dirty="0" smtClean="0">
                <a:solidFill>
                  <a:srgbClr val="002060"/>
                </a:solidFill>
                <a:latin typeface="Times New Roman" pitchFamily="18" charset="0"/>
                <a:cs typeface="Times New Roman" pitchFamily="18" charset="0"/>
              </a:rPr>
              <a:t>- Снижайте громкость голоса, когда разговариваете.</a:t>
            </a:r>
          </a:p>
          <a:p>
            <a:pPr algn="just" fontAlgn="auto">
              <a:spcAft>
                <a:spcPts val="0"/>
              </a:spcAft>
              <a:buNone/>
              <a:defRPr/>
            </a:pPr>
            <a:r>
              <a:rPr lang="ru-RU" sz="3000" dirty="0" smtClean="0">
                <a:solidFill>
                  <a:srgbClr val="002060"/>
                </a:solidFill>
                <a:latin typeface="Times New Roman" pitchFamily="18" charset="0"/>
                <a:cs typeface="Times New Roman" pitchFamily="18" charset="0"/>
              </a:rPr>
              <a:t>- Выключать свои мобильные телефоны во время учебных занятий. </a:t>
            </a:r>
          </a:p>
          <a:p>
            <a:pPr algn="just" fontAlgn="auto">
              <a:spcAft>
                <a:spcPts val="0"/>
              </a:spcAft>
              <a:buNone/>
              <a:defRPr/>
            </a:pPr>
            <a:r>
              <a:rPr lang="ru-RU" sz="3000" dirty="0" smtClean="0">
                <a:solidFill>
                  <a:srgbClr val="002060"/>
                </a:solidFill>
                <a:latin typeface="Times New Roman" pitchFamily="18" charset="0"/>
                <a:cs typeface="Times New Roman" pitchFamily="18" charset="0"/>
              </a:rPr>
              <a:t>- Необходимо выключать личный мобильный телефон или переводить его в беззвучный режим на спектаклях, киносеансах, концертах, в музеях и выставочных залах, во время церемоний и ритуалов, на деловых встречах и переговорах.</a:t>
            </a:r>
          </a:p>
          <a:p>
            <a:pPr algn="just" fontAlgn="auto">
              <a:spcAft>
                <a:spcPts val="0"/>
              </a:spcAft>
              <a:buNone/>
              <a:defRPr/>
            </a:pPr>
            <a:r>
              <a:rPr lang="ru-RU" sz="3000" dirty="0" smtClean="0">
                <a:solidFill>
                  <a:srgbClr val="002060"/>
                </a:solidFill>
                <a:latin typeface="Times New Roman" pitchFamily="18" charset="0"/>
                <a:cs typeface="Times New Roman" pitchFamily="18" charset="0"/>
              </a:rPr>
              <a:t>- Использовать мобильный телефон в общественном транспорте и в общественных местах  с наименьшим уровнем громкости звука. </a:t>
            </a:r>
          </a:p>
        </p:txBody>
      </p:sp>
      <p:sp>
        <p:nvSpPr>
          <p:cNvPr id="5" name="Прямоугольник 4"/>
          <p:cNvSpPr/>
          <p:nvPr/>
        </p:nvSpPr>
        <p:spPr>
          <a:xfrm>
            <a:off x="1979712" y="116632"/>
            <a:ext cx="5328592" cy="707886"/>
          </a:xfrm>
          <a:prstGeom prst="rect">
            <a:avLst/>
          </a:prstGeom>
        </p:spPr>
        <p:txBody>
          <a:bodyPr wrap="square">
            <a:spAutoFit/>
          </a:bodyPr>
          <a:lstStyle/>
          <a:p>
            <a:r>
              <a:rPr lang="ru-RU" sz="4000" dirty="0">
                <a:solidFill>
                  <a:schemeClr val="bg1"/>
                </a:solidFill>
                <a:latin typeface="Times New Roman" pitchFamily="18" charset="0"/>
                <a:cs typeface="Times New Roman" pitchFamily="18" charset="0"/>
              </a:rPr>
              <a:t>Мобильный этикет</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39611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268760"/>
            <a:ext cx="8928992" cy="5040560"/>
          </a:xfrm>
        </p:spPr>
        <p:txBody>
          <a:bodyPr/>
          <a:lstStyle/>
          <a:p>
            <a:pPr algn="just" fontAlgn="auto">
              <a:spcAft>
                <a:spcPts val="0"/>
              </a:spcAft>
              <a:buNone/>
              <a:defRPr/>
            </a:pPr>
            <a:r>
              <a:rPr lang="ru-RU" sz="3000" dirty="0" smtClean="0">
                <a:solidFill>
                  <a:srgbClr val="002060"/>
                </a:solidFill>
                <a:latin typeface="Times New Roman" pitchFamily="18" charset="0"/>
                <a:cs typeface="Times New Roman" pitchFamily="18" charset="0"/>
              </a:rPr>
              <a:t>- Выключать свои мобильные телефоны во всех случаях, когда использование радиосвязи может подвергнуть опасности жизнь других людей .</a:t>
            </a:r>
          </a:p>
          <a:p>
            <a:pPr algn="just" fontAlgn="auto">
              <a:spcAft>
                <a:spcPts val="0"/>
              </a:spcAft>
              <a:buNone/>
              <a:defRPr/>
            </a:pPr>
            <a:r>
              <a:rPr lang="ru-RU" sz="3000" dirty="0" smtClean="0">
                <a:solidFill>
                  <a:srgbClr val="002060"/>
                </a:solidFill>
                <a:latin typeface="Times New Roman" pitchFamily="18" charset="0"/>
                <a:cs typeface="Times New Roman" pitchFamily="18" charset="0"/>
              </a:rPr>
              <a:t>- Уважать частную жизнь других людей и не использовать чужие мобильные телефоны. </a:t>
            </a:r>
          </a:p>
          <a:p>
            <a:pPr algn="just" fontAlgn="auto">
              <a:spcAft>
                <a:spcPts val="0"/>
              </a:spcAft>
              <a:buNone/>
              <a:defRPr/>
            </a:pPr>
            <a:r>
              <a:rPr lang="ru-RU" sz="3000" dirty="0" smtClean="0">
                <a:solidFill>
                  <a:srgbClr val="002060"/>
                </a:solidFill>
                <a:latin typeface="Times New Roman" pitchFamily="18" charset="0"/>
                <a:cs typeface="Times New Roman" pitchFamily="18" charset="0"/>
              </a:rPr>
              <a:t>- Не использовать в качестве звонка звуковые фразы, оскорбительные для окружающих</a:t>
            </a:r>
          </a:p>
          <a:p>
            <a:pPr algn="just" fontAlgn="auto">
              <a:spcAft>
                <a:spcPts val="0"/>
              </a:spcAft>
              <a:buNone/>
              <a:defRPr/>
            </a:pPr>
            <a:r>
              <a:rPr lang="ru-RU" sz="3000" dirty="0" smtClean="0">
                <a:solidFill>
                  <a:srgbClr val="002060"/>
                </a:solidFill>
                <a:latin typeface="Times New Roman" pitchFamily="18" charset="0"/>
                <a:cs typeface="Times New Roman" pitchFamily="18" charset="0"/>
              </a:rPr>
              <a:t>- Невежливо набирать SMS во время личного разговора с кем-либо . Соблюдайте "правило трех метров”.</a:t>
            </a:r>
          </a:p>
        </p:txBody>
      </p:sp>
      <p:sp>
        <p:nvSpPr>
          <p:cNvPr id="4" name="Прямоугольник 3"/>
          <p:cNvSpPr/>
          <p:nvPr/>
        </p:nvSpPr>
        <p:spPr>
          <a:xfrm>
            <a:off x="1979712" y="116632"/>
            <a:ext cx="5328592" cy="707886"/>
          </a:xfrm>
          <a:prstGeom prst="rect">
            <a:avLst/>
          </a:prstGeom>
        </p:spPr>
        <p:txBody>
          <a:bodyPr wrap="square">
            <a:spAutoFit/>
          </a:bodyPr>
          <a:lstStyle/>
          <a:p>
            <a:r>
              <a:rPr lang="ru-RU" sz="4000" dirty="0">
                <a:solidFill>
                  <a:schemeClr val="bg1"/>
                </a:solidFill>
                <a:latin typeface="Times New Roman" pitchFamily="18" charset="0"/>
                <a:cs typeface="Times New Roman" pitchFamily="18" charset="0"/>
              </a:rPr>
              <a:t>Мобильный этикет</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108406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071547"/>
            <a:ext cx="8640960" cy="3005526"/>
          </a:xfrm>
        </p:spPr>
        <p:txBody>
          <a:bodyPr/>
          <a:lstStyle/>
          <a:p>
            <a:pPr marL="0" indent="0" algn="just">
              <a:buNone/>
            </a:pPr>
            <a:r>
              <a:rPr lang="ru-RU" sz="3600" b="1" i="1" dirty="0" smtClean="0">
                <a:latin typeface="Times New Roman" pitchFamily="18" charset="0"/>
                <a:cs typeface="Times New Roman" pitchFamily="18" charset="0"/>
              </a:rPr>
              <a:t>Интернет</a:t>
            </a:r>
            <a:r>
              <a:rPr lang="ru-RU" sz="3600" dirty="0" smtClean="0">
                <a:latin typeface="Times New Roman" pitchFamily="18" charset="0"/>
                <a:cs typeface="Times New Roman" pitchFamily="18" charset="0"/>
              </a:rPr>
              <a:t> – это объединенные между собой компьютерные сети, глобальная мировая система передачи информации с </a:t>
            </a:r>
            <a:endParaRPr lang="ru-RU" sz="3600" dirty="0">
              <a:latin typeface="Times New Roman" pitchFamily="18" charset="0"/>
              <a:cs typeface="Times New Roman" pitchFamily="18" charset="0"/>
            </a:endParaRPr>
          </a:p>
          <a:p>
            <a:pPr marL="0" indent="0" algn="just">
              <a:buNone/>
            </a:pPr>
            <a:r>
              <a:rPr lang="ru-RU" sz="3600" dirty="0" smtClean="0">
                <a:latin typeface="Times New Roman" pitchFamily="18" charset="0"/>
                <a:cs typeface="Times New Roman" pitchFamily="18" charset="0"/>
              </a:rPr>
              <a:t>помощью информационно-вычислитель- </a:t>
            </a:r>
            <a:r>
              <a:rPr lang="ru-RU" sz="3600" dirty="0" err="1" smtClean="0">
                <a:latin typeface="Times New Roman" pitchFamily="18" charset="0"/>
                <a:cs typeface="Times New Roman" pitchFamily="18" charset="0"/>
              </a:rPr>
              <a:t>ных</a:t>
            </a:r>
            <a:r>
              <a:rPr lang="ru-RU" sz="3600" dirty="0" smtClean="0">
                <a:latin typeface="Times New Roman" pitchFamily="18" charset="0"/>
                <a:cs typeface="Times New Roman" pitchFamily="18" charset="0"/>
              </a:rPr>
              <a:t> ресурсов.</a:t>
            </a:r>
          </a:p>
        </p:txBody>
      </p:sp>
      <p:sp>
        <p:nvSpPr>
          <p:cNvPr id="4" name="Прямоугольник 3"/>
          <p:cNvSpPr/>
          <p:nvPr/>
        </p:nvSpPr>
        <p:spPr>
          <a:xfrm>
            <a:off x="3203848" y="116632"/>
            <a:ext cx="2550869" cy="707886"/>
          </a:xfrm>
          <a:prstGeom prst="rect">
            <a:avLst/>
          </a:prstGeom>
        </p:spPr>
        <p:txBody>
          <a:bodyPr wrap="square">
            <a:spAutoFit/>
          </a:bodyPr>
          <a:lstStyle/>
          <a:p>
            <a:r>
              <a:rPr lang="ru-RU" sz="4000" b="1" dirty="0">
                <a:solidFill>
                  <a:schemeClr val="bg1"/>
                </a:solidFill>
                <a:latin typeface="Times New Roman" pitchFamily="18" charset="0"/>
                <a:cs typeface="Times New Roman" pitchFamily="18" charset="0"/>
              </a:rPr>
              <a:t>Интернет</a:t>
            </a:r>
            <a:endParaRPr lang="ru-RU" sz="4000" b="1" dirty="0">
              <a:latin typeface="Times New Roman" pitchFamily="18" charset="0"/>
              <a:cs typeface="Times New Roman" pitchFamily="18" charset="0"/>
            </a:endParaRPr>
          </a:p>
        </p:txBody>
      </p:sp>
      <p:pic>
        <p:nvPicPr>
          <p:cNvPr id="11266" name="Picture 2" descr="Сколько стоит мобильный интернет в разных странах мира? &quot; Все о ТВ и телекоммуникациях Интернет Агентство Новостей &quot;TV.NET.UA"/>
          <p:cNvPicPr>
            <a:picLocks noChangeAspect="1" noChangeArrowheads="1"/>
          </p:cNvPicPr>
          <p:nvPr/>
        </p:nvPicPr>
        <p:blipFill rotWithShape="1">
          <a:blip r:embed="rId2">
            <a:extLst>
              <a:ext uri="{28A0092B-C50C-407E-A947-70E740481C1C}">
                <a14:useLocalDpi xmlns:a14="http://schemas.microsoft.com/office/drawing/2010/main" val="0"/>
              </a:ext>
            </a:extLst>
          </a:blip>
          <a:srcRect l="3996" t="3670" r="2913" b="10557"/>
          <a:stretch/>
        </p:blipFill>
        <p:spPr bwMode="auto">
          <a:xfrm>
            <a:off x="3347864" y="3501008"/>
            <a:ext cx="430258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22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Статистика</a:t>
            </a:r>
          </a:p>
        </p:txBody>
      </p:sp>
      <p:sp>
        <p:nvSpPr>
          <p:cNvPr id="18434" name="Rectangle 3"/>
          <p:cNvSpPr>
            <a:spLocks noGrp="1" noChangeArrowheads="1"/>
          </p:cNvSpPr>
          <p:nvPr>
            <p:ph type="body" idx="1"/>
          </p:nvPr>
        </p:nvSpPr>
        <p:spPr>
          <a:xfrm>
            <a:off x="251520" y="1052513"/>
            <a:ext cx="8712968" cy="2952551"/>
          </a:xfrm>
        </p:spPr>
        <p:txBody>
          <a:bodyPr/>
          <a:lstStyle/>
          <a:p>
            <a:pPr algn="just" eaLnBrk="1" hangingPunct="1">
              <a:buFontTx/>
              <a:buNone/>
            </a:pPr>
            <a:r>
              <a:rPr lang="ru-RU" dirty="0" smtClean="0"/>
              <a:t> </a:t>
            </a:r>
            <a:r>
              <a:rPr lang="ru-RU" sz="3600" b="1" dirty="0" smtClean="0">
                <a:solidFill>
                  <a:srgbClr val="000066"/>
                </a:solidFill>
                <a:latin typeface="Times New Roman" pitchFamily="18" charset="0"/>
                <a:cs typeface="Times New Roman" pitchFamily="18" charset="0"/>
              </a:rPr>
              <a:t>10 миллионов детей в возрасте до 14 лет активно пользуется Интернетом, что составляет 18% интернет-аудитории нашей страны.</a:t>
            </a:r>
          </a:p>
          <a:p>
            <a:pPr algn="just" eaLnBrk="1" hangingPunct="1">
              <a:buFontTx/>
              <a:buNone/>
            </a:pPr>
            <a:endParaRPr lang="ru-RU" sz="3600" b="1" dirty="0" smtClean="0">
              <a:solidFill>
                <a:srgbClr val="000066"/>
              </a:solidFill>
              <a:latin typeface="Times New Roman" pitchFamily="18" charset="0"/>
              <a:cs typeface="Times New Roman" pitchFamily="18" charset="0"/>
            </a:endParaRPr>
          </a:p>
          <a:p>
            <a:pPr eaLnBrk="1" hangingPunct="1">
              <a:buFontTx/>
              <a:buNone/>
            </a:pPr>
            <a:endParaRPr lang="ru-RU" b="1" dirty="0" smtClean="0"/>
          </a:p>
        </p:txBody>
      </p:sp>
      <p:sp>
        <p:nvSpPr>
          <p:cNvPr id="18435" name="Rectangle 4"/>
          <p:cNvSpPr>
            <a:spLocks noChangeArrowheads="1"/>
          </p:cNvSpPr>
          <p:nvPr/>
        </p:nvSpPr>
        <p:spPr bwMode="auto">
          <a:xfrm>
            <a:off x="1547664" y="3600050"/>
            <a:ext cx="7233070" cy="461665"/>
          </a:xfrm>
          <a:prstGeom prst="rect">
            <a:avLst/>
          </a:prstGeom>
          <a:noFill/>
          <a:ln w="9525">
            <a:noFill/>
            <a:miter lim="800000"/>
            <a:headEnd/>
            <a:tailEnd/>
          </a:ln>
        </p:spPr>
        <p:txBody>
          <a:bodyPr wrap="none">
            <a:spAutoFit/>
          </a:bodyPr>
          <a:lstStyle/>
          <a:p>
            <a:r>
              <a:rPr lang="ru-RU" sz="2400" b="1" dirty="0">
                <a:solidFill>
                  <a:srgbClr val="990000"/>
                </a:solidFill>
                <a:latin typeface="Times New Roman" pitchFamily="18" charset="0"/>
                <a:cs typeface="Times New Roman" pitchFamily="18" charset="0"/>
              </a:rPr>
              <a:t>(Данные Центра Безопасного Интернета в России)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68313" y="188913"/>
            <a:ext cx="8229600" cy="647700"/>
          </a:xfrm>
        </p:spPr>
        <p:txBody>
          <a:bodyPr/>
          <a:lstStyle/>
          <a:p>
            <a:pPr eaLnBrk="1" hangingPunct="1"/>
            <a:r>
              <a:rPr lang="ru-RU" sz="4000" b="1" dirty="0" err="1" smtClean="0">
                <a:solidFill>
                  <a:schemeClr val="bg1"/>
                </a:solidFill>
                <a:latin typeface="Times New Roman" pitchFamily="18" charset="0"/>
                <a:cs typeface="Times New Roman" pitchFamily="18" charset="0"/>
              </a:rPr>
              <a:t>Медиаграмотность</a:t>
            </a:r>
            <a:endParaRPr lang="ru-RU" sz="4000" b="1" dirty="0" smtClean="0">
              <a:solidFill>
                <a:schemeClr val="bg1"/>
              </a:solidFill>
              <a:latin typeface="Times New Roman" pitchFamily="18" charset="0"/>
              <a:cs typeface="Times New Roman" pitchFamily="18" charset="0"/>
            </a:endParaRPr>
          </a:p>
        </p:txBody>
      </p:sp>
      <p:sp>
        <p:nvSpPr>
          <p:cNvPr id="15362" name="Rectangle 3"/>
          <p:cNvSpPr>
            <a:spLocks noGrp="1" noChangeArrowheads="1"/>
          </p:cNvSpPr>
          <p:nvPr>
            <p:ph type="body" idx="1"/>
          </p:nvPr>
        </p:nvSpPr>
        <p:spPr>
          <a:xfrm>
            <a:off x="179512" y="836712"/>
            <a:ext cx="6130925" cy="5688632"/>
          </a:xfrm>
        </p:spPr>
        <p:txBody>
          <a:bodyPr/>
          <a:lstStyle/>
          <a:p>
            <a:pPr eaLnBrk="1" hangingPunct="1">
              <a:lnSpc>
                <a:spcPct val="80000"/>
              </a:lnSpc>
            </a:pPr>
            <a:r>
              <a:rPr lang="ru-RU" sz="2800" b="1" dirty="0" smtClean="0">
                <a:solidFill>
                  <a:srgbClr val="000066"/>
                </a:solidFill>
                <a:latin typeface="Times New Roman" pitchFamily="18" charset="0"/>
                <a:cs typeface="Times New Roman" pitchFamily="18" charset="0"/>
              </a:rPr>
              <a:t>грамотное использование детьми и их преподавателями инструментов, обеспечивающих доступ к информации,</a:t>
            </a:r>
          </a:p>
          <a:p>
            <a:pPr marL="0" indent="0" eaLnBrk="1" hangingPunct="1">
              <a:lnSpc>
                <a:spcPct val="80000"/>
              </a:lnSpc>
              <a:buNone/>
            </a:pPr>
            <a:endParaRPr lang="ru-RU" sz="1200" dirty="0" smtClean="0">
              <a:solidFill>
                <a:srgbClr val="000066"/>
              </a:solidFill>
              <a:latin typeface="Times New Roman" pitchFamily="18" charset="0"/>
              <a:cs typeface="Times New Roman" pitchFamily="18" charset="0"/>
            </a:endParaRPr>
          </a:p>
          <a:p>
            <a:pPr eaLnBrk="1" hangingPunct="1">
              <a:lnSpc>
                <a:spcPct val="80000"/>
              </a:lnSpc>
            </a:pPr>
            <a:r>
              <a:rPr lang="ru-RU" sz="2800" b="1" dirty="0" smtClean="0">
                <a:solidFill>
                  <a:srgbClr val="000066"/>
                </a:solidFill>
                <a:latin typeface="Times New Roman" pitchFamily="18" charset="0"/>
                <a:cs typeface="Times New Roman" pitchFamily="18" charset="0"/>
              </a:rPr>
              <a:t> развитие критического анализа содержания информации и привития коммуникативных навыков, </a:t>
            </a:r>
          </a:p>
          <a:p>
            <a:pPr marL="0" indent="0" eaLnBrk="1" hangingPunct="1">
              <a:lnSpc>
                <a:spcPct val="80000"/>
              </a:lnSpc>
              <a:buNone/>
            </a:pPr>
            <a:endParaRPr lang="ru-RU" sz="1200" dirty="0" smtClean="0">
              <a:solidFill>
                <a:srgbClr val="000066"/>
              </a:solidFill>
              <a:latin typeface="Times New Roman" pitchFamily="18" charset="0"/>
              <a:cs typeface="Times New Roman" pitchFamily="18" charset="0"/>
            </a:endParaRPr>
          </a:p>
          <a:p>
            <a:pPr eaLnBrk="1" hangingPunct="1">
              <a:lnSpc>
                <a:spcPct val="80000"/>
              </a:lnSpc>
            </a:pPr>
            <a:r>
              <a:rPr lang="ru-RU" sz="2800" b="1" dirty="0" smtClean="0">
                <a:solidFill>
                  <a:srgbClr val="000066"/>
                </a:solidFill>
                <a:latin typeface="Times New Roman" pitchFamily="18" charset="0"/>
                <a:cs typeface="Times New Roman" pitchFamily="18" charset="0"/>
              </a:rPr>
              <a:t>содействие профессиональной подготовке детей и их педагогов в целях позитивного и ответственного использования ими информационных и коммуникационных технологий и услуг.</a:t>
            </a:r>
          </a:p>
        </p:txBody>
      </p:sp>
      <p:pic>
        <p:nvPicPr>
          <p:cNvPr id="3074" name="Picture 2" descr="&quot;osvita&quot;. Все новости, помеченные &quot;osvita&quot; - МЕТАТЕКА - Нов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16832"/>
            <a:ext cx="3275856" cy="2674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down)">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wipe(down)">
                                      <p:cBhvr>
                                        <p:cTn id="12" dur="500"/>
                                        <p:tgtEl>
                                          <p:spTgt spid="153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Effect transition="in" filter="wipe(down)">
                                      <p:cBhvr>
                                        <p:cTn id="17"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Социологические исследования</a:t>
            </a:r>
            <a:r>
              <a:rPr lang="ru-RU" dirty="0" smtClean="0"/>
              <a:t> </a:t>
            </a:r>
          </a:p>
        </p:txBody>
      </p:sp>
      <p:sp>
        <p:nvSpPr>
          <p:cNvPr id="21506" name="Rectangle 3"/>
          <p:cNvSpPr>
            <a:spLocks noGrp="1" noChangeArrowheads="1"/>
          </p:cNvSpPr>
          <p:nvPr>
            <p:ph type="body" idx="1"/>
          </p:nvPr>
        </p:nvSpPr>
        <p:spPr>
          <a:xfrm>
            <a:off x="251520" y="1628800"/>
            <a:ext cx="8640960" cy="3600400"/>
          </a:xfrm>
        </p:spPr>
        <p:txBody>
          <a:bodyPr/>
          <a:lstStyle/>
          <a:p>
            <a:pPr algn="just" eaLnBrk="1" hangingPunct="1">
              <a:lnSpc>
                <a:spcPct val="80000"/>
              </a:lnSpc>
            </a:pPr>
            <a:r>
              <a:rPr lang="ru-RU" sz="2800" b="1" dirty="0" smtClean="0">
                <a:solidFill>
                  <a:srgbClr val="000066"/>
                </a:solidFill>
                <a:latin typeface="Times New Roman" pitchFamily="18" charset="0"/>
                <a:cs typeface="Times New Roman" pitchFamily="18" charset="0"/>
              </a:rPr>
              <a:t>88% четырёхлетних детей выходят в сеть вместе с родителями. </a:t>
            </a:r>
          </a:p>
          <a:p>
            <a:pPr algn="just" eaLnBrk="1" hangingPunct="1">
              <a:lnSpc>
                <a:spcPct val="80000"/>
              </a:lnSpc>
            </a:pPr>
            <a:r>
              <a:rPr lang="ru-RU" sz="2800" b="1" dirty="0" smtClean="0">
                <a:solidFill>
                  <a:srgbClr val="000066"/>
                </a:solidFill>
                <a:latin typeface="Times New Roman" pitchFamily="18" charset="0"/>
                <a:cs typeface="Times New Roman" pitchFamily="18" charset="0"/>
              </a:rPr>
              <a:t>В 8-9-летнем возрасте дети всё чаще выходят в сеть самостоятельно. </a:t>
            </a:r>
          </a:p>
          <a:p>
            <a:pPr algn="just" eaLnBrk="1" hangingPunct="1">
              <a:lnSpc>
                <a:spcPct val="80000"/>
              </a:lnSpc>
            </a:pPr>
            <a:r>
              <a:rPr lang="ru-RU" sz="2800" b="1" dirty="0" smtClean="0">
                <a:solidFill>
                  <a:srgbClr val="000066"/>
                </a:solidFill>
                <a:latin typeface="Times New Roman" pitchFamily="18" charset="0"/>
                <a:cs typeface="Times New Roman" pitchFamily="18" charset="0"/>
              </a:rPr>
              <a:t>К 14 годам совместное, семейное  пользование сетью сохраняется лишь для 7% подростков. </a:t>
            </a:r>
          </a:p>
          <a:p>
            <a:pPr algn="just" eaLnBrk="1" hangingPunct="1">
              <a:lnSpc>
                <a:spcPct val="80000"/>
              </a:lnSpc>
            </a:pPr>
            <a:r>
              <a:rPr lang="ru-RU" sz="2800" b="1" dirty="0" smtClean="0">
                <a:solidFill>
                  <a:srgbClr val="000066"/>
                </a:solidFill>
                <a:latin typeface="Times New Roman" pitchFamily="18" charset="0"/>
                <a:cs typeface="Times New Roman" pitchFamily="18" charset="0"/>
              </a:rPr>
              <a:t>Больше половины пользователей сети в возрасте до 14 лет просматривают сайты с нежелательным содержимым.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Социологические исследования</a:t>
            </a:r>
            <a:r>
              <a:rPr lang="ru-RU" dirty="0" smtClean="0"/>
              <a:t> </a:t>
            </a:r>
          </a:p>
        </p:txBody>
      </p:sp>
      <p:sp>
        <p:nvSpPr>
          <p:cNvPr id="21506" name="Rectangle 3"/>
          <p:cNvSpPr>
            <a:spLocks noGrp="1" noChangeArrowheads="1"/>
          </p:cNvSpPr>
          <p:nvPr>
            <p:ph type="body" idx="1"/>
          </p:nvPr>
        </p:nvSpPr>
        <p:spPr>
          <a:xfrm>
            <a:off x="323528" y="1916832"/>
            <a:ext cx="8568952" cy="3312368"/>
          </a:xfrm>
        </p:spPr>
        <p:txBody>
          <a:bodyPr/>
          <a:lstStyle/>
          <a:p>
            <a:pPr algn="just" eaLnBrk="1" hangingPunct="1">
              <a:lnSpc>
                <a:spcPct val="80000"/>
              </a:lnSpc>
            </a:pPr>
            <a:r>
              <a:rPr lang="ru-RU" sz="2800" b="1" dirty="0" smtClean="0">
                <a:solidFill>
                  <a:srgbClr val="000066"/>
                </a:solidFill>
                <a:latin typeface="Times New Roman" pitchFamily="18" charset="0"/>
                <a:cs typeface="Times New Roman" pitchFamily="18" charset="0"/>
              </a:rPr>
              <a:t>39% детей посещают </a:t>
            </a:r>
            <a:r>
              <a:rPr lang="ru-RU" sz="2800" b="1" dirty="0" err="1" smtClean="0">
                <a:solidFill>
                  <a:srgbClr val="000066"/>
                </a:solidFill>
                <a:latin typeface="Times New Roman" pitchFamily="18" charset="0"/>
                <a:cs typeface="Times New Roman" pitchFamily="18" charset="0"/>
              </a:rPr>
              <a:t>порносайты</a:t>
            </a:r>
            <a:r>
              <a:rPr lang="ru-RU" sz="2800" b="1" dirty="0" smtClean="0">
                <a:solidFill>
                  <a:srgbClr val="000066"/>
                </a:solidFill>
                <a:latin typeface="Times New Roman" pitchFamily="18" charset="0"/>
                <a:cs typeface="Times New Roman" pitchFamily="18" charset="0"/>
              </a:rPr>
              <a:t>, </a:t>
            </a:r>
          </a:p>
          <a:p>
            <a:pPr algn="just" eaLnBrk="1" hangingPunct="1">
              <a:lnSpc>
                <a:spcPct val="80000"/>
              </a:lnSpc>
            </a:pPr>
            <a:r>
              <a:rPr lang="ru-RU" sz="2800" b="1" dirty="0" smtClean="0">
                <a:solidFill>
                  <a:srgbClr val="000066"/>
                </a:solidFill>
                <a:latin typeface="Times New Roman" pitchFamily="18" charset="0"/>
                <a:cs typeface="Times New Roman" pitchFamily="18" charset="0"/>
              </a:rPr>
              <a:t>19% наблюдают сцены насилия, </a:t>
            </a:r>
          </a:p>
          <a:p>
            <a:pPr algn="just" eaLnBrk="1" hangingPunct="1">
              <a:lnSpc>
                <a:spcPct val="80000"/>
              </a:lnSpc>
            </a:pPr>
            <a:r>
              <a:rPr lang="ru-RU" sz="2800" b="1" dirty="0" smtClean="0">
                <a:solidFill>
                  <a:srgbClr val="000066"/>
                </a:solidFill>
                <a:latin typeface="Times New Roman" pitchFamily="18" charset="0"/>
                <a:cs typeface="Times New Roman" pitchFamily="18" charset="0"/>
              </a:rPr>
              <a:t>16% увлекаются азартными играми. </a:t>
            </a:r>
          </a:p>
          <a:p>
            <a:pPr algn="just" eaLnBrk="1" hangingPunct="1">
              <a:lnSpc>
                <a:spcPct val="80000"/>
              </a:lnSpc>
            </a:pPr>
            <a:r>
              <a:rPr lang="ru-RU" sz="2800" b="1" dirty="0" smtClean="0">
                <a:solidFill>
                  <a:srgbClr val="000066"/>
                </a:solidFill>
                <a:latin typeface="Times New Roman" pitchFamily="18" charset="0"/>
                <a:cs typeface="Times New Roman" pitchFamily="18" charset="0"/>
              </a:rPr>
              <a:t>Наркотическими веществами и алкоголем интересуются 14% детей, </a:t>
            </a:r>
          </a:p>
          <a:p>
            <a:pPr algn="just" eaLnBrk="1" hangingPunct="1">
              <a:lnSpc>
                <a:spcPct val="80000"/>
              </a:lnSpc>
            </a:pPr>
            <a:r>
              <a:rPr lang="ru-RU" sz="2800" b="1" dirty="0" smtClean="0">
                <a:solidFill>
                  <a:srgbClr val="000066"/>
                </a:solidFill>
                <a:latin typeface="Times New Roman" pitchFamily="18" charset="0"/>
                <a:cs typeface="Times New Roman" pitchFamily="18" charset="0"/>
              </a:rPr>
              <a:t>Экстремистские и националистические ресурсы посещают 11% несовершеннолетних пользователей </a:t>
            </a:r>
          </a:p>
        </p:txBody>
      </p:sp>
    </p:spTree>
    <p:extLst>
      <p:ext uri="{BB962C8B-B14F-4D97-AF65-F5344CB8AC3E}">
        <p14:creationId xmlns:p14="http://schemas.microsoft.com/office/powerpoint/2010/main" val="3019348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Виды он-лайн угроз</a:t>
            </a:r>
          </a:p>
        </p:txBody>
      </p:sp>
      <p:sp>
        <p:nvSpPr>
          <p:cNvPr id="22530" name="Rectangle 3"/>
          <p:cNvSpPr>
            <a:spLocks noGrp="1" noChangeArrowheads="1"/>
          </p:cNvSpPr>
          <p:nvPr>
            <p:ph type="body" idx="1"/>
          </p:nvPr>
        </p:nvSpPr>
        <p:spPr>
          <a:xfrm>
            <a:off x="107504" y="1196752"/>
            <a:ext cx="8856984" cy="4680520"/>
          </a:xfrm>
        </p:spPr>
        <p:txBody>
          <a:bodyPr/>
          <a:lstStyle/>
          <a:p>
            <a:pPr marL="609600" indent="-609600" algn="just" eaLnBrk="1" hangingPunct="1">
              <a:lnSpc>
                <a:spcPct val="80000"/>
              </a:lnSpc>
            </a:pPr>
            <a:r>
              <a:rPr lang="ru-RU" sz="2800" b="1" i="1" dirty="0" smtClean="0">
                <a:solidFill>
                  <a:srgbClr val="990000"/>
                </a:solidFill>
                <a:latin typeface="Times New Roman" pitchFamily="18" charset="0"/>
                <a:cs typeface="Times New Roman" pitchFamily="18" charset="0"/>
              </a:rPr>
              <a:t>Откровенные</a:t>
            </a:r>
            <a:r>
              <a:rPr lang="ru-RU" sz="2400" b="1" i="1" dirty="0" smtClean="0">
                <a:solidFill>
                  <a:srgbClr val="990000"/>
                </a:solidFill>
              </a:rPr>
              <a:t> материалы сексуального характера</a:t>
            </a:r>
            <a:endParaRPr lang="ru-RU" sz="2400" dirty="0" smtClean="0">
              <a:solidFill>
                <a:srgbClr val="990000"/>
              </a:solidFill>
            </a:endParaRPr>
          </a:p>
          <a:p>
            <a:pPr marL="609600" indent="-609600" algn="just" eaLnBrk="1" hangingPunct="1">
              <a:lnSpc>
                <a:spcPct val="80000"/>
              </a:lnSpc>
            </a:pPr>
            <a:r>
              <a:rPr lang="ru-RU" sz="2400" b="1" i="1" dirty="0" smtClean="0">
                <a:solidFill>
                  <a:srgbClr val="990000"/>
                </a:solidFill>
              </a:rPr>
              <a:t>Виртуальные знакомые и друзья</a:t>
            </a:r>
            <a:r>
              <a:rPr lang="ru-RU" sz="2400" dirty="0" smtClean="0"/>
              <a:t> </a:t>
            </a:r>
          </a:p>
          <a:p>
            <a:pPr marL="609600" indent="-609600" algn="just" eaLnBrk="1" hangingPunct="1">
              <a:lnSpc>
                <a:spcPct val="80000"/>
              </a:lnSpc>
            </a:pPr>
            <a:r>
              <a:rPr lang="ru-RU" sz="2400" b="1" i="1" dirty="0" err="1" smtClean="0">
                <a:solidFill>
                  <a:srgbClr val="990000"/>
                </a:solidFill>
              </a:rPr>
              <a:t>Кибербуллинг</a:t>
            </a:r>
            <a:r>
              <a:rPr lang="ru-RU" sz="2400" dirty="0" smtClean="0">
                <a:solidFill>
                  <a:srgbClr val="990000"/>
                </a:solidFill>
              </a:rPr>
              <a:t> </a:t>
            </a:r>
            <a:r>
              <a:rPr lang="ru-RU" sz="2400" dirty="0" smtClean="0">
                <a:solidFill>
                  <a:srgbClr val="000066"/>
                </a:solidFill>
              </a:rPr>
              <a:t>(</a:t>
            </a:r>
            <a:r>
              <a:rPr lang="ru-RU" sz="2400" dirty="0" err="1" smtClean="0">
                <a:solidFill>
                  <a:srgbClr val="000066"/>
                </a:solidFill>
              </a:rPr>
              <a:t>cyberbullying</a:t>
            </a:r>
            <a:r>
              <a:rPr lang="ru-RU" sz="2400" dirty="0" smtClean="0">
                <a:solidFill>
                  <a:srgbClr val="000066"/>
                </a:solidFill>
              </a:rPr>
              <a:t>) – подростковый виртуальный террор </a:t>
            </a:r>
          </a:p>
          <a:p>
            <a:pPr marL="609600" indent="-609600" algn="just" eaLnBrk="1" hangingPunct="1">
              <a:lnSpc>
                <a:spcPct val="80000"/>
              </a:lnSpc>
            </a:pPr>
            <a:r>
              <a:rPr lang="ru-RU" sz="2400" b="1" i="1" dirty="0" err="1" smtClean="0">
                <a:solidFill>
                  <a:srgbClr val="990000"/>
                </a:solidFill>
              </a:rPr>
              <a:t>Буллицид</a:t>
            </a:r>
            <a:r>
              <a:rPr lang="ru-RU" sz="2400" dirty="0" smtClean="0"/>
              <a:t> – </a:t>
            </a:r>
            <a:r>
              <a:rPr lang="ru-RU" sz="2400" dirty="0" smtClean="0">
                <a:solidFill>
                  <a:srgbClr val="000066"/>
                </a:solidFill>
              </a:rPr>
              <a:t>доведение ребенка до самоубийства путем психологического насилия</a:t>
            </a:r>
            <a:r>
              <a:rPr lang="ru-RU" sz="2400" dirty="0" smtClean="0"/>
              <a:t> </a:t>
            </a:r>
          </a:p>
          <a:p>
            <a:pPr marL="609600" indent="-609600" algn="just" eaLnBrk="1" hangingPunct="1">
              <a:lnSpc>
                <a:spcPct val="80000"/>
              </a:lnSpc>
            </a:pPr>
            <a:r>
              <a:rPr lang="ru-RU" sz="2400" b="1" i="1" dirty="0" smtClean="0">
                <a:solidFill>
                  <a:srgbClr val="990000"/>
                </a:solidFill>
              </a:rPr>
              <a:t>Электронные ресурсы, содержащие материалы  экстремистского и террористического характера.</a:t>
            </a:r>
            <a:endParaRPr lang="ru-RU" sz="2400" dirty="0" smtClean="0">
              <a:solidFill>
                <a:srgbClr val="990000"/>
              </a:solidFill>
            </a:endParaRPr>
          </a:p>
          <a:p>
            <a:pPr marL="609600" indent="-609600" algn="just" eaLnBrk="1" hangingPunct="1">
              <a:lnSpc>
                <a:spcPct val="80000"/>
              </a:lnSpc>
            </a:pPr>
            <a:r>
              <a:rPr lang="ru-RU" sz="2400" b="1" i="1" dirty="0">
                <a:solidFill>
                  <a:srgbClr val="990000"/>
                </a:solidFill>
              </a:rPr>
              <a:t>Электронные ресурсы, созданные и поддерживаемые  деструктивными религиозными сектами</a:t>
            </a:r>
            <a:r>
              <a:rPr lang="ru-RU" sz="2400" b="1" dirty="0">
                <a:solidFill>
                  <a:srgbClr val="990000"/>
                </a:solidFill>
              </a:rPr>
              <a:t>. </a:t>
            </a:r>
            <a:endParaRPr lang="ru-RU" sz="2400" b="1" dirty="0" smtClean="0">
              <a:solidFill>
                <a:srgbClr val="990000"/>
              </a:solidFill>
            </a:endParaRPr>
          </a:p>
          <a:p>
            <a:pPr marL="609600" indent="-609600" algn="just" eaLnBrk="1" hangingPunct="1">
              <a:lnSpc>
                <a:spcPct val="80000"/>
              </a:lnSpc>
            </a:pPr>
            <a:r>
              <a:rPr lang="ru-RU" sz="2400" b="1" dirty="0">
                <a:solidFill>
                  <a:srgbClr val="990000"/>
                </a:solidFill>
              </a:rPr>
              <a:t>Компьютерные </a:t>
            </a:r>
            <a:r>
              <a:rPr lang="ru-RU" sz="2400" b="1" i="1" dirty="0">
                <a:solidFill>
                  <a:srgbClr val="990000"/>
                </a:solidFill>
              </a:rPr>
              <a:t>мошенники, </a:t>
            </a:r>
            <a:r>
              <a:rPr lang="ru-RU" sz="2400" b="1" i="1" dirty="0" err="1">
                <a:solidFill>
                  <a:srgbClr val="990000"/>
                </a:solidFill>
              </a:rPr>
              <a:t>спамеры</a:t>
            </a:r>
            <a:r>
              <a:rPr lang="ru-RU" sz="2400" b="1" i="1" dirty="0">
                <a:solidFill>
                  <a:srgbClr val="990000"/>
                </a:solidFill>
              </a:rPr>
              <a:t>, </a:t>
            </a:r>
            <a:r>
              <a:rPr lang="ru-RU" sz="2400" b="1" i="1" dirty="0" err="1">
                <a:solidFill>
                  <a:srgbClr val="990000"/>
                </a:solidFill>
              </a:rPr>
              <a:t>фишеры</a:t>
            </a:r>
            <a:r>
              <a:rPr lang="ru-RU" sz="2400" b="1" dirty="0">
                <a:solidFill>
                  <a:srgbClr val="99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530">
                                            <p:txEl>
                                              <p:pRg st="1" end="1"/>
                                            </p:txEl>
                                          </p:spTgt>
                                        </p:tgtEl>
                                        <p:attrNameLst>
                                          <p:attrName>style.visibility</p:attrName>
                                        </p:attrNameLst>
                                      </p:cBhvr>
                                      <p:to>
                                        <p:strVal val="visible"/>
                                      </p:to>
                                    </p:set>
                                    <p:anim calcmode="lin" valueType="num">
                                      <p:cBhvr>
                                        <p:cTn id="14" dur="500" fill="hold"/>
                                        <p:tgtEl>
                                          <p:spTgt spid="2253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253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253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530">
                                            <p:txEl>
                                              <p:pRg st="2" end="2"/>
                                            </p:txEl>
                                          </p:spTgt>
                                        </p:tgtEl>
                                        <p:attrNameLst>
                                          <p:attrName>style.visibility</p:attrName>
                                        </p:attrNameLst>
                                      </p:cBhvr>
                                      <p:to>
                                        <p:strVal val="visible"/>
                                      </p:to>
                                    </p:set>
                                    <p:anim calcmode="lin" valueType="num">
                                      <p:cBhvr>
                                        <p:cTn id="21" dur="500" fill="hold"/>
                                        <p:tgtEl>
                                          <p:spTgt spid="2253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253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253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530">
                                            <p:txEl>
                                              <p:pRg st="3" end="3"/>
                                            </p:txEl>
                                          </p:spTgt>
                                        </p:tgtEl>
                                        <p:attrNameLst>
                                          <p:attrName>style.visibility</p:attrName>
                                        </p:attrNameLst>
                                      </p:cBhvr>
                                      <p:to>
                                        <p:strVal val="visible"/>
                                      </p:to>
                                    </p:set>
                                    <p:anim calcmode="lin" valueType="num">
                                      <p:cBhvr>
                                        <p:cTn id="28" dur="500" fill="hold"/>
                                        <p:tgtEl>
                                          <p:spTgt spid="2253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253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253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530">
                                            <p:txEl>
                                              <p:pRg st="4" end="4"/>
                                            </p:txEl>
                                          </p:spTgt>
                                        </p:tgtEl>
                                        <p:attrNameLst>
                                          <p:attrName>style.visibility</p:attrName>
                                        </p:attrNameLst>
                                      </p:cBhvr>
                                      <p:to>
                                        <p:strVal val="visible"/>
                                      </p:to>
                                    </p:set>
                                    <p:anim calcmode="lin" valueType="num">
                                      <p:cBhvr>
                                        <p:cTn id="35" dur="500" fill="hold"/>
                                        <p:tgtEl>
                                          <p:spTgt spid="2253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253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253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530">
                                            <p:txEl>
                                              <p:pRg st="5" end="5"/>
                                            </p:txEl>
                                          </p:spTgt>
                                        </p:tgtEl>
                                        <p:attrNameLst>
                                          <p:attrName>style.visibility</p:attrName>
                                        </p:attrNameLst>
                                      </p:cBhvr>
                                      <p:to>
                                        <p:strVal val="visible"/>
                                      </p:to>
                                    </p:set>
                                    <p:anim calcmode="lin" valueType="num">
                                      <p:cBhvr>
                                        <p:cTn id="42" dur="500" fill="hold"/>
                                        <p:tgtEl>
                                          <p:spTgt spid="22530">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2530">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253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2530">
                                            <p:txEl>
                                              <p:pRg st="6" end="6"/>
                                            </p:txEl>
                                          </p:spTgt>
                                        </p:tgtEl>
                                        <p:attrNameLst>
                                          <p:attrName>style.visibility</p:attrName>
                                        </p:attrNameLst>
                                      </p:cBhvr>
                                      <p:to>
                                        <p:strVal val="visible"/>
                                      </p:to>
                                    </p:set>
                                    <p:anim calcmode="lin" valueType="num">
                                      <p:cBhvr>
                                        <p:cTn id="49" dur="500" fill="hold"/>
                                        <p:tgtEl>
                                          <p:spTgt spid="22530">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2530">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Виды он-лайн угроз</a:t>
            </a:r>
          </a:p>
        </p:txBody>
      </p:sp>
      <p:sp>
        <p:nvSpPr>
          <p:cNvPr id="23554" name="Rectangle 3"/>
          <p:cNvSpPr>
            <a:spLocks noGrp="1" noChangeArrowheads="1"/>
          </p:cNvSpPr>
          <p:nvPr>
            <p:ph type="body" idx="1"/>
          </p:nvPr>
        </p:nvSpPr>
        <p:spPr>
          <a:xfrm>
            <a:off x="0" y="1052513"/>
            <a:ext cx="8964488" cy="5256807"/>
          </a:xfrm>
        </p:spPr>
        <p:txBody>
          <a:bodyPr/>
          <a:lstStyle/>
          <a:p>
            <a:pPr marL="609600" indent="-609600" algn="just" eaLnBrk="1" hangingPunct="1">
              <a:lnSpc>
                <a:spcPct val="80000"/>
              </a:lnSpc>
            </a:pPr>
            <a:r>
              <a:rPr lang="ru-RU" sz="2800" b="1" i="1" dirty="0" smtClean="0">
                <a:solidFill>
                  <a:srgbClr val="990000"/>
                </a:solidFill>
                <a:latin typeface="Times New Roman" pitchFamily="18" charset="0"/>
                <a:cs typeface="Times New Roman" pitchFamily="18" charset="0"/>
              </a:rPr>
              <a:t>Пропаганда наркотиков, насилия и жестокости, суицидального поведения, абортов, самоповреждений</a:t>
            </a:r>
            <a:r>
              <a:rPr lang="ru-RU" sz="2800" b="1" dirty="0" smtClean="0">
                <a:solidFill>
                  <a:srgbClr val="990000"/>
                </a:solidFill>
                <a:latin typeface="Times New Roman" pitchFamily="18" charset="0"/>
                <a:cs typeface="Times New Roman" pitchFamily="18" charset="0"/>
              </a:rPr>
              <a:t> </a:t>
            </a:r>
          </a:p>
          <a:p>
            <a:pPr marL="609600" indent="-609600" algn="just" eaLnBrk="1" hangingPunct="1">
              <a:lnSpc>
                <a:spcPct val="80000"/>
              </a:lnSpc>
            </a:pPr>
            <a:r>
              <a:rPr lang="ru-RU" sz="2800" b="1" i="1" dirty="0" smtClean="0">
                <a:solidFill>
                  <a:srgbClr val="990000"/>
                </a:solidFill>
                <a:latin typeface="Times New Roman" pitchFamily="18" charset="0"/>
                <a:cs typeface="Times New Roman" pitchFamily="18" charset="0"/>
              </a:rPr>
              <a:t>Сомнительные </a:t>
            </a:r>
            <a:r>
              <a:rPr lang="ru-RU" sz="2800" b="1" i="1" dirty="0" smtClean="0">
                <a:solidFill>
                  <a:srgbClr val="000066"/>
                </a:solidFill>
                <a:latin typeface="Times New Roman" pitchFamily="18" charset="0"/>
                <a:cs typeface="Times New Roman" pitchFamily="18" charset="0"/>
              </a:rPr>
              <a:t>развлечения: онлайн-игры</a:t>
            </a:r>
            <a:r>
              <a:rPr lang="ru-RU" sz="2800" b="1" dirty="0" smtClean="0">
                <a:solidFill>
                  <a:srgbClr val="000066"/>
                </a:solidFill>
                <a:latin typeface="Times New Roman" pitchFamily="18" charset="0"/>
                <a:cs typeface="Times New Roman" pitchFamily="18" charset="0"/>
              </a:rPr>
              <a:t>, </a:t>
            </a:r>
            <a:r>
              <a:rPr lang="ru-RU" sz="2800" b="1" i="1" dirty="0" smtClean="0">
                <a:solidFill>
                  <a:srgbClr val="000066"/>
                </a:solidFill>
                <a:latin typeface="Times New Roman" pitchFamily="18" charset="0"/>
                <a:cs typeface="Times New Roman" pitchFamily="18" charset="0"/>
              </a:rPr>
              <a:t>пропагандирующие секс, жестокость и</a:t>
            </a:r>
            <a:r>
              <a:rPr lang="ru-RU" sz="2800" b="1" dirty="0" smtClean="0">
                <a:solidFill>
                  <a:srgbClr val="000066"/>
                </a:solidFill>
                <a:latin typeface="Times New Roman" pitchFamily="18" charset="0"/>
                <a:cs typeface="Times New Roman" pitchFamily="18" charset="0"/>
              </a:rPr>
              <a:t> </a:t>
            </a:r>
            <a:r>
              <a:rPr lang="ru-RU" sz="2800" b="1" i="1" dirty="0" smtClean="0">
                <a:solidFill>
                  <a:srgbClr val="000066"/>
                </a:solidFill>
                <a:latin typeface="Times New Roman" pitchFamily="18" charset="0"/>
                <a:cs typeface="Times New Roman" pitchFamily="18" charset="0"/>
              </a:rPr>
              <a:t>насилие.</a:t>
            </a:r>
            <a:r>
              <a:rPr lang="ru-RU" sz="2800" b="1" dirty="0" smtClean="0">
                <a:solidFill>
                  <a:srgbClr val="990000"/>
                </a:solidFill>
                <a:latin typeface="Times New Roman" pitchFamily="18" charset="0"/>
                <a:cs typeface="Times New Roman" pitchFamily="18" charset="0"/>
              </a:rPr>
              <a:t> </a:t>
            </a:r>
          </a:p>
          <a:p>
            <a:pPr marL="609600" indent="-609600" algn="just" eaLnBrk="1" hangingPunct="1">
              <a:lnSpc>
                <a:spcPct val="80000"/>
              </a:lnSpc>
            </a:pPr>
            <a:r>
              <a:rPr lang="ru-RU" sz="2800" b="1" i="1" dirty="0" smtClean="0">
                <a:solidFill>
                  <a:srgbClr val="990000"/>
                </a:solidFill>
                <a:latin typeface="Times New Roman" pitchFamily="18" charset="0"/>
                <a:cs typeface="Times New Roman" pitchFamily="18" charset="0"/>
              </a:rPr>
              <a:t>Болезненное пристрастие к участию в сетевых процессах, так называемой "Интернет-зависимости"</a:t>
            </a:r>
            <a:r>
              <a:rPr lang="ru-RU" sz="2800" b="1" dirty="0" smtClean="0">
                <a:solidFill>
                  <a:srgbClr val="990000"/>
                </a:solidFill>
                <a:latin typeface="Times New Roman" pitchFamily="18" charset="0"/>
                <a:cs typeface="Times New Roman" pitchFamily="18" charset="0"/>
              </a:rPr>
              <a:t> </a:t>
            </a:r>
          </a:p>
          <a:p>
            <a:pPr marL="609600" indent="-609600" algn="just" eaLnBrk="1" hangingPunct="1">
              <a:lnSpc>
                <a:spcPct val="80000"/>
              </a:lnSpc>
            </a:pPr>
            <a:r>
              <a:rPr lang="ru-RU" sz="2800" b="1" i="1" dirty="0" smtClean="0">
                <a:solidFill>
                  <a:srgbClr val="990000"/>
                </a:solidFill>
                <a:latin typeface="Times New Roman" pitchFamily="18" charset="0"/>
                <a:cs typeface="Times New Roman" pitchFamily="18" charset="0"/>
              </a:rPr>
              <a:t>Социальные сети и блоги</a:t>
            </a:r>
            <a:r>
              <a:rPr lang="ru-RU" sz="2800" b="1" dirty="0" smtClean="0">
                <a:solidFill>
                  <a:srgbClr val="990000"/>
                </a:solidFill>
                <a:latin typeface="Times New Roman" pitchFamily="18" charset="0"/>
                <a:cs typeface="Times New Roman" pitchFamily="18" charset="0"/>
              </a:rPr>
              <a:t>, </a:t>
            </a:r>
            <a:r>
              <a:rPr lang="ru-RU" sz="2800" b="1" i="1" dirty="0" smtClean="0">
                <a:solidFill>
                  <a:srgbClr val="000066"/>
                </a:solidFill>
                <a:latin typeface="Times New Roman" pitchFamily="18" charset="0"/>
                <a:cs typeface="Times New Roman" pitchFamily="18" charset="0"/>
              </a:rPr>
              <a:t>на которых ребенок оставляет о себе немало настоящей информации, завязывает небезопасные знакомства, нередко подвергается незаметной для него деструктивной психологической и нравственно-духовной обработке.</a:t>
            </a:r>
            <a:r>
              <a:rPr lang="ru-RU" sz="2800" b="1" dirty="0" smtClean="0">
                <a:solidFill>
                  <a:srgbClr val="000066"/>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down)">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wipe(down)">
                                      <p:cBhvr>
                                        <p:cTn id="12" dur="5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wipe(down)">
                                      <p:cBhvr>
                                        <p:cTn id="17" dur="500"/>
                                        <p:tgtEl>
                                          <p:spTgt spid="235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wipe(down)">
                                      <p:cBhvr>
                                        <p:cTn id="22"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8"/>
          <p:cNvSpPr>
            <a:spLocks noGrp="1" noChangeArrowheads="1"/>
          </p:cNvSpPr>
          <p:nvPr>
            <p:ph type="title"/>
          </p:nvPr>
        </p:nvSpPr>
        <p:spPr>
          <a:xfrm>
            <a:off x="520069" y="116632"/>
            <a:ext cx="8229600" cy="633412"/>
          </a:xfrm>
        </p:spPr>
        <p:txBody>
          <a:bodyPr/>
          <a:lstStyle/>
          <a:p>
            <a:pPr eaLnBrk="1" hangingPunct="1"/>
            <a:r>
              <a:rPr lang="ru-RU" sz="4000" b="1" dirty="0" smtClean="0">
                <a:solidFill>
                  <a:schemeClr val="bg1"/>
                </a:solidFill>
                <a:latin typeface="Times New Roman" pitchFamily="18" charset="0"/>
                <a:cs typeface="Times New Roman" pitchFamily="18" charset="0"/>
              </a:rPr>
              <a:t>PEGI логотипы</a:t>
            </a:r>
          </a:p>
        </p:txBody>
      </p:sp>
      <p:graphicFrame>
        <p:nvGraphicFramePr>
          <p:cNvPr id="14386" name="Group 50"/>
          <p:cNvGraphicFramePr>
            <a:graphicFrameLocks noGrp="1"/>
          </p:cNvGraphicFramePr>
          <p:nvPr>
            <p:ph idx="1"/>
            <p:extLst>
              <p:ext uri="{D42A27DB-BD31-4B8C-83A1-F6EECF244321}">
                <p14:modId xmlns:p14="http://schemas.microsoft.com/office/powerpoint/2010/main" val="3243499165"/>
              </p:ext>
            </p:extLst>
          </p:nvPr>
        </p:nvGraphicFramePr>
        <p:xfrm>
          <a:off x="32289" y="908720"/>
          <a:ext cx="9004207" cy="6149005"/>
        </p:xfrm>
        <a:graphic>
          <a:graphicData uri="http://schemas.openxmlformats.org/drawingml/2006/table">
            <a:tbl>
              <a:tblPr/>
              <a:tblGrid>
                <a:gridCol w="1011319"/>
                <a:gridCol w="7992888"/>
              </a:tblGrid>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Bad</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Language</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ru-RU" sz="20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Ненормативная лексика.</a:t>
                      </a:r>
                      <a:b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br>
                      <a:r>
                        <a:rPr kumimoji="0" lang="ru-RU" sz="2200" b="0" i="0" u="none" strike="noStrike" cap="none" normalizeH="0" baseline="0" dirty="0" smtClean="0">
                          <a:ln>
                            <a:noFill/>
                          </a:ln>
                          <a:solidFill>
                            <a:srgbClr val="000066"/>
                          </a:solidFill>
                          <a:effectLst/>
                          <a:latin typeface="Times New Roman" pitchFamily="18" charset="0"/>
                          <a:cs typeface="Times New Roman" pitchFamily="18" charset="0"/>
                        </a:rPr>
                        <a:t>Игра содержит грубые и непристойные выражения.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Discrimination</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 Дискриминация. </a:t>
                      </a:r>
                      <a:r>
                        <a:rPr kumimoji="0" lang="ru-RU" sz="2200" b="0" i="0" u="none" strike="noStrike" cap="none" normalizeH="0" baseline="0" dirty="0" smtClean="0">
                          <a:ln>
                            <a:noFill/>
                          </a:ln>
                          <a:solidFill>
                            <a:srgbClr val="000066"/>
                          </a:solidFill>
                          <a:effectLst/>
                          <a:latin typeface="Times New Roman" pitchFamily="18" charset="0"/>
                          <a:cs typeface="Times New Roman" pitchFamily="18" charset="0"/>
                        </a:rPr>
                        <a:t>Присутствие в продукте сцен или материалов, которые могут порочить или дискриминировать некоторые социальные группы.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Fear</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 Страх: </a:t>
                      </a:r>
                      <a:r>
                        <a:rPr kumimoji="0" lang="ru-RU" sz="2200" b="0" i="0" u="none" strike="noStrike" cap="none" normalizeH="0" baseline="0" dirty="0" smtClean="0">
                          <a:ln>
                            <a:noFill/>
                          </a:ln>
                          <a:solidFill>
                            <a:srgbClr val="000066"/>
                          </a:solidFill>
                          <a:effectLst/>
                          <a:latin typeface="Times New Roman" pitchFamily="18" charset="0"/>
                          <a:cs typeface="Times New Roman" pitchFamily="18" charset="0"/>
                        </a:rPr>
                        <a:t>Материалы игры могут оказаться страшными и </a:t>
                      </a:r>
                      <a:r>
                        <a:rPr kumimoji="0" lang="ru-RU" sz="2200" b="0" i="0" u="none" strike="noStrike" cap="none" normalizeH="0" baseline="0" dirty="0" err="1" smtClean="0">
                          <a:ln>
                            <a:noFill/>
                          </a:ln>
                          <a:solidFill>
                            <a:srgbClr val="000066"/>
                          </a:solidFill>
                          <a:effectLst/>
                          <a:latin typeface="Times New Roman" pitchFamily="18" charset="0"/>
                          <a:cs typeface="Times New Roman" pitchFamily="18" charset="0"/>
                        </a:rPr>
                        <a:t>пугаюшими</a:t>
                      </a:r>
                      <a:r>
                        <a:rPr kumimoji="0" lang="ru-RU" sz="2200" b="0" i="0" u="none" strike="noStrike" cap="none" normalizeH="0" baseline="0" dirty="0" smtClean="0">
                          <a:ln>
                            <a:noFill/>
                          </a:ln>
                          <a:solidFill>
                            <a:srgbClr val="000066"/>
                          </a:solidFill>
                          <a:effectLst/>
                          <a:latin typeface="Times New Roman" pitchFamily="18" charset="0"/>
                          <a:cs typeface="Times New Roman" pitchFamily="18" charset="0"/>
                        </a:rPr>
                        <a:t> для маленьких детей.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Gambling</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 Азартные игры</a:t>
                      </a:r>
                      <a:b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br>
                      <a:r>
                        <a:rPr kumimoji="0" lang="ru-RU" sz="2200" b="0" i="0" u="none" strike="noStrike" cap="none" normalizeH="0" baseline="0" dirty="0" smtClean="0">
                          <a:ln>
                            <a:noFill/>
                          </a:ln>
                          <a:solidFill>
                            <a:srgbClr val="000066"/>
                          </a:solidFill>
                          <a:effectLst/>
                          <a:latin typeface="Times New Roman" pitchFamily="18" charset="0"/>
                          <a:cs typeface="Times New Roman" pitchFamily="18" charset="0"/>
                        </a:rPr>
                        <a:t>В игре есть возможность сыграть в азартные игры и сделать ставку, в том числе — реальными деньгами.</a:t>
                      </a:r>
                      <a:r>
                        <a:rPr kumimoji="0" lang="ru-RU" sz="2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Sexual</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Content</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 Непристойности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200" b="0" i="0" u="none" strike="noStrike" cap="none" normalizeH="0" baseline="0" dirty="0" smtClean="0">
                          <a:ln>
                            <a:noFill/>
                          </a:ln>
                          <a:solidFill>
                            <a:srgbClr val="000066"/>
                          </a:solidFill>
                          <a:effectLst/>
                          <a:latin typeface="Times New Roman" pitchFamily="18" charset="0"/>
                          <a:cs typeface="Times New Roman" pitchFamily="18" charset="0"/>
                        </a:rPr>
                        <a:t>В игре присутствует обнажение и/или встречаются сцены с сексуальными отношениями.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200" b="1" i="0" u="none" strike="noStrike" cap="none" normalizeH="0" baseline="0" dirty="0" err="1" smtClean="0">
                          <a:ln>
                            <a:noFill/>
                          </a:ln>
                          <a:solidFill>
                            <a:srgbClr val="000066"/>
                          </a:solidFill>
                          <a:effectLst/>
                          <a:latin typeface="Times New Roman" pitchFamily="18" charset="0"/>
                          <a:cs typeface="Times New Roman" pitchFamily="18" charset="0"/>
                        </a:rPr>
                        <a:t>Violence</a:t>
                      </a:r>
                      <a: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t> - Насилие</a:t>
                      </a:r>
                      <a:br>
                        <a:rPr kumimoji="0" lang="ru-RU" sz="2200" b="1" i="0" u="none" strike="noStrike" cap="none" normalizeH="0" baseline="0" dirty="0" smtClean="0">
                          <a:ln>
                            <a:noFill/>
                          </a:ln>
                          <a:solidFill>
                            <a:srgbClr val="000066"/>
                          </a:solidFill>
                          <a:effectLst/>
                          <a:latin typeface="Times New Roman" pitchFamily="18" charset="0"/>
                          <a:cs typeface="Times New Roman" pitchFamily="18" charset="0"/>
                        </a:rPr>
                      </a:br>
                      <a:r>
                        <a:rPr kumimoji="0" lang="ru-RU" sz="2200" b="0" i="0" u="none" strike="noStrike" cap="none" normalizeH="0" baseline="0" dirty="0" smtClean="0">
                          <a:ln>
                            <a:noFill/>
                          </a:ln>
                          <a:solidFill>
                            <a:srgbClr val="000066"/>
                          </a:solidFill>
                          <a:effectLst/>
                          <a:latin typeface="Times New Roman" pitchFamily="18" charset="0"/>
                          <a:cs typeface="Times New Roman" pitchFamily="18" charset="0"/>
                        </a:rPr>
                        <a:t>Игра изобилует сценами с применением насилия.</a:t>
                      </a:r>
                      <a:r>
                        <a:rPr kumimoji="0" lang="ru-RU" sz="2800" b="0" i="0" u="none" strike="noStrike" cap="none" normalizeH="0" baseline="0" dirty="0" smtClean="0">
                          <a:ln>
                            <a:noFill/>
                          </a:ln>
                          <a:solidFill>
                            <a:srgbClr val="000066"/>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601" name="Picture 31" descr="115"/>
          <p:cNvPicPr>
            <a:picLocks noChangeAspect="1" noChangeArrowheads="1"/>
          </p:cNvPicPr>
          <p:nvPr/>
        </p:nvPicPr>
        <p:blipFill>
          <a:blip r:embed="rId2"/>
          <a:srcRect/>
          <a:stretch>
            <a:fillRect/>
          </a:stretch>
        </p:blipFill>
        <p:spPr bwMode="auto">
          <a:xfrm>
            <a:off x="109122" y="917036"/>
            <a:ext cx="720725" cy="720725"/>
          </a:xfrm>
          <a:prstGeom prst="rect">
            <a:avLst/>
          </a:prstGeom>
          <a:noFill/>
          <a:ln w="9525">
            <a:noFill/>
            <a:miter lim="800000"/>
            <a:headEnd/>
            <a:tailEnd/>
          </a:ln>
        </p:spPr>
      </p:pic>
      <p:pic>
        <p:nvPicPr>
          <p:cNvPr id="24602" name="Picture 36" descr="111"/>
          <p:cNvPicPr>
            <a:picLocks noChangeAspect="1" noChangeArrowheads="1"/>
          </p:cNvPicPr>
          <p:nvPr/>
        </p:nvPicPr>
        <p:blipFill>
          <a:blip r:embed="rId3"/>
          <a:srcRect/>
          <a:stretch>
            <a:fillRect/>
          </a:stretch>
        </p:blipFill>
        <p:spPr bwMode="auto">
          <a:xfrm>
            <a:off x="109121" y="1916832"/>
            <a:ext cx="720725" cy="720725"/>
          </a:xfrm>
          <a:prstGeom prst="rect">
            <a:avLst/>
          </a:prstGeom>
          <a:noFill/>
          <a:ln w="9525">
            <a:noFill/>
            <a:miter lim="800000"/>
            <a:headEnd/>
            <a:tailEnd/>
          </a:ln>
        </p:spPr>
      </p:pic>
      <p:pic>
        <p:nvPicPr>
          <p:cNvPr id="24603" name="Picture 40" descr="113"/>
          <p:cNvPicPr>
            <a:picLocks noChangeAspect="1" noChangeArrowheads="1"/>
          </p:cNvPicPr>
          <p:nvPr/>
        </p:nvPicPr>
        <p:blipFill>
          <a:blip r:embed="rId4"/>
          <a:srcRect/>
          <a:stretch>
            <a:fillRect/>
          </a:stretch>
        </p:blipFill>
        <p:spPr bwMode="auto">
          <a:xfrm>
            <a:off x="109121" y="2852936"/>
            <a:ext cx="719137" cy="719137"/>
          </a:xfrm>
          <a:prstGeom prst="rect">
            <a:avLst/>
          </a:prstGeom>
          <a:noFill/>
          <a:ln w="9525">
            <a:noFill/>
            <a:miter lim="800000"/>
            <a:headEnd/>
            <a:tailEnd/>
          </a:ln>
        </p:spPr>
      </p:pic>
      <p:pic>
        <p:nvPicPr>
          <p:cNvPr id="24604" name="Picture 45" descr="115"/>
          <p:cNvPicPr>
            <a:picLocks noChangeAspect="1" noChangeArrowheads="1"/>
          </p:cNvPicPr>
          <p:nvPr/>
        </p:nvPicPr>
        <p:blipFill>
          <a:blip r:embed="rId2"/>
          <a:srcRect/>
          <a:stretch>
            <a:fillRect/>
          </a:stretch>
        </p:blipFill>
        <p:spPr bwMode="auto">
          <a:xfrm>
            <a:off x="145694" y="3776108"/>
            <a:ext cx="719137" cy="719138"/>
          </a:xfrm>
          <a:prstGeom prst="rect">
            <a:avLst/>
          </a:prstGeom>
          <a:noFill/>
          <a:ln w="9525">
            <a:noFill/>
            <a:miter lim="800000"/>
            <a:headEnd/>
            <a:tailEnd/>
          </a:ln>
        </p:spPr>
      </p:pic>
      <p:pic>
        <p:nvPicPr>
          <p:cNvPr id="24605" name="Picture 48" descr="116"/>
          <p:cNvPicPr>
            <a:picLocks noChangeAspect="1" noChangeArrowheads="1"/>
          </p:cNvPicPr>
          <p:nvPr/>
        </p:nvPicPr>
        <p:blipFill>
          <a:blip r:embed="rId5"/>
          <a:srcRect/>
          <a:stretch>
            <a:fillRect/>
          </a:stretch>
        </p:blipFill>
        <p:spPr bwMode="auto">
          <a:xfrm>
            <a:off x="122858" y="4941168"/>
            <a:ext cx="719137" cy="719138"/>
          </a:xfrm>
          <a:prstGeom prst="rect">
            <a:avLst/>
          </a:prstGeom>
          <a:noFill/>
          <a:ln w="9525">
            <a:noFill/>
            <a:miter lim="800000"/>
            <a:headEnd/>
            <a:tailEnd/>
          </a:ln>
        </p:spPr>
      </p:pic>
      <p:pic>
        <p:nvPicPr>
          <p:cNvPr id="24606" name="Picture 51" descr="117"/>
          <p:cNvPicPr>
            <a:picLocks noChangeAspect="1" noChangeArrowheads="1"/>
          </p:cNvPicPr>
          <p:nvPr/>
        </p:nvPicPr>
        <p:blipFill>
          <a:blip r:embed="rId6"/>
          <a:srcRect/>
          <a:stretch>
            <a:fillRect/>
          </a:stretch>
        </p:blipFill>
        <p:spPr bwMode="auto">
          <a:xfrm>
            <a:off x="145694" y="6042529"/>
            <a:ext cx="719137"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68313" y="0"/>
            <a:ext cx="8229600" cy="692150"/>
          </a:xfrm>
        </p:spPr>
        <p:txBody>
          <a:bodyPr/>
          <a:lstStyle/>
          <a:p>
            <a:pPr eaLnBrk="1" hangingPunct="1"/>
            <a:r>
              <a:rPr lang="ru-RU" sz="4000" b="1" dirty="0" smtClean="0">
                <a:solidFill>
                  <a:schemeClr val="bg1"/>
                </a:solidFill>
                <a:latin typeface="Times New Roman" pitchFamily="18" charset="0"/>
                <a:cs typeface="Times New Roman" pitchFamily="18" charset="0"/>
              </a:rPr>
              <a:t>Интернет-зависимость</a:t>
            </a:r>
          </a:p>
        </p:txBody>
      </p:sp>
      <p:sp>
        <p:nvSpPr>
          <p:cNvPr id="25602" name="Rectangle 3"/>
          <p:cNvSpPr>
            <a:spLocks noGrp="1" noChangeArrowheads="1"/>
          </p:cNvSpPr>
          <p:nvPr>
            <p:ph type="body" idx="1"/>
          </p:nvPr>
        </p:nvSpPr>
        <p:spPr>
          <a:xfrm>
            <a:off x="107504" y="981074"/>
            <a:ext cx="8856984" cy="5688285"/>
          </a:xfrm>
        </p:spPr>
        <p:txBody>
          <a:bodyPr/>
          <a:lstStyle/>
          <a:p>
            <a:pPr marL="609600" indent="-609600" algn="just" eaLnBrk="1" hangingPunct="1">
              <a:lnSpc>
                <a:spcPct val="80000"/>
              </a:lnSpc>
            </a:pPr>
            <a:r>
              <a:rPr lang="ru-RU" sz="2400" b="1" dirty="0" smtClean="0">
                <a:solidFill>
                  <a:srgbClr val="000066"/>
                </a:solidFill>
                <a:latin typeface="Times New Roman" pitchFamily="18" charset="0"/>
                <a:cs typeface="Times New Roman" pitchFamily="18" charset="0"/>
              </a:rPr>
              <a:t>Навязчивый веб-серфинг — бесконечные путешествия по </a:t>
            </a:r>
            <a:r>
              <a:rPr lang="ru-RU" sz="2400" b="1" dirty="0" smtClean="0">
                <a:solidFill>
                  <a:srgbClr val="000066"/>
                </a:solidFill>
                <a:latin typeface="Times New Roman" pitchFamily="18" charset="0"/>
                <a:cs typeface="Times New Roman" pitchFamily="18" charset="0"/>
                <a:hlinkClick r:id="rId2" tooltip="Всемирная паутина"/>
              </a:rPr>
              <a:t>Всемирной паутине</a:t>
            </a:r>
            <a:r>
              <a:rPr lang="ru-RU" sz="2400" b="1" dirty="0" smtClean="0">
                <a:solidFill>
                  <a:srgbClr val="000066"/>
                </a:solidFill>
                <a:latin typeface="Times New Roman" pitchFamily="18" charset="0"/>
                <a:cs typeface="Times New Roman" pitchFamily="18" charset="0"/>
              </a:rPr>
              <a:t>, поиск </a:t>
            </a:r>
            <a:r>
              <a:rPr lang="ru-RU" sz="2400" b="1" dirty="0" smtClean="0">
                <a:solidFill>
                  <a:srgbClr val="000066"/>
                </a:solidFill>
                <a:latin typeface="Times New Roman" pitchFamily="18" charset="0"/>
                <a:cs typeface="Times New Roman" pitchFamily="18" charset="0"/>
                <a:hlinkClick r:id="rId3" tooltip="Информация"/>
              </a:rPr>
              <a:t>информации</a:t>
            </a:r>
            <a:r>
              <a:rPr lang="ru-RU" sz="2400" b="1" dirty="0" smtClean="0">
                <a:solidFill>
                  <a:srgbClr val="000066"/>
                </a:solidFill>
                <a:latin typeface="Times New Roman" pitchFamily="18" charset="0"/>
                <a:cs typeface="Times New Roman" pitchFamily="18" charset="0"/>
              </a:rPr>
              <a:t>.</a:t>
            </a:r>
          </a:p>
          <a:p>
            <a:pPr marL="609600" indent="-609600" algn="just" eaLnBrk="1" hangingPunct="1">
              <a:lnSpc>
                <a:spcPct val="80000"/>
              </a:lnSpc>
            </a:pPr>
            <a:r>
              <a:rPr lang="ru-RU" sz="2400" b="1" dirty="0" smtClean="0">
                <a:solidFill>
                  <a:srgbClr val="000066"/>
                </a:solidFill>
                <a:latin typeface="Times New Roman" pitchFamily="18" charset="0"/>
                <a:cs typeface="Times New Roman" pitchFamily="18" charset="0"/>
              </a:rPr>
              <a:t>Пристрастие к виртуальному общению и виртуальным знакомствам — большие объёмы переписки, постоянное участие в </a:t>
            </a:r>
            <a:r>
              <a:rPr lang="ru-RU" sz="2400" b="1" dirty="0" smtClean="0">
                <a:solidFill>
                  <a:srgbClr val="000066"/>
                </a:solidFill>
                <a:latin typeface="Times New Roman" pitchFamily="18" charset="0"/>
                <a:cs typeface="Times New Roman" pitchFamily="18" charset="0"/>
                <a:hlinkClick r:id="rId4" tooltip="Чат"/>
              </a:rPr>
              <a:t>чатах</a:t>
            </a:r>
            <a:r>
              <a:rPr lang="ru-RU" sz="2400" b="1" dirty="0" smtClean="0">
                <a:solidFill>
                  <a:srgbClr val="000066"/>
                </a:solidFill>
                <a:latin typeface="Times New Roman" pitchFamily="18" charset="0"/>
                <a:cs typeface="Times New Roman" pitchFamily="18" charset="0"/>
              </a:rPr>
              <a:t>, </a:t>
            </a:r>
            <a:r>
              <a:rPr lang="ru-RU" sz="2400" b="1" dirty="0" smtClean="0">
                <a:solidFill>
                  <a:srgbClr val="000066"/>
                </a:solidFill>
                <a:latin typeface="Times New Roman" pitchFamily="18" charset="0"/>
                <a:cs typeface="Times New Roman" pitchFamily="18" charset="0"/>
                <a:hlinkClick r:id="rId5" tooltip="Веб-форум"/>
              </a:rPr>
              <a:t>веб-форумах</a:t>
            </a:r>
            <a:r>
              <a:rPr lang="ru-RU" sz="2400" b="1" dirty="0" smtClean="0">
                <a:solidFill>
                  <a:srgbClr val="000066"/>
                </a:solidFill>
                <a:latin typeface="Times New Roman" pitchFamily="18" charset="0"/>
                <a:cs typeface="Times New Roman" pitchFamily="18" charset="0"/>
              </a:rPr>
              <a:t>, избыточность знакомых и друзей в Сети.</a:t>
            </a:r>
            <a:endParaRPr lang="ru-RU" sz="2400" b="1" dirty="0" smtClean="0">
              <a:solidFill>
                <a:srgbClr val="000066"/>
              </a:solidFill>
              <a:latin typeface="Times New Roman" pitchFamily="18" charset="0"/>
              <a:cs typeface="Times New Roman" pitchFamily="18" charset="0"/>
              <a:hlinkClick r:id="rId6" tooltip="Игровая зависимость"/>
            </a:endParaRPr>
          </a:p>
          <a:p>
            <a:pPr marL="609600" indent="-609600" algn="just" eaLnBrk="1" hangingPunct="1">
              <a:lnSpc>
                <a:spcPct val="80000"/>
              </a:lnSpc>
            </a:pPr>
            <a:r>
              <a:rPr lang="ru-RU" sz="2400" b="1" dirty="0" smtClean="0">
                <a:solidFill>
                  <a:srgbClr val="000066"/>
                </a:solidFill>
                <a:latin typeface="Times New Roman" pitchFamily="18" charset="0"/>
                <a:cs typeface="Times New Roman" pitchFamily="18" charset="0"/>
                <a:hlinkClick r:id="rId6" tooltip="Игровая зависимость"/>
              </a:rPr>
              <a:t>Игровая зависимость</a:t>
            </a:r>
            <a:r>
              <a:rPr lang="ru-RU" sz="2400" b="1" dirty="0" smtClean="0">
                <a:solidFill>
                  <a:srgbClr val="000066"/>
                </a:solidFill>
                <a:latin typeface="Times New Roman" pitchFamily="18" charset="0"/>
                <a:cs typeface="Times New Roman" pitchFamily="18" charset="0"/>
              </a:rPr>
              <a:t> — навязчивое увлечение </a:t>
            </a:r>
            <a:r>
              <a:rPr lang="ru-RU" sz="2400" b="1" dirty="0" smtClean="0">
                <a:solidFill>
                  <a:srgbClr val="000066"/>
                </a:solidFill>
                <a:latin typeface="Times New Roman" pitchFamily="18" charset="0"/>
                <a:cs typeface="Times New Roman" pitchFamily="18" charset="0"/>
                <a:hlinkClick r:id="rId7" tooltip="MMOG"/>
              </a:rPr>
              <a:t>компьютерными играми по сети</a:t>
            </a:r>
            <a:r>
              <a:rPr lang="ru-RU" sz="2400" b="1" dirty="0" smtClean="0">
                <a:solidFill>
                  <a:srgbClr val="000066"/>
                </a:solidFill>
                <a:latin typeface="Times New Roman" pitchFamily="18" charset="0"/>
                <a:cs typeface="Times New Roman" pitchFamily="18" charset="0"/>
              </a:rPr>
              <a:t>.</a:t>
            </a:r>
          </a:p>
          <a:p>
            <a:pPr marL="609600" indent="-609600" algn="just" eaLnBrk="1" hangingPunct="1">
              <a:lnSpc>
                <a:spcPct val="80000"/>
              </a:lnSpc>
            </a:pPr>
            <a:r>
              <a:rPr lang="ru-RU" sz="2400" b="1" dirty="0" smtClean="0">
                <a:solidFill>
                  <a:srgbClr val="000066"/>
                </a:solidFill>
                <a:latin typeface="Times New Roman" pitchFamily="18" charset="0"/>
                <a:cs typeface="Times New Roman" pitchFamily="18" charset="0"/>
              </a:rPr>
              <a:t>Навязчивая финансовая потребность — игра по сети в </a:t>
            </a:r>
            <a:r>
              <a:rPr lang="ru-RU" sz="2400" b="1" dirty="0" smtClean="0">
                <a:solidFill>
                  <a:srgbClr val="000066"/>
                </a:solidFill>
                <a:latin typeface="Times New Roman" pitchFamily="18" charset="0"/>
                <a:cs typeface="Times New Roman" pitchFamily="18" charset="0"/>
                <a:hlinkClick r:id="rId8" tooltip="Азартные игры"/>
              </a:rPr>
              <a:t>азартные игры</a:t>
            </a:r>
            <a:r>
              <a:rPr lang="ru-RU" sz="2400" b="1" dirty="0" smtClean="0">
                <a:solidFill>
                  <a:srgbClr val="000066"/>
                </a:solidFill>
                <a:latin typeface="Times New Roman" pitchFamily="18" charset="0"/>
                <a:cs typeface="Times New Roman" pitchFamily="18" charset="0"/>
              </a:rPr>
              <a:t>, ненужные покупки в </a:t>
            </a:r>
            <a:r>
              <a:rPr lang="ru-RU" sz="2400" b="1" dirty="0" smtClean="0">
                <a:solidFill>
                  <a:srgbClr val="000066"/>
                </a:solidFill>
                <a:latin typeface="Times New Roman" pitchFamily="18" charset="0"/>
                <a:cs typeface="Times New Roman" pitchFamily="18" charset="0"/>
                <a:hlinkClick r:id="rId9" tooltip="Интернет-магазин"/>
              </a:rPr>
              <a:t>интернет-магазинах</a:t>
            </a:r>
            <a:r>
              <a:rPr lang="ru-RU" sz="2400" b="1" dirty="0" smtClean="0">
                <a:solidFill>
                  <a:srgbClr val="000066"/>
                </a:solidFill>
                <a:latin typeface="Times New Roman" pitchFamily="18" charset="0"/>
                <a:cs typeface="Times New Roman" pitchFamily="18" charset="0"/>
              </a:rPr>
              <a:t> или постоянные участия в </a:t>
            </a:r>
            <a:r>
              <a:rPr lang="ru-RU" sz="2400" b="1" dirty="0" smtClean="0">
                <a:solidFill>
                  <a:srgbClr val="000066"/>
                </a:solidFill>
                <a:latin typeface="Times New Roman" pitchFamily="18" charset="0"/>
                <a:cs typeface="Times New Roman" pitchFamily="18" charset="0"/>
                <a:hlinkClick r:id="rId10" tooltip="Интернет-аукцион"/>
              </a:rPr>
              <a:t>интернет-аукционах</a:t>
            </a:r>
            <a:r>
              <a:rPr lang="ru-RU" sz="2400" b="1" dirty="0" smtClean="0">
                <a:solidFill>
                  <a:srgbClr val="000066"/>
                </a:solidFill>
                <a:latin typeface="Times New Roman" pitchFamily="18" charset="0"/>
                <a:cs typeface="Times New Roman" pitchFamily="18" charset="0"/>
              </a:rPr>
              <a:t>.</a:t>
            </a:r>
          </a:p>
          <a:p>
            <a:pPr marL="609600" indent="-609600" algn="just" eaLnBrk="1" hangingPunct="1">
              <a:lnSpc>
                <a:spcPct val="80000"/>
              </a:lnSpc>
            </a:pPr>
            <a:r>
              <a:rPr lang="ru-RU" sz="2400" b="1" dirty="0" smtClean="0">
                <a:solidFill>
                  <a:srgbClr val="000066"/>
                </a:solidFill>
                <a:latin typeface="Times New Roman" pitchFamily="18" charset="0"/>
                <a:cs typeface="Times New Roman" pitchFamily="18" charset="0"/>
              </a:rPr>
              <a:t>Пристрастие к просмотру фильмов через интернет, когда больной может провести перед экраном весь день не отрываясь из-за того, что в сети можно посмотреть практически любой фильм или передачу.</a:t>
            </a:r>
          </a:p>
          <a:p>
            <a:pPr marL="609600" indent="-609600" algn="just" eaLnBrk="1" hangingPunct="1">
              <a:lnSpc>
                <a:spcPct val="80000"/>
              </a:lnSpc>
            </a:pPr>
            <a:r>
              <a:rPr lang="ru-RU" sz="2400" b="1" dirty="0" err="1" smtClean="0">
                <a:solidFill>
                  <a:srgbClr val="000066"/>
                </a:solidFill>
                <a:latin typeface="Times New Roman" pitchFamily="18" charset="0"/>
                <a:cs typeface="Times New Roman" pitchFamily="18" charset="0"/>
              </a:rPr>
              <a:t>Киберсексуальная</a:t>
            </a:r>
            <a:r>
              <a:rPr lang="ru-RU" sz="2400" b="1" dirty="0" smtClean="0">
                <a:solidFill>
                  <a:srgbClr val="000066"/>
                </a:solidFill>
                <a:latin typeface="Times New Roman" pitchFamily="18" charset="0"/>
                <a:cs typeface="Times New Roman" pitchFamily="18" charset="0"/>
              </a:rPr>
              <a:t> зависимость — навязчивое влечение к посещению </a:t>
            </a:r>
            <a:r>
              <a:rPr lang="ru-RU" sz="2400" b="1" dirty="0" err="1" smtClean="0">
                <a:solidFill>
                  <a:srgbClr val="000066"/>
                </a:solidFill>
                <a:latin typeface="Times New Roman" pitchFamily="18" charset="0"/>
                <a:cs typeface="Times New Roman" pitchFamily="18" charset="0"/>
              </a:rPr>
              <a:t>порносайтов</a:t>
            </a:r>
            <a:r>
              <a:rPr lang="ru-RU" sz="2400" b="1" dirty="0" smtClean="0">
                <a:solidFill>
                  <a:srgbClr val="000066"/>
                </a:solidFill>
                <a:latin typeface="Times New Roman" pitchFamily="18" charset="0"/>
                <a:cs typeface="Times New Roman" pitchFamily="18" charset="0"/>
              </a:rPr>
              <a:t> и занятию </a:t>
            </a:r>
            <a:r>
              <a:rPr lang="ru-RU" sz="2400" b="1" dirty="0" smtClean="0">
                <a:solidFill>
                  <a:srgbClr val="000066"/>
                </a:solidFill>
                <a:latin typeface="Times New Roman" pitchFamily="18" charset="0"/>
                <a:cs typeface="Times New Roman" pitchFamily="18" charset="0"/>
                <a:hlinkClick r:id="rId11" tooltip="Киберсекс"/>
              </a:rPr>
              <a:t>киберсексом</a:t>
            </a:r>
            <a:r>
              <a:rPr lang="ru-RU" sz="2400" b="1" dirty="0" smtClean="0">
                <a:solidFill>
                  <a:srgbClr val="000066"/>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5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602">
                                            <p:txEl>
                                              <p:pRg st="1" end="1"/>
                                            </p:txEl>
                                          </p:spTgt>
                                        </p:tgtEl>
                                        <p:attrNameLst>
                                          <p:attrName>style.visibility</p:attrName>
                                        </p:attrNameLst>
                                      </p:cBhvr>
                                      <p:to>
                                        <p:strVal val="visible"/>
                                      </p:to>
                                    </p:set>
                                    <p:anim calcmode="lin" valueType="num">
                                      <p:cBhvr>
                                        <p:cTn id="14" dur="500" fill="hold"/>
                                        <p:tgtEl>
                                          <p:spTgt spid="2560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560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560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602">
                                            <p:txEl>
                                              <p:pRg st="2" end="2"/>
                                            </p:txEl>
                                          </p:spTgt>
                                        </p:tgtEl>
                                        <p:attrNameLst>
                                          <p:attrName>style.visibility</p:attrName>
                                        </p:attrNameLst>
                                      </p:cBhvr>
                                      <p:to>
                                        <p:strVal val="visible"/>
                                      </p:to>
                                    </p:set>
                                    <p:anim calcmode="lin" valueType="num">
                                      <p:cBhvr>
                                        <p:cTn id="21" dur="500" fill="hold"/>
                                        <p:tgtEl>
                                          <p:spTgt spid="2560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560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560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5602">
                                            <p:txEl>
                                              <p:pRg st="3" end="3"/>
                                            </p:txEl>
                                          </p:spTgt>
                                        </p:tgtEl>
                                        <p:attrNameLst>
                                          <p:attrName>style.visibility</p:attrName>
                                        </p:attrNameLst>
                                      </p:cBhvr>
                                      <p:to>
                                        <p:strVal val="visible"/>
                                      </p:to>
                                    </p:set>
                                    <p:anim calcmode="lin" valueType="num">
                                      <p:cBhvr>
                                        <p:cTn id="28" dur="500" fill="hold"/>
                                        <p:tgtEl>
                                          <p:spTgt spid="2560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560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560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5602">
                                            <p:txEl>
                                              <p:pRg st="4" end="4"/>
                                            </p:txEl>
                                          </p:spTgt>
                                        </p:tgtEl>
                                        <p:attrNameLst>
                                          <p:attrName>style.visibility</p:attrName>
                                        </p:attrNameLst>
                                      </p:cBhvr>
                                      <p:to>
                                        <p:strVal val="visible"/>
                                      </p:to>
                                    </p:set>
                                    <p:anim calcmode="lin" valueType="num">
                                      <p:cBhvr>
                                        <p:cTn id="35" dur="500" fill="hold"/>
                                        <p:tgtEl>
                                          <p:spTgt spid="2560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560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560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602">
                                            <p:txEl>
                                              <p:pRg st="5" end="5"/>
                                            </p:txEl>
                                          </p:spTgt>
                                        </p:tgtEl>
                                        <p:attrNameLst>
                                          <p:attrName>style.visibility</p:attrName>
                                        </p:attrNameLst>
                                      </p:cBhvr>
                                      <p:to>
                                        <p:strVal val="visible"/>
                                      </p:to>
                                    </p:set>
                                    <p:anim calcmode="lin" valueType="num">
                                      <p:cBhvr>
                                        <p:cTn id="42" dur="500" fill="hold"/>
                                        <p:tgtEl>
                                          <p:spTgt spid="2560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560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68313" y="0"/>
            <a:ext cx="8229600" cy="777875"/>
          </a:xfrm>
        </p:spPr>
        <p:txBody>
          <a:bodyPr/>
          <a:lstStyle/>
          <a:p>
            <a:pPr eaLnBrk="1" hangingPunct="1"/>
            <a:r>
              <a:rPr lang="ru-RU" sz="4000" b="1" dirty="0" smtClean="0">
                <a:solidFill>
                  <a:schemeClr val="bg1"/>
                </a:solidFill>
                <a:latin typeface="Times New Roman" pitchFamily="18" charset="0"/>
                <a:cs typeface="Times New Roman" pitchFamily="18" charset="0"/>
              </a:rPr>
              <a:t>Признаки Интернет-зависимости:</a:t>
            </a:r>
            <a:r>
              <a:rPr lang="ru-RU" sz="4000" dirty="0" smtClean="0">
                <a:latin typeface="Times New Roman" pitchFamily="18" charset="0"/>
                <a:cs typeface="Times New Roman" pitchFamily="18" charset="0"/>
              </a:rPr>
              <a:t> </a:t>
            </a:r>
          </a:p>
        </p:txBody>
      </p:sp>
      <p:sp>
        <p:nvSpPr>
          <p:cNvPr id="26626" name="Rectangle 3"/>
          <p:cNvSpPr>
            <a:spLocks noGrp="1" noChangeArrowheads="1"/>
          </p:cNvSpPr>
          <p:nvPr>
            <p:ph type="body" idx="1"/>
          </p:nvPr>
        </p:nvSpPr>
        <p:spPr>
          <a:xfrm>
            <a:off x="107504" y="981075"/>
            <a:ext cx="8856984" cy="4248125"/>
          </a:xfrm>
        </p:spPr>
        <p:txBody>
          <a:bodyPr/>
          <a:lstStyle/>
          <a:p>
            <a:pPr algn="just" eaLnBrk="1" hangingPunct="1">
              <a:lnSpc>
                <a:spcPct val="80000"/>
              </a:lnSpc>
            </a:pPr>
            <a:r>
              <a:rPr lang="ru-RU" sz="2600" dirty="0" smtClean="0">
                <a:solidFill>
                  <a:srgbClr val="000066"/>
                </a:solidFill>
                <a:latin typeface="Times New Roman" pitchFamily="18" charset="0"/>
                <a:cs typeface="Times New Roman" pitchFamily="18" charset="0"/>
              </a:rPr>
              <a:t>чрезмерное, немотивированное злоупотребление длительностью работы в сети, не обусловленное профессиональной, учебной или иной созидательной деятельностью;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использование Интернета как преобладающего средства коммуникации;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 создание и эксплуатация виртуальных образов, крайне далеких от реальных;</a:t>
            </a:r>
          </a:p>
          <a:p>
            <a:pPr algn="just" eaLnBrk="1" hangingPunct="1">
              <a:lnSpc>
                <a:spcPct val="80000"/>
              </a:lnSpc>
            </a:pPr>
            <a:r>
              <a:rPr lang="ru-RU" sz="2600" dirty="0" smtClean="0">
                <a:solidFill>
                  <a:srgbClr val="000066"/>
                </a:solidFill>
                <a:latin typeface="Times New Roman" pitchFamily="18" charset="0"/>
                <a:cs typeface="Times New Roman" pitchFamily="18" charset="0"/>
              </a:rPr>
              <a:t> влечение к Интернет-играм и(или) созданию вредоносных программ (без какой-либо цели);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 субъективно воспринимаемая невозможность обходиться без работы в сети </a:t>
            </a:r>
          </a:p>
        </p:txBody>
      </p:sp>
      <p:pic>
        <p:nvPicPr>
          <p:cNvPr id="12290" name="Picture 2" descr="Зависимость молодежи от социальных сетей. зависимость молодежи от социальных сетей - КОМПЬЮТЕР ДЛЯ НАЧИНАЮЩИ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797152"/>
            <a:ext cx="2495600" cy="2060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left)">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wipe(left)">
                                      <p:cBhvr>
                                        <p:cTn id="17" dur="5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wipe(left)">
                                      <p:cBhvr>
                                        <p:cTn id="22" dur="500"/>
                                        <p:tgtEl>
                                          <p:spTgt spid="26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6">
                                            <p:txEl>
                                              <p:pRg st="4" end="4"/>
                                            </p:txEl>
                                          </p:spTgt>
                                        </p:tgtEl>
                                        <p:attrNameLst>
                                          <p:attrName>style.visibility</p:attrName>
                                        </p:attrNameLst>
                                      </p:cBhvr>
                                      <p:to>
                                        <p:strVal val="visible"/>
                                      </p:to>
                                    </p:set>
                                    <p:animEffect transition="in" filter="wipe(left)">
                                      <p:cBhvr>
                                        <p:cTn id="27"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68313" y="0"/>
            <a:ext cx="8229600" cy="908050"/>
          </a:xfrm>
        </p:spPr>
        <p:txBody>
          <a:bodyPr/>
          <a:lstStyle/>
          <a:p>
            <a:pPr eaLnBrk="1" hangingPunct="1"/>
            <a:r>
              <a:rPr lang="ru-RU" sz="4000" b="1" dirty="0" smtClean="0">
                <a:solidFill>
                  <a:schemeClr val="bg1"/>
                </a:solidFill>
                <a:latin typeface="Times New Roman" pitchFamily="18" charset="0"/>
                <a:cs typeface="Times New Roman" pitchFamily="18" charset="0"/>
              </a:rPr>
              <a:t>Это важно знать!</a:t>
            </a:r>
          </a:p>
        </p:txBody>
      </p:sp>
      <p:sp>
        <p:nvSpPr>
          <p:cNvPr id="27650" name="Rectangle 3"/>
          <p:cNvSpPr>
            <a:spLocks noGrp="1" noChangeArrowheads="1"/>
          </p:cNvSpPr>
          <p:nvPr>
            <p:ph type="body" idx="1"/>
          </p:nvPr>
        </p:nvSpPr>
        <p:spPr>
          <a:xfrm>
            <a:off x="1" y="908720"/>
            <a:ext cx="6156175" cy="5544468"/>
          </a:xfrm>
        </p:spPr>
        <p:txBody>
          <a:bodyPr/>
          <a:lstStyle/>
          <a:p>
            <a:pPr eaLnBrk="1" hangingPunct="1">
              <a:lnSpc>
                <a:spcPct val="90000"/>
              </a:lnSpc>
            </a:pPr>
            <a:r>
              <a:rPr lang="ru-RU" sz="2600" dirty="0" smtClean="0">
                <a:solidFill>
                  <a:srgbClr val="000066"/>
                </a:solidFill>
                <a:latin typeface="Times New Roman" pitchFamily="18" charset="0"/>
                <a:cs typeface="Times New Roman" pitchFamily="18" charset="0"/>
              </a:rPr>
              <a:t>Когда ты регистрируешься на сайтах, не указывай личную информацию (номер мобильного телефона, адрес места жительства и другие данные). </a:t>
            </a:r>
          </a:p>
          <a:p>
            <a:pPr eaLnBrk="1" hangingPunct="1">
              <a:lnSpc>
                <a:spcPct val="90000"/>
              </a:lnSpc>
            </a:pPr>
            <a:r>
              <a:rPr lang="ru-RU" sz="2600" dirty="0" smtClean="0">
                <a:solidFill>
                  <a:srgbClr val="000066"/>
                </a:solidFill>
                <a:latin typeface="Times New Roman" pitchFamily="18" charset="0"/>
                <a:cs typeface="Times New Roman" pitchFamily="18" charset="0"/>
              </a:rPr>
              <a:t>Используй  веб-камеру  только при общении с друзьями. Проследи, чтобы посторонние люди не имели возможности видеть ваш разговор. Научись самостоятельно включать и выключать веб-камеру. </a:t>
            </a:r>
          </a:p>
          <a:p>
            <a:pPr eaLnBrk="1" hangingPunct="1">
              <a:lnSpc>
                <a:spcPct val="90000"/>
              </a:lnSpc>
            </a:pPr>
            <a:r>
              <a:rPr lang="ru-RU" sz="2600" dirty="0" smtClean="0">
                <a:solidFill>
                  <a:srgbClr val="000066"/>
                </a:solidFill>
                <a:latin typeface="Times New Roman" pitchFamily="18" charset="0"/>
                <a:cs typeface="Times New Roman" pitchFamily="18" charset="0"/>
              </a:rPr>
              <a:t>Ты должен знать, что если ты публикуешь фото или видео в интернете — каждый может посмотреть их. </a:t>
            </a:r>
          </a:p>
        </p:txBody>
      </p:sp>
      <p:pic>
        <p:nvPicPr>
          <p:cNvPr id="13314" name="Picture 2" descr="Интернет зависимость заложена в ген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420888"/>
            <a:ext cx="3180184" cy="2340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righ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right)">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wipe(right)">
                                      <p:cBhvr>
                                        <p:cTn id="17"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0"/>
            <a:ext cx="8229600" cy="908050"/>
          </a:xfrm>
        </p:spPr>
        <p:txBody>
          <a:bodyPr/>
          <a:lstStyle/>
          <a:p>
            <a:pPr eaLnBrk="1" hangingPunct="1"/>
            <a:r>
              <a:rPr lang="ru-RU" sz="4000" b="1" dirty="0" smtClean="0">
                <a:solidFill>
                  <a:schemeClr val="bg1"/>
                </a:solidFill>
                <a:latin typeface="Times New Roman" pitchFamily="18" charset="0"/>
                <a:cs typeface="Times New Roman" pitchFamily="18" charset="0"/>
              </a:rPr>
              <a:t>Это важно знать!</a:t>
            </a:r>
          </a:p>
        </p:txBody>
      </p:sp>
      <p:sp>
        <p:nvSpPr>
          <p:cNvPr id="28674" name="Rectangle 3"/>
          <p:cNvSpPr>
            <a:spLocks noGrp="1" noChangeArrowheads="1"/>
          </p:cNvSpPr>
          <p:nvPr>
            <p:ph type="body" idx="1"/>
          </p:nvPr>
        </p:nvSpPr>
        <p:spPr>
          <a:xfrm>
            <a:off x="0" y="908720"/>
            <a:ext cx="6228184" cy="5688632"/>
          </a:xfrm>
        </p:spPr>
        <p:txBody>
          <a:bodyPr/>
          <a:lstStyle/>
          <a:p>
            <a:pPr eaLnBrk="1" hangingPunct="1">
              <a:lnSpc>
                <a:spcPct val="80000"/>
              </a:lnSpc>
            </a:pPr>
            <a:r>
              <a:rPr lang="ru-RU" sz="2800" dirty="0" smtClean="0">
                <a:solidFill>
                  <a:srgbClr val="000066"/>
                </a:solidFill>
                <a:latin typeface="Times New Roman" pitchFamily="18" charset="0"/>
                <a:cs typeface="Times New Roman" pitchFamily="18" charset="0"/>
              </a:rPr>
              <a:t>Не публикуй фотографии, на которых изображены другие люди. Делай это только с их согласия. </a:t>
            </a:r>
          </a:p>
          <a:p>
            <a:pPr eaLnBrk="1" hangingPunct="1">
              <a:lnSpc>
                <a:spcPct val="80000"/>
              </a:lnSpc>
            </a:pPr>
            <a:r>
              <a:rPr lang="ru-RU" sz="2800" dirty="0" smtClean="0">
                <a:solidFill>
                  <a:srgbClr val="000066"/>
                </a:solidFill>
                <a:latin typeface="Times New Roman" pitchFamily="18" charset="0"/>
                <a:cs typeface="Times New Roman" pitchFamily="18" charset="0"/>
              </a:rPr>
              <a:t>Публикуй только такую информацию, о публикации которой не  пожалеешь. </a:t>
            </a:r>
          </a:p>
          <a:p>
            <a:pPr eaLnBrk="1" hangingPunct="1">
              <a:lnSpc>
                <a:spcPct val="80000"/>
              </a:lnSpc>
            </a:pPr>
            <a:r>
              <a:rPr lang="ru-RU" sz="2800" dirty="0" smtClean="0">
                <a:solidFill>
                  <a:srgbClr val="000066"/>
                </a:solidFill>
                <a:latin typeface="Times New Roman" pitchFamily="18" charset="0"/>
                <a:cs typeface="Times New Roman" pitchFamily="18" charset="0"/>
              </a:rPr>
              <a:t>Нежелательные письма от незнакомых людей называются «Спам». Если ты получил такое письмо, не отвечай на него. Если ты ответишь на подобное письмо, отправитель будет знать, что ты пользуешься своим электронным почтовым ящиком, и будет продолжать посылать тебе спам. </a:t>
            </a:r>
          </a:p>
        </p:txBody>
      </p:sp>
      <p:pic>
        <p:nvPicPr>
          <p:cNvPr id="14338" name="Picture 2" descr="Технологии :: Экономика :: Dienas Bizness :: rus.db.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492896"/>
            <a:ext cx="2880320" cy="2267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heel(1)">
                                      <p:cBhvr>
                                        <p:cTn id="7" dur="20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wheel(1)">
                                      <p:cBhvr>
                                        <p:cTn id="12" dur="20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wheel(1)">
                                      <p:cBhvr>
                                        <p:cTn id="17" dur="2000"/>
                                        <p:tgtEl>
                                          <p:spTgt spid="286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68313" y="0"/>
            <a:ext cx="8229600" cy="908050"/>
          </a:xfrm>
        </p:spPr>
        <p:txBody>
          <a:bodyPr/>
          <a:lstStyle/>
          <a:p>
            <a:pPr eaLnBrk="1" hangingPunct="1"/>
            <a:r>
              <a:rPr lang="ru-RU" sz="4000" b="1" dirty="0" smtClean="0">
                <a:solidFill>
                  <a:schemeClr val="bg1"/>
                </a:solidFill>
                <a:latin typeface="Times New Roman" pitchFamily="18" charset="0"/>
                <a:cs typeface="Times New Roman" pitchFamily="18" charset="0"/>
              </a:rPr>
              <a:t>Это важно знать!</a:t>
            </a:r>
          </a:p>
        </p:txBody>
      </p:sp>
      <p:sp>
        <p:nvSpPr>
          <p:cNvPr id="29698" name="Rectangle 3"/>
          <p:cNvSpPr>
            <a:spLocks noGrp="1" noChangeArrowheads="1"/>
          </p:cNvSpPr>
          <p:nvPr>
            <p:ph type="body" idx="1"/>
          </p:nvPr>
        </p:nvSpPr>
        <p:spPr>
          <a:xfrm>
            <a:off x="0" y="1124744"/>
            <a:ext cx="9036496" cy="5329237"/>
          </a:xfrm>
        </p:spPr>
        <p:txBody>
          <a:bodyPr/>
          <a:lstStyle/>
          <a:p>
            <a:pPr algn="just" eaLnBrk="1" hangingPunct="1">
              <a:lnSpc>
                <a:spcPct val="80000"/>
              </a:lnSpc>
            </a:pPr>
            <a:r>
              <a:rPr lang="ru-RU" sz="2600" dirty="0" smtClean="0">
                <a:solidFill>
                  <a:srgbClr val="000066"/>
                </a:solidFill>
                <a:latin typeface="Times New Roman" pitchFamily="18" charset="0"/>
                <a:cs typeface="Times New Roman" pitchFamily="18" charset="0"/>
              </a:rPr>
              <a:t>Если тебе пришло сообщение с незнакомого адреса, его лучше не  открывать. Подобные письма могут содержать вирусы.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Не добавляй незнакомых людей в свой  контакт-лист  в ICQ.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Если тебе приходят письма с неприятным или оскорбляющим тебя содержанием, если  кто-то  ведет себя в твоем отношении неподобающим образом, сообщи об этом взрослым.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Если человек, с которым ты познакомился в интернете, предлагает тебе встретиться в реальной жизни, то предупреди его, что придешь навстречу со взрослым. Если твой виртуальный друг действительно тот, за кого он  себя выдает, он нормально отнесется к твоей заботе о  собственной безопасности.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up)">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up)">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up)">
                                      <p:cBhvr>
                                        <p:cTn id="17" dur="500"/>
                                        <p:tgtEl>
                                          <p:spTgt spid="29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up)">
                                      <p:cBhvr>
                                        <p:cTn id="22" dur="500"/>
                                        <p:tgtEl>
                                          <p:spTgt spid="29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68313" y="188913"/>
            <a:ext cx="8229600" cy="647700"/>
          </a:xfrm>
        </p:spPr>
        <p:txBody>
          <a:bodyPr/>
          <a:lstStyle/>
          <a:p>
            <a:pPr eaLnBrk="1" hangingPunct="1"/>
            <a:r>
              <a:rPr lang="ru-RU" sz="4000" b="1" dirty="0" smtClean="0">
                <a:solidFill>
                  <a:schemeClr val="bg1"/>
                </a:solidFill>
                <a:latin typeface="Times New Roman" pitchFamily="18" charset="0"/>
                <a:cs typeface="Times New Roman" pitchFamily="18" charset="0"/>
              </a:rPr>
              <a:t>Нормативная база</a:t>
            </a:r>
          </a:p>
        </p:txBody>
      </p:sp>
      <p:sp>
        <p:nvSpPr>
          <p:cNvPr id="16386" name="Rectangle 3"/>
          <p:cNvSpPr>
            <a:spLocks noGrp="1" noChangeArrowheads="1"/>
          </p:cNvSpPr>
          <p:nvPr>
            <p:ph type="body" idx="1"/>
          </p:nvPr>
        </p:nvSpPr>
        <p:spPr>
          <a:xfrm>
            <a:off x="107504" y="908720"/>
            <a:ext cx="5976663" cy="5616848"/>
          </a:xfrm>
        </p:spPr>
        <p:txBody>
          <a:bodyPr/>
          <a:lstStyle/>
          <a:p>
            <a:pPr eaLnBrk="1" hangingPunct="1">
              <a:lnSpc>
                <a:spcPct val="80000"/>
              </a:lnSpc>
              <a:buFontTx/>
              <a:buNone/>
            </a:pPr>
            <a:r>
              <a:rPr lang="ru-RU" sz="800" dirty="0" smtClean="0">
                <a:solidFill>
                  <a:srgbClr val="990000"/>
                </a:solidFill>
              </a:rPr>
              <a:t>   </a:t>
            </a:r>
          </a:p>
          <a:p>
            <a:pPr eaLnBrk="1" hangingPunct="1">
              <a:lnSpc>
                <a:spcPct val="80000"/>
              </a:lnSpc>
              <a:buFontTx/>
              <a:buNone/>
            </a:pPr>
            <a:r>
              <a:rPr lang="ru-RU" sz="2400" b="1" i="1" dirty="0" smtClean="0">
                <a:solidFill>
                  <a:srgbClr val="990000"/>
                </a:solidFill>
              </a:rPr>
              <a:t>Федеральный закон № 436-ФЗ «О защите детей от информации, </a:t>
            </a:r>
            <a:r>
              <a:rPr lang="ru-RU" sz="2800" b="1" i="1" dirty="0" smtClean="0">
                <a:solidFill>
                  <a:srgbClr val="990000"/>
                </a:solidFill>
                <a:latin typeface="Times New Roman" pitchFamily="18" charset="0"/>
                <a:cs typeface="Times New Roman" pitchFamily="18" charset="0"/>
              </a:rPr>
              <a:t>причиняющей</a:t>
            </a:r>
            <a:r>
              <a:rPr lang="ru-RU" sz="2400" b="1" i="1" dirty="0" smtClean="0">
                <a:solidFill>
                  <a:srgbClr val="990000"/>
                </a:solidFill>
              </a:rPr>
              <a:t> вред их здоровью и развитию»</a:t>
            </a:r>
            <a:r>
              <a:rPr lang="ru-RU" sz="2400" dirty="0" smtClean="0"/>
              <a:t> </a:t>
            </a:r>
          </a:p>
          <a:p>
            <a:pPr eaLnBrk="1" hangingPunct="1">
              <a:lnSpc>
                <a:spcPct val="80000"/>
              </a:lnSpc>
              <a:buFontTx/>
              <a:buNone/>
            </a:pPr>
            <a:r>
              <a:rPr lang="ru-RU" sz="2400" dirty="0" smtClean="0"/>
              <a:t>	</a:t>
            </a:r>
            <a:r>
              <a:rPr lang="ru-RU" sz="2400" b="1" dirty="0" smtClean="0">
                <a:solidFill>
                  <a:srgbClr val="000066"/>
                </a:solidFill>
              </a:rPr>
              <a:t>Устанавливает правила </a:t>
            </a:r>
            <a:r>
              <a:rPr lang="ru-RU" sz="2400" b="1" dirty="0" err="1" smtClean="0">
                <a:solidFill>
                  <a:srgbClr val="000066"/>
                </a:solidFill>
              </a:rPr>
              <a:t>медиабезопасности</a:t>
            </a:r>
            <a:r>
              <a:rPr lang="ru-RU" sz="2400" b="1" dirty="0" smtClean="0">
                <a:solidFill>
                  <a:srgbClr val="000066"/>
                </a:solidFill>
              </a:rPr>
              <a:t> детей при обороте на территории России продукции средств массовой информации, печатной, аудиовизуальной продукции на любых видах носителей, программ для ЭВМ и баз данных, а также информации, размещаемой в информационно-телекоммуникационных сетях и сетях подвижной радиотелефонной связи. </a:t>
            </a:r>
          </a:p>
        </p:txBody>
      </p:sp>
      <p:pic>
        <p:nvPicPr>
          <p:cNvPr id="4098" name="Picture 2" descr="МЧС Росс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2204864"/>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Effect transition="in" filter="fade">
                                      <p:cBhvr>
                                        <p:cTn id="14" dur="1000"/>
                                        <p:tgtEl>
                                          <p:spTgt spid="16386">
                                            <p:txEl>
                                              <p:pRg st="1" end="1"/>
                                            </p:txEl>
                                          </p:spTgt>
                                        </p:tgtEl>
                                      </p:cBhvr>
                                    </p:animEffect>
                                    <p:anim calcmode="lin" valueType="num">
                                      <p:cBhvr>
                                        <p:cTn id="15"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Effect transition="in" filter="fade">
                                      <p:cBhvr>
                                        <p:cTn id="21" dur="1000"/>
                                        <p:tgtEl>
                                          <p:spTgt spid="16386">
                                            <p:txEl>
                                              <p:pRg st="2" end="2"/>
                                            </p:txEl>
                                          </p:spTgt>
                                        </p:tgtEl>
                                      </p:cBhvr>
                                    </p:animEffect>
                                    <p:anim calcmode="lin" valueType="num">
                                      <p:cBhvr>
                                        <p:cTn id="22"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68313" y="0"/>
            <a:ext cx="8229600" cy="836613"/>
          </a:xfrm>
        </p:spPr>
        <p:txBody>
          <a:bodyPr/>
          <a:lstStyle/>
          <a:p>
            <a:pPr eaLnBrk="1" hangingPunct="1"/>
            <a:r>
              <a:rPr lang="ru-RU" sz="4000" b="1" dirty="0" smtClean="0">
                <a:solidFill>
                  <a:schemeClr val="bg1"/>
                </a:solidFill>
                <a:latin typeface="Times New Roman" pitchFamily="18" charset="0"/>
                <a:cs typeface="Times New Roman" pitchFamily="18" charset="0"/>
              </a:rPr>
              <a:t>Это важно знать!</a:t>
            </a:r>
          </a:p>
        </p:txBody>
      </p:sp>
      <p:sp>
        <p:nvSpPr>
          <p:cNvPr id="30722" name="Rectangle 3"/>
          <p:cNvSpPr>
            <a:spLocks noGrp="1" noChangeArrowheads="1"/>
          </p:cNvSpPr>
          <p:nvPr>
            <p:ph type="body" idx="1"/>
          </p:nvPr>
        </p:nvSpPr>
        <p:spPr>
          <a:xfrm>
            <a:off x="0" y="1052513"/>
            <a:ext cx="5795963" cy="5472831"/>
          </a:xfrm>
        </p:spPr>
        <p:txBody>
          <a:bodyPr/>
          <a:lstStyle/>
          <a:p>
            <a:pPr marL="0" indent="0" eaLnBrk="1" hangingPunct="1">
              <a:lnSpc>
                <a:spcPct val="80000"/>
              </a:lnSpc>
              <a:buNone/>
            </a:pPr>
            <a:r>
              <a:rPr lang="ru-RU" sz="2600" dirty="0" smtClean="0">
                <a:solidFill>
                  <a:srgbClr val="000066"/>
                </a:solidFill>
                <a:latin typeface="Times New Roman" pitchFamily="18" charset="0"/>
                <a:cs typeface="Times New Roman" pitchFamily="18" charset="0"/>
              </a:rPr>
              <a:t>Если у тебя возникли вопросы или проблемы при работе в   онлайн-среде, </a:t>
            </a:r>
          </a:p>
          <a:p>
            <a:pPr eaLnBrk="1" hangingPunct="1">
              <a:lnSpc>
                <a:spcPct val="80000"/>
              </a:lnSpc>
              <a:buFont typeface="Symbol" pitchFamily="18" charset="2"/>
              <a:buChar char=""/>
            </a:pPr>
            <a:r>
              <a:rPr lang="ru-RU" sz="2600" dirty="0" smtClean="0">
                <a:solidFill>
                  <a:srgbClr val="000066"/>
                </a:solidFill>
                <a:latin typeface="Times New Roman" pitchFamily="18" charset="0"/>
                <a:cs typeface="Times New Roman" pitchFamily="18" charset="0"/>
              </a:rPr>
              <a:t>обязательно  расскажи об этом  кому-нибудь,  кому ты доверяешь. Твои родители или другие взрослые могут помочь или дать хороший совет о том, что тебе делать. Любую проблему можно решить! Ты можешь обратиться на линию помощи «Дети онлайн» по телефону: </a:t>
            </a:r>
            <a:r>
              <a:rPr lang="ru-RU" sz="2600" b="1" dirty="0" smtClean="0">
                <a:solidFill>
                  <a:srgbClr val="FF0000"/>
                </a:solidFill>
                <a:latin typeface="Times New Roman" pitchFamily="18" charset="0"/>
                <a:cs typeface="Times New Roman" pitchFamily="18" charset="0"/>
              </a:rPr>
              <a:t>88002500015</a:t>
            </a:r>
            <a:r>
              <a:rPr lang="ru-RU" sz="2600" dirty="0" smtClean="0">
                <a:solidFill>
                  <a:srgbClr val="000066"/>
                </a:solidFill>
                <a:latin typeface="Times New Roman" pitchFamily="18" charset="0"/>
                <a:cs typeface="Times New Roman" pitchFamily="18" charset="0"/>
              </a:rPr>
              <a:t> (по России звонок бесплатный) или  по </a:t>
            </a:r>
          </a:p>
          <a:p>
            <a:pPr eaLnBrk="1" hangingPunct="1">
              <a:lnSpc>
                <a:spcPct val="80000"/>
              </a:lnSpc>
              <a:buFont typeface="Symbol" pitchFamily="18" charset="2"/>
              <a:buChar char=""/>
            </a:pPr>
            <a:r>
              <a:rPr lang="ru-RU" sz="2600" dirty="0" smtClean="0">
                <a:solidFill>
                  <a:srgbClr val="000066"/>
                </a:solidFill>
                <a:latin typeface="Times New Roman" pitchFamily="18" charset="0"/>
                <a:cs typeface="Times New Roman" pitchFamily="18" charset="0"/>
              </a:rPr>
              <a:t>e-mail:  </a:t>
            </a:r>
            <a:r>
              <a:rPr lang="ru-RU" sz="2600" dirty="0" smtClean="0">
                <a:solidFill>
                  <a:srgbClr val="000066"/>
                </a:solidFill>
                <a:latin typeface="Times New Roman" pitchFamily="18" charset="0"/>
                <a:cs typeface="Times New Roman" pitchFamily="18" charset="0"/>
                <a:hlinkClick r:id="rId2"/>
              </a:rPr>
              <a:t> helpline@detionline.org</a:t>
            </a:r>
            <a:r>
              <a:rPr lang="ru-RU" sz="2600" dirty="0" smtClean="0">
                <a:solidFill>
                  <a:srgbClr val="000066"/>
                </a:solidFill>
                <a:latin typeface="Times New Roman" pitchFamily="18" charset="0"/>
                <a:cs typeface="Times New Roman" pitchFamily="18" charset="0"/>
              </a:rPr>
              <a:t>. </a:t>
            </a:r>
          </a:p>
          <a:p>
            <a:pPr eaLnBrk="1" hangingPunct="1">
              <a:lnSpc>
                <a:spcPct val="80000"/>
              </a:lnSpc>
              <a:buFont typeface="Symbol" pitchFamily="18" charset="2"/>
              <a:buChar char=""/>
            </a:pPr>
            <a:r>
              <a:rPr lang="ru-RU" sz="2600" dirty="0" smtClean="0">
                <a:solidFill>
                  <a:srgbClr val="000066"/>
                </a:solidFill>
                <a:latin typeface="Times New Roman" pitchFamily="18" charset="0"/>
                <a:cs typeface="Times New Roman" pitchFamily="18" charset="0"/>
              </a:rPr>
              <a:t>Специалисты посоветуют тебе, как поступить. </a:t>
            </a:r>
          </a:p>
          <a:p>
            <a:pPr eaLnBrk="1" hangingPunct="1">
              <a:lnSpc>
                <a:spcPct val="80000"/>
              </a:lnSpc>
            </a:pPr>
            <a:endParaRPr lang="ru-RU" sz="2400" b="1" dirty="0" smtClean="0">
              <a:solidFill>
                <a:srgbClr val="000066"/>
              </a:solidFill>
            </a:endParaRPr>
          </a:p>
        </p:txBody>
      </p:sp>
      <p:pic>
        <p:nvPicPr>
          <p:cNvPr id="15362" name="Picture 2" descr="Эксперты: Компьютерные игры могут помочь подростка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08720"/>
            <a:ext cx="3393232"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48567" y="3501008"/>
            <a:ext cx="3827365" cy="1015663"/>
          </a:xfrm>
          <a:prstGeom prst="rect">
            <a:avLst/>
          </a:prstGeom>
        </p:spPr>
        <p:txBody>
          <a:bodyPr wrap="square">
            <a:spAutoFit/>
          </a:bodyPr>
          <a:lstStyle/>
          <a:p>
            <a:r>
              <a:rPr lang="ru-RU" sz="2000" b="1" dirty="0" smtClean="0">
                <a:hlinkClick r:id="rId4"/>
              </a:rPr>
              <a:t>Видео</a:t>
            </a:r>
            <a:r>
              <a:rPr lang="ru-RU" sz="2000" b="1" dirty="0">
                <a:hlinkClick r:id="rId4"/>
              </a:rPr>
              <a:t>: «Как обнаружить ложь и остаться правдивым в Интернете»</a:t>
            </a:r>
            <a:endParaRPr lang="ru-RU" sz="2000" b="1" dirty="0"/>
          </a:p>
        </p:txBody>
      </p:sp>
      <p:sp>
        <p:nvSpPr>
          <p:cNvPr id="3" name="Прямоугольник 2"/>
          <p:cNvSpPr/>
          <p:nvPr/>
        </p:nvSpPr>
        <p:spPr>
          <a:xfrm>
            <a:off x="5563879" y="4581128"/>
            <a:ext cx="3553481" cy="1015663"/>
          </a:xfrm>
          <a:prstGeom prst="rect">
            <a:avLst/>
          </a:prstGeom>
        </p:spPr>
        <p:txBody>
          <a:bodyPr wrap="square">
            <a:spAutoFit/>
          </a:bodyPr>
          <a:lstStyle/>
          <a:p>
            <a:r>
              <a:rPr lang="ru-RU" sz="2000" b="1" dirty="0" smtClean="0">
                <a:hlinkClick r:id="rId5"/>
              </a:rPr>
              <a:t>Видео</a:t>
            </a:r>
            <a:r>
              <a:rPr lang="ru-RU" sz="2000" b="1" dirty="0">
                <a:hlinkClick r:id="rId5"/>
              </a:rPr>
              <a:t>: «Остерегайся мошенничества в Интернете»</a:t>
            </a:r>
            <a:endParaRPr lang="ru-RU" sz="2000" b="1" dirty="0"/>
          </a:p>
        </p:txBody>
      </p:sp>
      <p:sp>
        <p:nvSpPr>
          <p:cNvPr id="4" name="Прямоугольник 3"/>
          <p:cNvSpPr/>
          <p:nvPr/>
        </p:nvSpPr>
        <p:spPr>
          <a:xfrm>
            <a:off x="5596168" y="5654626"/>
            <a:ext cx="3521192" cy="1015663"/>
          </a:xfrm>
          <a:prstGeom prst="rect">
            <a:avLst/>
          </a:prstGeom>
        </p:spPr>
        <p:txBody>
          <a:bodyPr wrap="square">
            <a:spAutoFit/>
          </a:bodyPr>
          <a:lstStyle/>
          <a:p>
            <a:r>
              <a:rPr lang="ru-RU" sz="2000" b="1" dirty="0" smtClean="0">
                <a:hlinkClick r:id="rId6"/>
              </a:rPr>
              <a:t>Видео</a:t>
            </a:r>
            <a:r>
              <a:rPr lang="ru-RU" sz="2000" b="1" dirty="0">
                <a:hlinkClick r:id="rId6"/>
              </a:rPr>
              <a:t>: Развлечения и безопасность в Интернете</a:t>
            </a:r>
            <a:endParaRPr lang="ru-RU"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116632"/>
            <a:ext cx="8229600" cy="633412"/>
          </a:xfrm>
        </p:spPr>
        <p:txBody>
          <a:bodyPr/>
          <a:lstStyle/>
          <a:p>
            <a:pPr eaLnBrk="1" hangingPunct="1"/>
            <a:r>
              <a:rPr lang="ru-RU" sz="4000" b="1" dirty="0" smtClean="0">
                <a:solidFill>
                  <a:schemeClr val="bg1"/>
                </a:solidFill>
                <a:latin typeface="Times New Roman" pitchFamily="18" charset="0"/>
                <a:cs typeface="Times New Roman" pitchFamily="18" charset="0"/>
              </a:rPr>
              <a:t>Интернет-этикет</a:t>
            </a:r>
            <a:r>
              <a:rPr lang="ru-RU" sz="4000" dirty="0" smtClean="0">
                <a:solidFill>
                  <a:srgbClr val="990000"/>
                </a:solidFill>
                <a:latin typeface="Times New Roman" pitchFamily="18" charset="0"/>
                <a:cs typeface="Times New Roman" pitchFamily="18" charset="0"/>
              </a:rPr>
              <a:t> </a:t>
            </a:r>
          </a:p>
        </p:txBody>
      </p:sp>
      <p:sp>
        <p:nvSpPr>
          <p:cNvPr id="31747" name="Rectangle 3"/>
          <p:cNvSpPr>
            <a:spLocks noGrp="1" noChangeArrowheads="1"/>
          </p:cNvSpPr>
          <p:nvPr>
            <p:ph type="body" idx="1"/>
          </p:nvPr>
        </p:nvSpPr>
        <p:spPr>
          <a:xfrm>
            <a:off x="0" y="908050"/>
            <a:ext cx="6012159" cy="5732463"/>
          </a:xfrm>
        </p:spPr>
        <p:txBody>
          <a:bodyPr/>
          <a:lstStyle/>
          <a:p>
            <a:pPr eaLnBrk="1" hangingPunct="1">
              <a:lnSpc>
                <a:spcPct val="80000"/>
              </a:lnSpc>
            </a:pPr>
            <a:r>
              <a:rPr lang="ru-RU" sz="2600" dirty="0" smtClean="0">
                <a:solidFill>
                  <a:srgbClr val="000066"/>
                </a:solidFill>
                <a:latin typeface="Times New Roman" pitchFamily="18" charset="0"/>
                <a:cs typeface="Times New Roman" pitchFamily="18" charset="0"/>
              </a:rPr>
              <a:t>Когда общаешься в </a:t>
            </a:r>
            <a:r>
              <a:rPr lang="ru-RU" sz="2600" dirty="0" err="1" smtClean="0">
                <a:solidFill>
                  <a:srgbClr val="000066"/>
                </a:solidFill>
                <a:latin typeface="Times New Roman" pitchFamily="18" charset="0"/>
                <a:cs typeface="Times New Roman" pitchFamily="18" charset="0"/>
              </a:rPr>
              <a:t>онлайне</a:t>
            </a:r>
            <a:r>
              <a:rPr lang="ru-RU" sz="2600" dirty="0" smtClean="0">
                <a:solidFill>
                  <a:srgbClr val="000066"/>
                </a:solidFill>
                <a:latin typeface="Times New Roman" pitchFamily="18" charset="0"/>
                <a:cs typeface="Times New Roman" pitchFamily="18" charset="0"/>
              </a:rPr>
              <a:t>, относись к другим людям так, как ты хотел бы, чтобы относились к тебе. Избегай сквернословия и не говори вещей, которые заставят  кого-то  плохо себя чувствовать. </a:t>
            </a:r>
          </a:p>
          <a:p>
            <a:pPr eaLnBrk="1" hangingPunct="1">
              <a:lnSpc>
                <a:spcPct val="80000"/>
              </a:lnSpc>
            </a:pPr>
            <a:r>
              <a:rPr lang="ru-RU" sz="2600" dirty="0" smtClean="0">
                <a:solidFill>
                  <a:srgbClr val="000066"/>
                </a:solidFill>
                <a:latin typeface="Times New Roman" pitchFamily="18" charset="0"/>
                <a:cs typeface="Times New Roman" pitchFamily="18" charset="0"/>
              </a:rPr>
              <a:t>Научись ''сетевому этикету'', когда находишься в </a:t>
            </a:r>
            <a:r>
              <a:rPr lang="ru-RU" sz="2600" dirty="0" err="1" smtClean="0">
                <a:solidFill>
                  <a:srgbClr val="000066"/>
                </a:solidFill>
                <a:latin typeface="Times New Roman" pitchFamily="18" charset="0"/>
                <a:cs typeface="Times New Roman" pitchFamily="18" charset="0"/>
              </a:rPr>
              <a:t>онлайне</a:t>
            </a:r>
            <a:r>
              <a:rPr lang="ru-RU" sz="2600" dirty="0" smtClean="0">
                <a:solidFill>
                  <a:srgbClr val="000066"/>
                </a:solidFill>
                <a:latin typeface="Times New Roman" pitchFamily="18" charset="0"/>
                <a:cs typeface="Times New Roman" pitchFamily="18" charset="0"/>
              </a:rPr>
              <a:t>. Что считается делать и говорить хорошо, а что нет? Например, если ты печатаешь сообщение ЗАГЛАВНЫМИ БУКВАМИ, твой собеседник может подумать, что ты кричишь на  него. </a:t>
            </a:r>
          </a:p>
          <a:p>
            <a:pPr eaLnBrk="1" hangingPunct="1">
              <a:lnSpc>
                <a:spcPct val="80000"/>
              </a:lnSpc>
            </a:pPr>
            <a:r>
              <a:rPr lang="ru-RU" sz="2600" dirty="0" smtClean="0">
                <a:solidFill>
                  <a:srgbClr val="000066"/>
                </a:solidFill>
                <a:latin typeface="Times New Roman" pitchFamily="18" charset="0"/>
                <a:cs typeface="Times New Roman" pitchFamily="18" charset="0"/>
              </a:rPr>
              <a:t>Если  кто-то  говорит  что-то  грубое или  что-то неприятное  - не отвечай. Уйди из чата или форума </a:t>
            </a:r>
            <a:r>
              <a:rPr lang="ru-RU" sz="2600" dirty="0" smtClean="0">
                <a:solidFill>
                  <a:srgbClr val="990000"/>
                </a:solidFill>
                <a:latin typeface="Times New Roman" pitchFamily="18" charset="0"/>
                <a:cs typeface="Times New Roman" pitchFamily="18" charset="0"/>
              </a:rPr>
              <a:t>незамедлительно.</a:t>
            </a:r>
            <a:r>
              <a:rPr lang="ru-RU" sz="2600" dirty="0" smtClean="0">
                <a:solidFill>
                  <a:srgbClr val="000066"/>
                </a:solidFill>
                <a:latin typeface="Times New Roman" pitchFamily="18" charset="0"/>
                <a:cs typeface="Times New Roman" pitchFamily="18" charset="0"/>
              </a:rPr>
              <a:t> </a:t>
            </a:r>
          </a:p>
        </p:txBody>
      </p:sp>
      <p:pic>
        <p:nvPicPr>
          <p:cNvPr id="16386" name="Picture 2" descr="http://www.saridere.com.tr/upload/haberler/3e2d2ede29-ByTok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76872"/>
            <a:ext cx="3275856" cy="2284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randombar(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randombar(vertical)">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randombar(vertical)">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68313" y="0"/>
            <a:ext cx="8229600" cy="908050"/>
          </a:xfrm>
        </p:spPr>
        <p:txBody>
          <a:bodyPr/>
          <a:lstStyle/>
          <a:p>
            <a:pPr eaLnBrk="1" hangingPunct="1"/>
            <a:r>
              <a:rPr lang="ru-RU" sz="4000" b="1" dirty="0" smtClean="0">
                <a:solidFill>
                  <a:schemeClr val="bg1"/>
                </a:solidFill>
                <a:latin typeface="Times New Roman" pitchFamily="18" charset="0"/>
                <a:cs typeface="Times New Roman" pitchFamily="18" charset="0"/>
              </a:rPr>
              <a:t>Будь начеку!</a:t>
            </a:r>
            <a:r>
              <a:rPr lang="ru-RU" sz="4000" dirty="0" smtClean="0">
                <a:latin typeface="Times New Roman" pitchFamily="18" charset="0"/>
                <a:cs typeface="Times New Roman" pitchFamily="18" charset="0"/>
              </a:rPr>
              <a:t> </a:t>
            </a:r>
          </a:p>
        </p:txBody>
      </p:sp>
      <p:sp>
        <p:nvSpPr>
          <p:cNvPr id="32770" name="Rectangle 3"/>
          <p:cNvSpPr>
            <a:spLocks noGrp="1" noChangeArrowheads="1"/>
          </p:cNvSpPr>
          <p:nvPr>
            <p:ph type="body" idx="1"/>
          </p:nvPr>
        </p:nvSpPr>
        <p:spPr>
          <a:xfrm>
            <a:off x="19681" y="1196752"/>
            <a:ext cx="9036496" cy="5112221"/>
          </a:xfrm>
        </p:spPr>
        <p:txBody>
          <a:bodyPr/>
          <a:lstStyle/>
          <a:p>
            <a:pPr algn="just" eaLnBrk="1" hangingPunct="1">
              <a:lnSpc>
                <a:spcPct val="80000"/>
              </a:lnSpc>
            </a:pPr>
            <a:r>
              <a:rPr lang="ru-RU" sz="2600" dirty="0" smtClean="0">
                <a:solidFill>
                  <a:srgbClr val="000066"/>
                </a:solidFill>
                <a:latin typeface="Times New Roman" pitchFamily="18" charset="0"/>
                <a:cs typeface="Times New Roman" pitchFamily="18" charset="0"/>
              </a:rPr>
              <a:t>Если ты видишь или знаешь, что твоего друга запугивают в  </a:t>
            </a:r>
            <a:r>
              <a:rPr lang="ru-RU" sz="2600" dirty="0" err="1" smtClean="0">
                <a:solidFill>
                  <a:srgbClr val="000066"/>
                </a:solidFill>
                <a:latin typeface="Times New Roman" pitchFamily="18" charset="0"/>
                <a:cs typeface="Times New Roman" pitchFamily="18" charset="0"/>
              </a:rPr>
              <a:t>онлайне</a:t>
            </a:r>
            <a:r>
              <a:rPr lang="ru-RU" sz="2600" dirty="0" smtClean="0">
                <a:solidFill>
                  <a:srgbClr val="000066"/>
                </a:solidFill>
                <a:latin typeface="Times New Roman" pitchFamily="18" charset="0"/>
                <a:cs typeface="Times New Roman" pitchFamily="18" charset="0"/>
              </a:rPr>
              <a:t>, поддержи его и сообщи об этом взрослым. Ведь ты бы захотел, чтобы он  сделал то же самое для тебя.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Не посылай сообщения или изображения, которые могут повредить или огорчить  кого-нибудь.  Даже если не ты это начал, тебя будут считать участником круга запугивания.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Всегда будь начеку, если  кто-то,  особенно незнакомец, хочет поговорить с тобой о взрослых отношениях. Помни, что в сети никогда нельзя быть уверенным в истинной сущности человека и его намерениях. Обращение к ребенку или подростку с сексуальными намерениями всегда является серьезным поводом для беспокойства. Ты должен рассказать об  этом взрослому, которому доверяешь, для того чтобы вы могли сообщить о неприятной ситуации в правоохранительные органы.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5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fade">
                                      <p:cBhvr>
                                        <p:cTn id="17" dur="5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68313" y="0"/>
            <a:ext cx="8229600" cy="908050"/>
          </a:xfrm>
        </p:spPr>
        <p:txBody>
          <a:bodyPr/>
          <a:lstStyle/>
          <a:p>
            <a:pPr eaLnBrk="1" hangingPunct="1"/>
            <a:r>
              <a:rPr lang="ru-RU" sz="4000" b="1" dirty="0" smtClean="0">
                <a:solidFill>
                  <a:schemeClr val="bg1"/>
                </a:solidFill>
                <a:latin typeface="Times New Roman" pitchFamily="18" charset="0"/>
                <a:cs typeface="Times New Roman" pitchFamily="18" charset="0"/>
              </a:rPr>
              <a:t>Будь начеку!</a:t>
            </a:r>
            <a:r>
              <a:rPr lang="ru-RU" sz="4000" dirty="0" smtClean="0">
                <a:latin typeface="Times New Roman" pitchFamily="18" charset="0"/>
                <a:cs typeface="Times New Roman" pitchFamily="18" charset="0"/>
              </a:rPr>
              <a:t> </a:t>
            </a:r>
          </a:p>
        </p:txBody>
      </p:sp>
      <p:sp>
        <p:nvSpPr>
          <p:cNvPr id="32770" name="Rectangle 3"/>
          <p:cNvSpPr>
            <a:spLocks noGrp="1" noChangeArrowheads="1"/>
          </p:cNvSpPr>
          <p:nvPr>
            <p:ph type="body" idx="1"/>
          </p:nvPr>
        </p:nvSpPr>
        <p:spPr>
          <a:xfrm>
            <a:off x="107504" y="981075"/>
            <a:ext cx="8855521" cy="2591941"/>
          </a:xfrm>
        </p:spPr>
        <p:txBody>
          <a:bodyPr/>
          <a:lstStyle/>
          <a:p>
            <a:pPr algn="just" eaLnBrk="1" hangingPunct="1">
              <a:lnSpc>
                <a:spcPct val="80000"/>
              </a:lnSpc>
            </a:pPr>
            <a:r>
              <a:rPr lang="ru-RU" sz="2600" dirty="0" smtClean="0">
                <a:solidFill>
                  <a:srgbClr val="000066"/>
                </a:solidFill>
                <a:latin typeface="Times New Roman" pitchFamily="18" charset="0"/>
                <a:cs typeface="Times New Roman" pitchFamily="18" charset="0"/>
              </a:rPr>
              <a:t>Если тебя заманили или привлекали обманом к совершению действий сексуального характера или к передаче сексуальных изображений с тобой, ты обязательно должен рассказать об этом взрослому, которому доверяешь, для того чтобы получить совет или помощь. Ни один взрослый не имеет права требовать подобного от ребенка или подростка –  ответственность всегда лежит на  взрослом. </a:t>
            </a:r>
          </a:p>
        </p:txBody>
      </p:sp>
      <p:pic>
        <p:nvPicPr>
          <p:cNvPr id="17410" name="Picture 2" descr="NEWSru.co.il - новости Израиля :: Власти США рекомендовали воздержаться от использования Internet Explo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73016"/>
            <a:ext cx="396044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7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0"/>
            <a:ext cx="8229600" cy="981075"/>
          </a:xfrm>
        </p:spPr>
        <p:txBody>
          <a:bodyPr/>
          <a:lstStyle/>
          <a:p>
            <a:pPr eaLnBrk="1" hangingPunct="1"/>
            <a:r>
              <a:rPr lang="ru-RU" sz="4000" b="1" dirty="0" smtClean="0">
                <a:solidFill>
                  <a:schemeClr val="bg1"/>
                </a:solidFill>
                <a:latin typeface="Times New Roman" pitchFamily="18" charset="0"/>
                <a:cs typeface="Times New Roman" pitchFamily="18" charset="0"/>
              </a:rPr>
              <a:t>Установи свои рамки</a:t>
            </a:r>
            <a:r>
              <a:rPr lang="ru-RU" sz="4000" dirty="0" smtClean="0">
                <a:latin typeface="Times New Roman" pitchFamily="18" charset="0"/>
                <a:cs typeface="Times New Roman" pitchFamily="18" charset="0"/>
              </a:rPr>
              <a:t> </a:t>
            </a:r>
          </a:p>
        </p:txBody>
      </p:sp>
      <p:sp>
        <p:nvSpPr>
          <p:cNvPr id="33794" name="Rectangle 3"/>
          <p:cNvSpPr>
            <a:spLocks noGrp="1" noChangeArrowheads="1"/>
          </p:cNvSpPr>
          <p:nvPr>
            <p:ph type="body" idx="1"/>
          </p:nvPr>
        </p:nvSpPr>
        <p:spPr>
          <a:xfrm>
            <a:off x="107505" y="1052513"/>
            <a:ext cx="8856983" cy="3096567"/>
          </a:xfrm>
        </p:spPr>
        <p:txBody>
          <a:bodyPr/>
          <a:lstStyle/>
          <a:p>
            <a:pPr eaLnBrk="1" hangingPunct="1">
              <a:lnSpc>
                <a:spcPct val="80000"/>
              </a:lnSpc>
            </a:pPr>
            <a:r>
              <a:rPr lang="ru-RU" sz="2600" dirty="0" smtClean="0">
                <a:solidFill>
                  <a:srgbClr val="000066"/>
                </a:solidFill>
                <a:latin typeface="Times New Roman" pitchFamily="18" charset="0"/>
                <a:cs typeface="Times New Roman" pitchFamily="18" charset="0"/>
              </a:rPr>
              <a:t>Используя социальные сети, либо любые другие  онлайн-сервисы,  позаботься о своей конфиденциальности и конфиденциальности твоей семьи и  друзей. </a:t>
            </a:r>
          </a:p>
          <a:p>
            <a:pPr eaLnBrk="1" hangingPunct="1">
              <a:lnSpc>
                <a:spcPct val="80000"/>
              </a:lnSpc>
            </a:pPr>
            <a:r>
              <a:rPr lang="ru-RU" sz="2600" dirty="0" smtClean="0">
                <a:solidFill>
                  <a:srgbClr val="000066"/>
                </a:solidFill>
                <a:latin typeface="Times New Roman" pitchFamily="18" charset="0"/>
                <a:cs typeface="Times New Roman" pitchFamily="18" charset="0"/>
              </a:rPr>
              <a:t>Если ты зарегистрировался на сайте социальной сети, используй настройки конфиденциальности, для того чтобы защитить твой  онлайн-профиль  таким образом, чтобы только твои друзья могли его просматривать. Попроси своих родителей помочь с настройками, если сам затрудняешься. Это правило очень важно.</a:t>
            </a:r>
            <a:r>
              <a:rPr lang="ru-RU" sz="2600" dirty="0" smtClean="0">
                <a:latin typeface="Times New Roman" pitchFamily="18" charset="0"/>
                <a:cs typeface="Times New Roman" pitchFamily="18" charset="0"/>
              </a:rPr>
              <a:t> </a:t>
            </a:r>
          </a:p>
        </p:txBody>
      </p:sp>
      <p:pic>
        <p:nvPicPr>
          <p:cNvPr id="18434" name="Picture 2" descr="SEO SEO Companies Blog Pag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77072"/>
            <a:ext cx="3307118" cy="245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arn(outHorizontal)">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barn(outHorizontal)">
                                      <p:cBhvr>
                                        <p:cTn id="12" dur="500"/>
                                        <p:tgtEl>
                                          <p:spTgt spid="33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68313" y="0"/>
            <a:ext cx="8229600" cy="836613"/>
          </a:xfrm>
        </p:spPr>
        <p:txBody>
          <a:bodyPr/>
          <a:lstStyle/>
          <a:p>
            <a:pPr eaLnBrk="1" hangingPunct="1"/>
            <a:r>
              <a:rPr lang="ru-RU" sz="4000" b="1" dirty="0" smtClean="0">
                <a:solidFill>
                  <a:schemeClr val="bg1"/>
                </a:solidFill>
                <a:latin typeface="Times New Roman" pitchFamily="18" charset="0"/>
                <a:cs typeface="Times New Roman" pitchFamily="18" charset="0"/>
              </a:rPr>
              <a:t>Установи свои рамк</a:t>
            </a:r>
            <a:r>
              <a:rPr lang="ru-RU" sz="4000" b="1" dirty="0" smtClean="0">
                <a:solidFill>
                  <a:schemeClr val="bg1"/>
                </a:solidFill>
              </a:rPr>
              <a:t>и</a:t>
            </a:r>
          </a:p>
        </p:txBody>
      </p:sp>
      <p:sp>
        <p:nvSpPr>
          <p:cNvPr id="34818" name="Rectangle 3"/>
          <p:cNvSpPr>
            <a:spLocks noGrp="1" noChangeArrowheads="1"/>
          </p:cNvSpPr>
          <p:nvPr>
            <p:ph type="body" idx="1"/>
          </p:nvPr>
        </p:nvSpPr>
        <p:spPr>
          <a:xfrm>
            <a:off x="0" y="1125538"/>
            <a:ext cx="9036495" cy="5255790"/>
          </a:xfrm>
        </p:spPr>
        <p:txBody>
          <a:bodyPr/>
          <a:lstStyle/>
          <a:p>
            <a:pPr algn="just" eaLnBrk="1" hangingPunct="1">
              <a:lnSpc>
                <a:spcPct val="80000"/>
              </a:lnSpc>
            </a:pPr>
            <a:r>
              <a:rPr lang="ru-RU" sz="2600" dirty="0" smtClean="0">
                <a:solidFill>
                  <a:srgbClr val="000066"/>
                </a:solidFill>
                <a:latin typeface="Times New Roman" pitchFamily="18" charset="0"/>
                <a:cs typeface="Times New Roman" pitchFamily="18" charset="0"/>
              </a:rPr>
              <a:t>Храни свои персональные данные в тайне, особенно при общении во взрослых социальных сетях. Используй ник вместо своего настоящего имени на любом  онлайн-сервисе,  где много незнакомых людей может прочитать твою информацию. Спроси своих родителей прежде, чем сообщать  кому-либо  в интернете свое имя, адрес, номер телефона или любую другую персональную информацию. </a:t>
            </a:r>
          </a:p>
          <a:p>
            <a:pPr marL="0" indent="0" algn="just" eaLnBrk="1" hangingPunct="1">
              <a:lnSpc>
                <a:spcPct val="80000"/>
              </a:lnSpc>
              <a:buNone/>
            </a:pPr>
            <a:endParaRPr lang="ru-RU" sz="1200" dirty="0" smtClean="0">
              <a:solidFill>
                <a:srgbClr val="000066"/>
              </a:solidFill>
              <a:latin typeface="Times New Roman" pitchFamily="18" charset="0"/>
              <a:cs typeface="Times New Roman" pitchFamily="18" charset="0"/>
            </a:endParaRPr>
          </a:p>
          <a:p>
            <a:pPr algn="just" eaLnBrk="1" hangingPunct="1">
              <a:lnSpc>
                <a:spcPct val="80000"/>
              </a:lnSpc>
            </a:pPr>
            <a:r>
              <a:rPr lang="ru-RU" sz="2600" dirty="0" smtClean="0">
                <a:solidFill>
                  <a:srgbClr val="000066"/>
                </a:solidFill>
                <a:latin typeface="Times New Roman" pitchFamily="18" charset="0"/>
                <a:cs typeface="Times New Roman" pitchFamily="18" charset="0"/>
              </a:rPr>
              <a:t>Дважды подумай прежде, чем разместить или рассказать о   чем-нибудь  в онлайн-среде.  Готов ли ты рассказать об этом всем, кто находится в  </a:t>
            </a:r>
            <a:r>
              <a:rPr lang="ru-RU" sz="2600" dirty="0" err="1" smtClean="0">
                <a:solidFill>
                  <a:srgbClr val="000066"/>
                </a:solidFill>
                <a:latin typeface="Times New Roman" pitchFamily="18" charset="0"/>
                <a:cs typeface="Times New Roman" pitchFamily="18" charset="0"/>
              </a:rPr>
              <a:t>онлайне</a:t>
            </a:r>
            <a:r>
              <a:rPr lang="ru-RU" sz="2600" dirty="0" smtClean="0">
                <a:solidFill>
                  <a:srgbClr val="000066"/>
                </a:solidFill>
                <a:latin typeface="Times New Roman" pitchFamily="18" charset="0"/>
                <a:cs typeface="Times New Roman" pitchFamily="18" charset="0"/>
              </a:rPr>
              <a:t>: твоим близким друзьям, а также посторонним людям? Помни, что, разместив информацию, фотографии или любой другой материал в сети, ты  уже никогда не сможешь удалить его из интернета или помешать другим людям использовать его. </a:t>
            </a:r>
          </a:p>
          <a:p>
            <a:pPr marL="0" indent="0" algn="just" eaLnBrk="1" hangingPunct="1">
              <a:lnSpc>
                <a:spcPct val="80000"/>
              </a:lnSpc>
              <a:buNone/>
            </a:pPr>
            <a:endParaRPr lang="ru-RU" sz="1800" b="1" dirty="0" smtClean="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500" fill="hold"/>
                                        <p:tgtEl>
                                          <p:spTgt spid="348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8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4818">
                                            <p:txEl>
                                              <p:pRg st="2" end="2"/>
                                            </p:txEl>
                                          </p:spTgt>
                                        </p:tgtEl>
                                        <p:attrNameLst>
                                          <p:attrName>style.visibility</p:attrName>
                                        </p:attrNameLst>
                                      </p:cBhvr>
                                      <p:to>
                                        <p:strVal val="visible"/>
                                      </p:to>
                                    </p:set>
                                    <p:anim calcmode="lin" valueType="num">
                                      <p:cBhvr>
                                        <p:cTn id="14" dur="500" fill="hold"/>
                                        <p:tgtEl>
                                          <p:spTgt spid="3481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481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48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68313" y="0"/>
            <a:ext cx="8229600" cy="836613"/>
          </a:xfrm>
        </p:spPr>
        <p:txBody>
          <a:bodyPr/>
          <a:lstStyle/>
          <a:p>
            <a:pPr eaLnBrk="1" hangingPunct="1"/>
            <a:r>
              <a:rPr lang="ru-RU" sz="4000" b="1" dirty="0" smtClean="0">
                <a:solidFill>
                  <a:schemeClr val="bg1"/>
                </a:solidFill>
                <a:latin typeface="Times New Roman" pitchFamily="18" charset="0"/>
                <a:cs typeface="Times New Roman" pitchFamily="18" charset="0"/>
              </a:rPr>
              <a:t>Установи свои рамк</a:t>
            </a:r>
            <a:r>
              <a:rPr lang="ru-RU" sz="4000" b="1" dirty="0" smtClean="0">
                <a:solidFill>
                  <a:schemeClr val="bg1"/>
                </a:solidFill>
              </a:rPr>
              <a:t>и</a:t>
            </a:r>
          </a:p>
        </p:txBody>
      </p:sp>
      <p:sp>
        <p:nvSpPr>
          <p:cNvPr id="34818" name="Rectangle 3"/>
          <p:cNvSpPr>
            <a:spLocks noGrp="1" noChangeArrowheads="1"/>
          </p:cNvSpPr>
          <p:nvPr>
            <p:ph type="body" idx="1"/>
          </p:nvPr>
        </p:nvSpPr>
        <p:spPr>
          <a:xfrm>
            <a:off x="107504" y="1125539"/>
            <a:ext cx="8856983" cy="3311574"/>
          </a:xfrm>
        </p:spPr>
        <p:txBody>
          <a:bodyPr/>
          <a:lstStyle/>
          <a:p>
            <a:pPr algn="just" eaLnBrk="1" hangingPunct="1">
              <a:lnSpc>
                <a:spcPct val="80000"/>
              </a:lnSpc>
            </a:pPr>
            <a:r>
              <a:rPr lang="ru-RU" sz="2600" dirty="0" smtClean="0">
                <a:solidFill>
                  <a:srgbClr val="000066"/>
                </a:solidFill>
                <a:latin typeface="Times New Roman" pitchFamily="18" charset="0"/>
                <a:cs typeface="Times New Roman" pitchFamily="18" charset="0"/>
              </a:rPr>
              <a:t>Прежде чем ввести любую информацию о себе  на каком-либо  сайте, узнай, как может быть использована эта информация. Может ли быть опубликована вся информация или ее часть и, если «да», то где? Если ты испытываешь дискомфорт от объема запрашиваемой информации, если ты не доверяешь сайту, не давай информацию. Поищи другой похожий сервис, для работы с которым требуется меньше информации, или его администрация обещает более бережно обращаться с твоими данными. </a:t>
            </a:r>
          </a:p>
          <a:p>
            <a:pPr algn="just" eaLnBrk="1" hangingPunct="1">
              <a:lnSpc>
                <a:spcPct val="80000"/>
              </a:lnSpc>
            </a:pPr>
            <a:endParaRPr lang="ru-RU" sz="2600" b="1" dirty="0" smtClean="0">
              <a:solidFill>
                <a:srgbClr val="000066"/>
              </a:solidFill>
              <a:latin typeface="Times New Roman" pitchFamily="18" charset="0"/>
              <a:cs typeface="Times New Roman" pitchFamily="18" charset="0"/>
            </a:endParaRPr>
          </a:p>
          <a:p>
            <a:pPr eaLnBrk="1" hangingPunct="1">
              <a:lnSpc>
                <a:spcPct val="80000"/>
              </a:lnSpc>
            </a:pPr>
            <a:endParaRPr lang="ru-RU" sz="1800" b="1" dirty="0" smtClean="0">
              <a:solidFill>
                <a:srgbClr val="000066"/>
              </a:solidFill>
            </a:endParaRPr>
          </a:p>
        </p:txBody>
      </p:sp>
      <p:pic>
        <p:nvPicPr>
          <p:cNvPr id="19458" name="Picture 2" descr="Как заработать в социальных сетя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00044"/>
            <a:ext cx="3600400" cy="253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96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500" fill="hold"/>
                                        <p:tgtEl>
                                          <p:spTgt spid="348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8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68313" y="0"/>
            <a:ext cx="8229600" cy="777875"/>
          </a:xfrm>
        </p:spPr>
        <p:txBody>
          <a:bodyPr/>
          <a:lstStyle/>
          <a:p>
            <a:pPr eaLnBrk="1" hangingPunct="1"/>
            <a:r>
              <a:rPr lang="ru-RU" sz="4000" b="1" dirty="0" smtClean="0">
                <a:solidFill>
                  <a:schemeClr val="bg1"/>
                </a:solidFill>
                <a:latin typeface="Times New Roman" pitchFamily="18" charset="0"/>
                <a:cs typeface="Times New Roman" pitchFamily="18" charset="0"/>
              </a:rPr>
              <a:t>Это важно!</a:t>
            </a:r>
            <a:r>
              <a:rPr lang="ru-RU" sz="4000" dirty="0" smtClean="0">
                <a:latin typeface="Times New Roman" pitchFamily="18" charset="0"/>
                <a:cs typeface="Times New Roman" pitchFamily="18" charset="0"/>
              </a:rPr>
              <a:t> </a:t>
            </a:r>
          </a:p>
        </p:txBody>
      </p:sp>
      <p:sp>
        <p:nvSpPr>
          <p:cNvPr id="35842" name="Rectangle 3"/>
          <p:cNvSpPr>
            <a:spLocks noGrp="1" noChangeArrowheads="1"/>
          </p:cNvSpPr>
          <p:nvPr>
            <p:ph type="body" idx="1"/>
          </p:nvPr>
        </p:nvSpPr>
        <p:spPr>
          <a:xfrm>
            <a:off x="107504" y="1196752"/>
            <a:ext cx="8928991" cy="3528615"/>
          </a:xfrm>
        </p:spPr>
        <p:txBody>
          <a:bodyPr/>
          <a:lstStyle/>
          <a:p>
            <a:pPr marL="457200" indent="-457200" algn="just" eaLnBrk="1" hangingPunct="1">
              <a:lnSpc>
                <a:spcPct val="80000"/>
              </a:lnSpc>
              <a:buFontTx/>
              <a:buAutoNum type="arabicPeriod"/>
            </a:pPr>
            <a:r>
              <a:rPr lang="ru-RU" sz="2600" dirty="0" smtClean="0">
                <a:solidFill>
                  <a:srgbClr val="000066"/>
                </a:solidFill>
                <a:latin typeface="Times New Roman" pitchFamily="18" charset="0"/>
                <a:cs typeface="Times New Roman" pitchFamily="18" charset="0"/>
              </a:rPr>
              <a:t>Игнорируй плохое поведение других пользователей, уйди от  неприятных разговоров или с сайтов с некорректным содержанием. Как и в реальной жизни, существуют люди, которые по разным причинам ведут себя агрессивно, оскорбительно или провокационно по отношению к другим или хотят распространить вредоносный контент. Обычно лучше всего игнорировать и затем заблокировать таких пользователей. </a:t>
            </a:r>
          </a:p>
          <a:p>
            <a:pPr marL="0" indent="0" algn="just" eaLnBrk="1" hangingPunct="1">
              <a:lnSpc>
                <a:spcPct val="80000"/>
              </a:lnSpc>
              <a:buNone/>
            </a:pPr>
            <a:endParaRPr lang="ru-RU" sz="1200" dirty="0" smtClean="0">
              <a:solidFill>
                <a:srgbClr val="000066"/>
              </a:solidFill>
              <a:latin typeface="Times New Roman" pitchFamily="18" charset="0"/>
              <a:cs typeface="Times New Roman" pitchFamily="18" charset="0"/>
            </a:endParaRPr>
          </a:p>
          <a:p>
            <a:pPr algn="just" eaLnBrk="1" hangingPunct="1">
              <a:lnSpc>
                <a:spcPct val="80000"/>
              </a:lnSpc>
              <a:buFontTx/>
              <a:buNone/>
            </a:pPr>
            <a:r>
              <a:rPr lang="ru-RU" sz="2600" dirty="0" smtClean="0">
                <a:solidFill>
                  <a:srgbClr val="000066"/>
                </a:solidFill>
                <a:latin typeface="Times New Roman" pitchFamily="18" charset="0"/>
                <a:cs typeface="Times New Roman" pitchFamily="18" charset="0"/>
              </a:rPr>
              <a:t>2. Не размещай ничего такого, о чем ты бы не хотел, чтобы узнали другие, чего ты бы никогда не сказал им лично. </a:t>
            </a:r>
          </a:p>
          <a:p>
            <a:pPr eaLnBrk="1" hangingPunct="1">
              <a:lnSpc>
                <a:spcPct val="80000"/>
              </a:lnSpc>
              <a:buFontTx/>
              <a:buNone/>
            </a:pPr>
            <a:endParaRPr lang="ru-RU"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p:cTn id="7" dur="1000" fill="hold"/>
                                        <p:tgtEl>
                                          <p:spTgt spid="3584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84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58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 calcmode="lin" valueType="num">
                                      <p:cBhvr>
                                        <p:cTn id="15" dur="10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584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584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68313" y="0"/>
            <a:ext cx="8229600" cy="777875"/>
          </a:xfrm>
        </p:spPr>
        <p:txBody>
          <a:bodyPr/>
          <a:lstStyle/>
          <a:p>
            <a:pPr eaLnBrk="1" hangingPunct="1"/>
            <a:r>
              <a:rPr lang="ru-RU" sz="4000" b="1" dirty="0" smtClean="0">
                <a:solidFill>
                  <a:schemeClr val="bg1"/>
                </a:solidFill>
                <a:latin typeface="Times New Roman" pitchFamily="18" charset="0"/>
                <a:cs typeface="Times New Roman" pitchFamily="18" charset="0"/>
              </a:rPr>
              <a:t>Это важно!</a:t>
            </a:r>
            <a:r>
              <a:rPr lang="ru-RU" sz="4000" dirty="0" smtClean="0">
                <a:latin typeface="Times New Roman" pitchFamily="18" charset="0"/>
                <a:cs typeface="Times New Roman" pitchFamily="18" charset="0"/>
              </a:rPr>
              <a:t> </a:t>
            </a:r>
          </a:p>
        </p:txBody>
      </p:sp>
      <p:sp>
        <p:nvSpPr>
          <p:cNvPr id="35842" name="Rectangle 3"/>
          <p:cNvSpPr>
            <a:spLocks noGrp="1" noChangeArrowheads="1"/>
          </p:cNvSpPr>
          <p:nvPr>
            <p:ph type="body" idx="1"/>
          </p:nvPr>
        </p:nvSpPr>
        <p:spPr>
          <a:xfrm>
            <a:off x="179512" y="1268760"/>
            <a:ext cx="8712967" cy="4824759"/>
          </a:xfrm>
        </p:spPr>
        <p:txBody>
          <a:bodyPr/>
          <a:lstStyle/>
          <a:p>
            <a:pPr algn="just" eaLnBrk="1" hangingPunct="1">
              <a:lnSpc>
                <a:spcPct val="80000"/>
              </a:lnSpc>
              <a:buFontTx/>
              <a:buNone/>
            </a:pPr>
            <a:r>
              <a:rPr lang="ru-RU" sz="2600" dirty="0" smtClean="0">
                <a:solidFill>
                  <a:srgbClr val="000066"/>
                </a:solidFill>
                <a:latin typeface="Times New Roman" pitchFamily="18" charset="0"/>
                <a:cs typeface="Times New Roman" pitchFamily="18" charset="0"/>
              </a:rPr>
              <a:t>3. Уважай контент других людей, который ты размещаешь или которым делишься. Например, фотография, которую тебе дал друг, является его собственностью, а не твоей. Ты можешь размещать  ее в онлайн-среде  только, если у тебя есть на это его разрешение, и ты должен указать, откуда ты ее взял. </a:t>
            </a:r>
          </a:p>
          <a:p>
            <a:pPr algn="just" eaLnBrk="1" hangingPunct="1">
              <a:lnSpc>
                <a:spcPct val="80000"/>
              </a:lnSpc>
              <a:buFontTx/>
              <a:buNone/>
            </a:pPr>
            <a:endParaRPr lang="ru-RU" sz="1200" dirty="0" smtClean="0">
              <a:solidFill>
                <a:srgbClr val="000066"/>
              </a:solidFill>
              <a:latin typeface="Times New Roman" pitchFamily="18" charset="0"/>
              <a:cs typeface="Times New Roman" pitchFamily="18" charset="0"/>
            </a:endParaRPr>
          </a:p>
          <a:p>
            <a:pPr algn="just" eaLnBrk="1" hangingPunct="1">
              <a:lnSpc>
                <a:spcPct val="80000"/>
              </a:lnSpc>
              <a:buFontTx/>
              <a:buNone/>
            </a:pPr>
            <a:r>
              <a:rPr lang="ru-RU" sz="2600" dirty="0" smtClean="0">
                <a:solidFill>
                  <a:srgbClr val="000066"/>
                </a:solidFill>
                <a:latin typeface="Times New Roman" pitchFamily="18" charset="0"/>
                <a:cs typeface="Times New Roman" pitchFamily="18" charset="0"/>
              </a:rPr>
              <a:t>4. Важно воздерживаться от ответа на провокационные сообщения, получаемые при помощи сообщений SMS, MMS, программ мгновенного обмена сообщениями, в электронных письмах, в чатах или во время общения  в онлайн-среде с другими пользователями. Вместо этого тебе нужно предпринять шаги, которые помогут исключить или ограничить попытки спровоцировать тебя</a:t>
            </a:r>
            <a:r>
              <a:rPr lang="ru-RU" sz="26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3450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righ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Effect transition="in" filter="wipe(right)">
                                      <p:cBhvr>
                                        <p:cTn id="12"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0"/>
            <a:ext cx="9144000" cy="792088"/>
          </a:xfrm>
        </p:spPr>
        <p:txBody>
          <a:bodyPr/>
          <a:lstStyle/>
          <a:p>
            <a:pPr eaLnBrk="1" hangingPunct="1"/>
            <a:r>
              <a:rPr lang="ru-RU" sz="4000" b="1" dirty="0" smtClean="0">
                <a:solidFill>
                  <a:schemeClr val="bg1"/>
                </a:solidFill>
                <a:latin typeface="Times New Roman" pitchFamily="18" charset="0"/>
                <a:cs typeface="Times New Roman" pitchFamily="18" charset="0"/>
              </a:rPr>
              <a:t>Если тебя запугивают </a:t>
            </a:r>
            <a:br>
              <a:rPr lang="ru-RU" sz="4000" b="1" dirty="0" smtClean="0">
                <a:solidFill>
                  <a:schemeClr val="bg1"/>
                </a:solidFill>
                <a:latin typeface="Times New Roman" pitchFamily="18" charset="0"/>
                <a:cs typeface="Times New Roman" pitchFamily="18" charset="0"/>
              </a:rPr>
            </a:br>
            <a:r>
              <a:rPr lang="ru-RU" sz="4000" b="1" dirty="0" smtClean="0">
                <a:solidFill>
                  <a:schemeClr val="bg1"/>
                </a:solidFill>
                <a:latin typeface="Times New Roman" pitchFamily="18" charset="0"/>
                <a:cs typeface="Times New Roman" pitchFamily="18" charset="0"/>
              </a:rPr>
              <a:t>в онлайновой среде:</a:t>
            </a:r>
            <a:r>
              <a:rPr lang="ru-RU" sz="4000" dirty="0" smtClean="0">
                <a:latin typeface="Times New Roman" pitchFamily="18" charset="0"/>
                <a:cs typeface="Times New Roman" pitchFamily="18" charset="0"/>
              </a:rPr>
              <a:t> </a:t>
            </a:r>
          </a:p>
        </p:txBody>
      </p:sp>
      <p:sp>
        <p:nvSpPr>
          <p:cNvPr id="36866" name="Rectangle 3"/>
          <p:cNvSpPr>
            <a:spLocks noGrp="1" noChangeArrowheads="1"/>
          </p:cNvSpPr>
          <p:nvPr>
            <p:ph type="body" idx="1"/>
          </p:nvPr>
        </p:nvSpPr>
        <p:spPr>
          <a:xfrm>
            <a:off x="1" y="1052512"/>
            <a:ext cx="5724127" cy="5472831"/>
          </a:xfrm>
        </p:spPr>
        <p:txBody>
          <a:bodyPr/>
          <a:lstStyle/>
          <a:p>
            <a:pPr eaLnBrk="1" hangingPunct="1">
              <a:lnSpc>
                <a:spcPct val="80000"/>
              </a:lnSpc>
            </a:pPr>
            <a:r>
              <a:rPr lang="ru-RU" sz="2600" dirty="0" smtClean="0">
                <a:solidFill>
                  <a:srgbClr val="000066"/>
                </a:solidFill>
                <a:latin typeface="Times New Roman" pitchFamily="18" charset="0"/>
                <a:cs typeface="Times New Roman" pitchFamily="18" charset="0"/>
              </a:rPr>
              <a:t>Игнорируй. Не отвечай обидчику. Если он не получает ответа, ему может это наскучить и он уйдёт. </a:t>
            </a:r>
          </a:p>
          <a:p>
            <a:pPr eaLnBrk="1" hangingPunct="1">
              <a:lnSpc>
                <a:spcPct val="80000"/>
              </a:lnSpc>
            </a:pPr>
            <a:r>
              <a:rPr lang="ru-RU" sz="2600" dirty="0" smtClean="0">
                <a:solidFill>
                  <a:srgbClr val="000066"/>
                </a:solidFill>
                <a:latin typeface="Times New Roman" pitchFamily="18" charset="0"/>
                <a:cs typeface="Times New Roman" pitchFamily="18" charset="0"/>
              </a:rPr>
              <a:t>Заблокируй этого человека. Это защитит тебя от просмотра сообщений конкретного пользователя. </a:t>
            </a:r>
          </a:p>
          <a:p>
            <a:pPr eaLnBrk="1" hangingPunct="1">
              <a:lnSpc>
                <a:spcPct val="80000"/>
              </a:lnSpc>
            </a:pPr>
            <a:r>
              <a:rPr lang="ru-RU" sz="2600" dirty="0" smtClean="0">
                <a:solidFill>
                  <a:srgbClr val="000066"/>
                </a:solidFill>
                <a:latin typeface="Times New Roman" pitchFamily="18" charset="0"/>
                <a:cs typeface="Times New Roman" pitchFamily="18" charset="0"/>
              </a:rPr>
              <a:t>Расскажи  кому-нибудь.  Расскажи своей маме или папе, или другому взрослому, которому доверяешь. </a:t>
            </a:r>
          </a:p>
          <a:p>
            <a:pPr eaLnBrk="1" hangingPunct="1">
              <a:lnSpc>
                <a:spcPct val="80000"/>
              </a:lnSpc>
            </a:pPr>
            <a:r>
              <a:rPr lang="ru-RU" sz="2600" dirty="0" smtClean="0">
                <a:solidFill>
                  <a:srgbClr val="000066"/>
                </a:solidFill>
                <a:latin typeface="Times New Roman" pitchFamily="18" charset="0"/>
                <a:cs typeface="Times New Roman" pitchFamily="18" charset="0"/>
              </a:rPr>
              <a:t>Сохрани доказательства. Это может быть полезным для поиска того, кто пытался тебя запугать. Сохрани в качестве доказательств тексты, электронные письма,  онлайн-разговоры  или голосовую почту. </a:t>
            </a:r>
          </a:p>
          <a:p>
            <a:pPr eaLnBrk="1" hangingPunct="1">
              <a:lnSpc>
                <a:spcPct val="80000"/>
              </a:lnSpc>
            </a:pPr>
            <a:endParaRPr lang="ru-RU" sz="2400" dirty="0" smtClean="0">
              <a:solidFill>
                <a:srgbClr val="000066"/>
              </a:solidFill>
            </a:endParaRPr>
          </a:p>
        </p:txBody>
      </p:sp>
      <p:pic>
        <p:nvPicPr>
          <p:cNvPr id="20482" name="Picture 2" descr="How to Fix Your Internet Network Secu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852" y="1700808"/>
            <a:ext cx="3499148" cy="4032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fill="hold"/>
                                        <p:tgtEl>
                                          <p:spTgt spid="368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 calcmode="lin" valueType="num">
                                      <p:cBhvr additive="base">
                                        <p:cTn id="13" dur="500" fill="hold"/>
                                        <p:tgtEl>
                                          <p:spTgt spid="368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 calcmode="lin" valueType="num">
                                      <p:cBhvr additive="base">
                                        <p:cTn id="19" dur="500" fill="hold"/>
                                        <p:tgtEl>
                                          <p:spTgt spid="368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6866">
                                            <p:txEl>
                                              <p:pRg st="3" end="3"/>
                                            </p:txEl>
                                          </p:spTgt>
                                        </p:tgtEl>
                                        <p:attrNameLst>
                                          <p:attrName>style.visibility</p:attrName>
                                        </p:attrNameLst>
                                      </p:cBhvr>
                                      <p:to>
                                        <p:strVal val="visible"/>
                                      </p:to>
                                    </p:set>
                                    <p:anim calcmode="lin" valueType="num">
                                      <p:cBhvr additive="base">
                                        <p:cTn id="25" dur="500" fill="hold"/>
                                        <p:tgtEl>
                                          <p:spTgt spid="368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175" y="123825"/>
            <a:ext cx="9055100" cy="641350"/>
          </a:xfrm>
          <a:prstGeom prst="rect">
            <a:avLst/>
          </a:prstGeom>
          <a:noFill/>
          <a:ln w="9525">
            <a:noFill/>
            <a:miter lim="800000"/>
            <a:headEnd/>
            <a:tailEnd/>
          </a:ln>
          <a:effectLst/>
        </p:spPr>
        <p:txBody>
          <a:bodyPr wrap="none" anchor="ctr">
            <a:spAutoFit/>
          </a:bodyPr>
          <a:lstStyle/>
          <a:p>
            <a:pPr>
              <a:defRPr/>
            </a:pPr>
            <a:r>
              <a:rPr lang="ru-RU" sz="3600" b="1" dirty="0">
                <a:solidFill>
                  <a:schemeClr val="bg1"/>
                </a:solidFill>
                <a:latin typeface="Times New Roman" pitchFamily="18" charset="0"/>
                <a:cs typeface="Times New Roman" pitchFamily="18" charset="0"/>
              </a:rPr>
              <a:t>Проблемы информационной безопасности</a:t>
            </a:r>
          </a:p>
        </p:txBody>
      </p:sp>
      <p:sp>
        <p:nvSpPr>
          <p:cNvPr id="3075" name="Rectangle 5"/>
          <p:cNvSpPr>
            <a:spLocks noChangeArrowheads="1"/>
          </p:cNvSpPr>
          <p:nvPr/>
        </p:nvSpPr>
        <p:spPr bwMode="auto">
          <a:xfrm>
            <a:off x="179511" y="1556792"/>
            <a:ext cx="864096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l"/>
            <a:r>
              <a:rPr lang="ru-RU" sz="2800" b="1" dirty="0" smtClean="0">
                <a:solidFill>
                  <a:srgbClr val="0000CC"/>
                </a:solidFill>
                <a:latin typeface="Times New Roman" pitchFamily="18" charset="0"/>
              </a:rPr>
              <a:t>Безопасность</a:t>
            </a:r>
            <a:r>
              <a:rPr lang="ru-RU" sz="2800" b="1" dirty="0" smtClean="0">
                <a:latin typeface="Times New Roman" pitchFamily="18" charset="0"/>
              </a:rPr>
              <a:t> </a:t>
            </a:r>
            <a:r>
              <a:rPr lang="ru-RU" sz="2800" dirty="0">
                <a:latin typeface="Times New Roman" pitchFamily="18" charset="0"/>
              </a:rPr>
              <a:t>– отсутствие угроз, либо состояние  	   			          защищенности от угроз</a:t>
            </a:r>
            <a:r>
              <a:rPr lang="ru-RU" sz="2800" b="1" dirty="0">
                <a:latin typeface="Times New Roman" pitchFamily="18" charset="0"/>
              </a:rPr>
              <a:t>.</a:t>
            </a:r>
          </a:p>
          <a:p>
            <a:pPr indent="457200" algn="l"/>
            <a:endParaRPr lang="ru-RU" sz="2800" b="1" dirty="0">
              <a:latin typeface="Times New Roman" pitchFamily="18" charset="0"/>
            </a:endParaRPr>
          </a:p>
          <a:p>
            <a:pPr indent="457200" algn="l"/>
            <a:r>
              <a:rPr lang="ru-RU" sz="2800" b="1" dirty="0">
                <a:solidFill>
                  <a:srgbClr val="0000CC"/>
                </a:solidFill>
                <a:latin typeface="Times New Roman" pitchFamily="18" charset="0"/>
              </a:rPr>
              <a:t>Информация</a:t>
            </a:r>
            <a:r>
              <a:rPr lang="ru-RU" sz="2800" b="1" dirty="0">
                <a:latin typeface="Times New Roman" pitchFamily="18" charset="0"/>
              </a:rPr>
              <a:t> </a:t>
            </a:r>
            <a:r>
              <a:rPr lang="ru-RU" sz="2800" dirty="0">
                <a:latin typeface="Times New Roman" pitchFamily="18" charset="0"/>
              </a:rPr>
              <a:t>–  сведения или сообщения</a:t>
            </a:r>
            <a:r>
              <a:rPr lang="ru-RU" sz="2800" dirty="0" smtClean="0">
                <a:latin typeface="Times New Roman" pitchFamily="18" charset="0"/>
              </a:rPr>
              <a:t>.</a:t>
            </a:r>
            <a:endParaRPr lang="ru-RU" sz="2800" dirty="0">
              <a:latin typeface="Times New Roman" pitchFamily="18" charset="0"/>
            </a:endParaRPr>
          </a:p>
        </p:txBody>
      </p:sp>
      <p:sp>
        <p:nvSpPr>
          <p:cNvPr id="4102" name="Rectangle 6"/>
          <p:cNvSpPr>
            <a:spLocks noChangeArrowheads="1"/>
          </p:cNvSpPr>
          <p:nvPr/>
        </p:nvSpPr>
        <p:spPr bwMode="auto">
          <a:xfrm>
            <a:off x="2627784" y="906667"/>
            <a:ext cx="3528392" cy="523220"/>
          </a:xfrm>
          <a:prstGeom prst="rect">
            <a:avLst/>
          </a:prstGeom>
          <a:noFill/>
          <a:ln w="9525">
            <a:noFill/>
            <a:miter lim="800000"/>
            <a:headEnd/>
            <a:tailEnd/>
          </a:ln>
          <a:effectLst/>
        </p:spPr>
        <p:txBody>
          <a:bodyPr wrap="square" anchor="ctr">
            <a:spAutoFit/>
          </a:bodyPr>
          <a:lstStyle/>
          <a:p>
            <a:pPr>
              <a:defRPr/>
            </a:pPr>
            <a:r>
              <a:rPr lang="ru-RU" sz="2800" b="1" u="sng" dirty="0">
                <a:solidFill>
                  <a:srgbClr val="0000CC"/>
                </a:solidFill>
                <a:latin typeface="Times New Roman" pitchFamily="18" charset="0"/>
                <a:cs typeface="Times New Roman" pitchFamily="18" charset="0"/>
              </a:rPr>
              <a:t>Основные понятия</a:t>
            </a:r>
          </a:p>
        </p:txBody>
      </p:sp>
      <p:sp>
        <p:nvSpPr>
          <p:cNvPr id="3078" name="Rectangle 9"/>
          <p:cNvSpPr>
            <a:spLocks noChangeArrowheads="1"/>
          </p:cNvSpPr>
          <p:nvPr/>
        </p:nvSpPr>
        <p:spPr bwMode="auto">
          <a:xfrm>
            <a:off x="323528" y="3717032"/>
            <a:ext cx="84969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ru-RU" sz="2800" b="1" dirty="0" smtClean="0">
                <a:solidFill>
                  <a:srgbClr val="0000CC"/>
                </a:solidFill>
                <a:latin typeface="Times New Roman" pitchFamily="18" charset="0"/>
              </a:rPr>
              <a:t>Угроза информационной безопасности</a:t>
            </a:r>
            <a:r>
              <a:rPr lang="ru-RU" sz="2800" b="1" dirty="0" smtClean="0">
                <a:latin typeface="Times New Roman" pitchFamily="18" charset="0"/>
              </a:rPr>
              <a:t> </a:t>
            </a:r>
            <a:r>
              <a:rPr lang="ru-RU" sz="2800" dirty="0" smtClean="0">
                <a:latin typeface="Times New Roman" pitchFamily="18" charset="0"/>
              </a:rPr>
              <a:t>— совокупность условий и факторов, создающих опасность жизненно важным интересам личности, общества и государства в информационной сфере.</a:t>
            </a:r>
            <a:endParaRPr lang="ru-RU" sz="2800" dirty="0">
              <a:latin typeface="Times New Roman" pitchFamily="18" charset="0"/>
            </a:endParaRPr>
          </a:p>
        </p:txBody>
      </p:sp>
    </p:spTree>
    <p:extLst>
      <p:ext uri="{BB962C8B-B14F-4D97-AF65-F5344CB8AC3E}">
        <p14:creationId xmlns:p14="http://schemas.microsoft.com/office/powerpoint/2010/main" val="320368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wipe(down)">
                                      <p:cBhvr>
                                        <p:cTn id="1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11188" y="0"/>
            <a:ext cx="8229600" cy="1143000"/>
          </a:xfrm>
        </p:spPr>
        <p:txBody>
          <a:bodyPr/>
          <a:lstStyle/>
          <a:p>
            <a:pPr eaLnBrk="1" hangingPunct="1"/>
            <a:r>
              <a:rPr lang="ru-RU" sz="4000" dirty="0" smtClean="0">
                <a:latin typeface="Times New Roman" pitchFamily="18" charset="0"/>
                <a:cs typeface="Times New Roman" pitchFamily="18" charset="0"/>
              </a:rPr>
              <a:t> </a:t>
            </a:r>
            <a:r>
              <a:rPr lang="ru-RU" sz="4000" b="1" dirty="0" smtClean="0">
                <a:solidFill>
                  <a:schemeClr val="bg1"/>
                </a:solidFill>
                <a:latin typeface="Times New Roman" pitchFamily="18" charset="0"/>
                <a:cs typeface="Times New Roman" pitchFamily="18" charset="0"/>
              </a:rPr>
              <a:t>Сообщи об  этом:</a:t>
            </a:r>
            <a:r>
              <a:rPr lang="ru-RU" sz="4000" dirty="0" smtClean="0">
                <a:latin typeface="Times New Roman" pitchFamily="18" charset="0"/>
                <a:cs typeface="Times New Roman" pitchFamily="18" charset="0"/>
              </a:rPr>
              <a:t> </a:t>
            </a:r>
          </a:p>
        </p:txBody>
      </p:sp>
      <p:sp>
        <p:nvSpPr>
          <p:cNvPr id="37890" name="Rectangle 3"/>
          <p:cNvSpPr>
            <a:spLocks noGrp="1" noChangeArrowheads="1"/>
          </p:cNvSpPr>
          <p:nvPr>
            <p:ph type="body" idx="1"/>
          </p:nvPr>
        </p:nvSpPr>
        <p:spPr>
          <a:xfrm>
            <a:off x="251521" y="1125538"/>
            <a:ext cx="8568952" cy="5000625"/>
          </a:xfrm>
        </p:spPr>
        <p:txBody>
          <a:bodyPr/>
          <a:lstStyle/>
          <a:p>
            <a:pPr eaLnBrk="1" hangingPunct="1">
              <a:lnSpc>
                <a:spcPct val="80000"/>
              </a:lnSpc>
            </a:pPr>
            <a:r>
              <a:rPr lang="ru-RU" sz="2600" dirty="0" smtClean="0">
                <a:solidFill>
                  <a:srgbClr val="000066"/>
                </a:solidFill>
                <a:latin typeface="Times New Roman" pitchFamily="18" charset="0"/>
                <a:cs typeface="Times New Roman" pitchFamily="18" charset="0"/>
              </a:rPr>
              <a:t>Руководству твоей школы. Образовательное учреждение должно иметь свою политику для ситуации с запугиванием. </a:t>
            </a:r>
          </a:p>
          <a:p>
            <a:pPr eaLnBrk="1" hangingPunct="1">
              <a:lnSpc>
                <a:spcPct val="80000"/>
              </a:lnSpc>
            </a:pPr>
            <a:r>
              <a:rPr lang="ru-RU" sz="2600" dirty="0" smtClean="0">
                <a:solidFill>
                  <a:srgbClr val="000066"/>
                </a:solidFill>
                <a:latin typeface="Times New Roman" pitchFamily="18" charset="0"/>
                <a:cs typeface="Times New Roman" pitchFamily="18" charset="0"/>
              </a:rPr>
              <a:t>Твоему Интернет-провайдеру,  оператору мобильной связи или администратору  веб-сайта.  Они могут предпринять шаги, для того чтобы помочь тебе. </a:t>
            </a:r>
          </a:p>
          <a:p>
            <a:pPr eaLnBrk="1" hangingPunct="1">
              <a:lnSpc>
                <a:spcPct val="80000"/>
              </a:lnSpc>
            </a:pPr>
            <a:r>
              <a:rPr lang="ru-RU" sz="2600" dirty="0" smtClean="0">
                <a:solidFill>
                  <a:srgbClr val="000066"/>
                </a:solidFill>
                <a:latin typeface="Times New Roman" pitchFamily="18" charset="0"/>
                <a:cs typeface="Times New Roman" pitchFamily="18" charset="0"/>
              </a:rPr>
              <a:t>В полицию. Если ты считаешь, что существует угроза для твоей безопасности,  ток то-</a:t>
            </a:r>
            <a:r>
              <a:rPr lang="ru-RU" sz="2600" dirty="0" err="1" smtClean="0">
                <a:solidFill>
                  <a:srgbClr val="000066"/>
                </a:solidFill>
                <a:latin typeface="Times New Roman" pitchFamily="18" charset="0"/>
                <a:cs typeface="Times New Roman" pitchFamily="18" charset="0"/>
              </a:rPr>
              <a:t>нибудь</a:t>
            </a:r>
            <a:r>
              <a:rPr lang="ru-RU" sz="2600" dirty="0" smtClean="0">
                <a:solidFill>
                  <a:srgbClr val="000066"/>
                </a:solidFill>
                <a:latin typeface="Times New Roman" pitchFamily="18" charset="0"/>
                <a:cs typeface="Times New Roman" pitchFamily="18" charset="0"/>
              </a:rPr>
              <a:t>  из взрослых, либо ты сам должен обратиться в  правоохранительные органы. </a:t>
            </a:r>
          </a:p>
          <a:p>
            <a:pPr eaLnBrk="1" hangingPunct="1">
              <a:lnSpc>
                <a:spcPct val="80000"/>
              </a:lnSpc>
            </a:pPr>
            <a:r>
              <a:rPr lang="ru-RU" sz="2600" dirty="0" smtClean="0">
                <a:solidFill>
                  <a:srgbClr val="000066"/>
                </a:solidFill>
                <a:latin typeface="Times New Roman" pitchFamily="18" charset="0"/>
                <a:cs typeface="Times New Roman" pitchFamily="18" charset="0"/>
              </a:rPr>
              <a:t>На линию помощи «Дети онлайн» по телефону: </a:t>
            </a:r>
            <a:r>
              <a:rPr lang="ru-RU" sz="2600" b="1" dirty="0" smtClean="0">
                <a:solidFill>
                  <a:srgbClr val="FF0000"/>
                </a:solidFill>
                <a:latin typeface="Times New Roman" pitchFamily="18" charset="0"/>
                <a:cs typeface="Times New Roman" pitchFamily="18" charset="0"/>
              </a:rPr>
              <a:t>88002500015</a:t>
            </a:r>
            <a:r>
              <a:rPr lang="ru-RU" sz="2600" dirty="0" smtClean="0">
                <a:solidFill>
                  <a:srgbClr val="000066"/>
                </a:solidFill>
                <a:latin typeface="Times New Roman" pitchFamily="18" charset="0"/>
                <a:cs typeface="Times New Roman" pitchFamily="18" charset="0"/>
              </a:rPr>
              <a:t> (по России звонок бесплатный) или  по e-mail:</a:t>
            </a:r>
            <a:r>
              <a:rPr lang="ru-RU" sz="2600" dirty="0" smtClean="0">
                <a:solidFill>
                  <a:srgbClr val="000066"/>
                </a:solidFill>
                <a:latin typeface="Times New Roman" pitchFamily="18" charset="0"/>
                <a:cs typeface="Times New Roman" pitchFamily="18" charset="0"/>
                <a:hlinkClick r:id="rId2"/>
              </a:rPr>
              <a:t> helpline@online.org</a:t>
            </a:r>
            <a:r>
              <a:rPr lang="ru-RU" sz="2600" dirty="0" smtClean="0">
                <a:solidFill>
                  <a:srgbClr val="000066"/>
                </a:solidFill>
                <a:latin typeface="Times New Roman" pitchFamily="18" charset="0"/>
                <a:cs typeface="Times New Roman" pitchFamily="18" charset="0"/>
              </a:rPr>
              <a:t>. Специалисты подскажут тебе, как лучше поступить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additive="base">
                                        <p:cTn id="13" dur="500" fill="hold"/>
                                        <p:tgtEl>
                                          <p:spTgt spid="3789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additive="base">
                                        <p:cTn id="19" dur="500" fill="hold"/>
                                        <p:tgtEl>
                                          <p:spTgt spid="3789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7890">
                                            <p:txEl>
                                              <p:pRg st="3" end="3"/>
                                            </p:txEl>
                                          </p:spTgt>
                                        </p:tgtEl>
                                        <p:attrNameLst>
                                          <p:attrName>style.visibility</p:attrName>
                                        </p:attrNameLst>
                                      </p:cBhvr>
                                      <p:to>
                                        <p:strVal val="visible"/>
                                      </p:to>
                                    </p:set>
                                    <p:anim calcmode="lin" valueType="num">
                                      <p:cBhvr additive="base">
                                        <p:cTn id="25" dur="500" fill="hold"/>
                                        <p:tgtEl>
                                          <p:spTgt spid="3789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8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116632"/>
            <a:ext cx="8686800" cy="764704"/>
          </a:xfrm>
        </p:spPr>
        <p:txBody>
          <a:bodyPr/>
          <a:lstStyle/>
          <a:p>
            <a:pPr eaLnBrk="1" hangingPunct="1"/>
            <a:r>
              <a:rPr lang="ru-RU" sz="4000" b="1" dirty="0" smtClean="0">
                <a:solidFill>
                  <a:schemeClr val="bg1"/>
                </a:solidFill>
                <a:latin typeface="Times New Roman" pitchFamily="18" charset="0"/>
                <a:cs typeface="Times New Roman" pitchFamily="18" charset="0"/>
              </a:rPr>
              <a:t>Твои права в онлайновой среде</a:t>
            </a:r>
            <a:r>
              <a:rPr lang="ru-RU" sz="4000" dirty="0" smtClean="0">
                <a:solidFill>
                  <a:schemeClr val="bg1"/>
                </a:solidFill>
                <a:latin typeface="Times New Roman" pitchFamily="18" charset="0"/>
                <a:cs typeface="Times New Roman" pitchFamily="18" charset="0"/>
              </a:rPr>
              <a:t> </a:t>
            </a:r>
            <a:endParaRPr lang="ru-RU" sz="4000" dirty="0" smtClean="0">
              <a:solidFill>
                <a:schemeClr val="bg1"/>
              </a:solidFill>
            </a:endParaRPr>
          </a:p>
        </p:txBody>
      </p:sp>
      <p:sp>
        <p:nvSpPr>
          <p:cNvPr id="38914" name="Rectangle 3"/>
          <p:cNvSpPr>
            <a:spLocks noGrp="1" noChangeArrowheads="1"/>
          </p:cNvSpPr>
          <p:nvPr>
            <p:ph type="body" idx="1"/>
          </p:nvPr>
        </p:nvSpPr>
        <p:spPr>
          <a:xfrm>
            <a:off x="179512" y="1412776"/>
            <a:ext cx="8640960" cy="4247678"/>
          </a:xfrm>
        </p:spPr>
        <p:txBody>
          <a:bodyPr/>
          <a:lstStyle/>
          <a:p>
            <a:pPr algn="just" eaLnBrk="1" hangingPunct="1"/>
            <a:r>
              <a:rPr lang="ru-RU" sz="2800" dirty="0" smtClean="0">
                <a:solidFill>
                  <a:srgbClr val="000066"/>
                </a:solidFill>
                <a:latin typeface="Times New Roman" pitchFamily="18" charset="0"/>
                <a:cs typeface="Times New Roman" pitchFamily="18" charset="0"/>
              </a:rPr>
              <a:t>Ты имеешь права – и другие люди должны уважать их. Ты никогда не должен терпеть преследования или запугивания со стороны других людей. Законы реальной жизни также действуют и в онлайн-среде. </a:t>
            </a:r>
          </a:p>
          <a:p>
            <a:pPr algn="just" eaLnBrk="1" hangingPunct="1"/>
            <a:r>
              <a:rPr lang="ru-RU" sz="2800" dirty="0" smtClean="0">
                <a:solidFill>
                  <a:srgbClr val="000066"/>
                </a:solidFill>
                <a:latin typeface="Times New Roman" pitchFamily="18" charset="0"/>
                <a:cs typeface="Times New Roman" pitchFamily="18" charset="0"/>
              </a:rPr>
              <a:t>Ты имеешь право использовать современные технологии для развития своей индивидуальности и расширения твоих возможностей. </a:t>
            </a:r>
          </a:p>
          <a:p>
            <a:pPr algn="just" eaLnBrk="1" hangingPunct="1"/>
            <a:r>
              <a:rPr lang="ru-RU" sz="2800" dirty="0" smtClean="0">
                <a:solidFill>
                  <a:srgbClr val="000066"/>
                </a:solidFill>
                <a:latin typeface="Times New Roman" pitchFamily="18" charset="0"/>
                <a:cs typeface="Times New Roman" pitchFamily="18" charset="0"/>
              </a:rPr>
              <a:t>Ты имеешь право защитить свою персональную информацию.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50825" y="0"/>
            <a:ext cx="8697913" cy="908050"/>
          </a:xfrm>
        </p:spPr>
        <p:txBody>
          <a:bodyPr/>
          <a:lstStyle/>
          <a:p>
            <a:pPr eaLnBrk="1" hangingPunct="1"/>
            <a:r>
              <a:rPr lang="ru-RU" sz="4000" b="1" dirty="0" smtClean="0">
                <a:solidFill>
                  <a:schemeClr val="bg1"/>
                </a:solidFill>
                <a:latin typeface="Times New Roman" pitchFamily="18" charset="0"/>
                <a:cs typeface="Times New Roman" pitchFamily="18" charset="0"/>
              </a:rPr>
              <a:t>Твои права в онлайновой среде</a:t>
            </a:r>
          </a:p>
        </p:txBody>
      </p:sp>
      <p:sp>
        <p:nvSpPr>
          <p:cNvPr id="39938" name="Rectangle 3"/>
          <p:cNvSpPr>
            <a:spLocks noGrp="1" noChangeArrowheads="1"/>
          </p:cNvSpPr>
          <p:nvPr>
            <p:ph type="body" idx="1"/>
          </p:nvPr>
        </p:nvSpPr>
        <p:spPr>
          <a:xfrm>
            <a:off x="1" y="981074"/>
            <a:ext cx="5652119" cy="5544269"/>
          </a:xfrm>
        </p:spPr>
        <p:txBody>
          <a:bodyPr/>
          <a:lstStyle/>
          <a:p>
            <a:pPr eaLnBrk="1" hangingPunct="1">
              <a:lnSpc>
                <a:spcPct val="80000"/>
              </a:lnSpc>
            </a:pPr>
            <a:r>
              <a:rPr lang="ru-RU" sz="2600" dirty="0" smtClean="0">
                <a:solidFill>
                  <a:srgbClr val="000066"/>
                </a:solidFill>
                <a:latin typeface="Times New Roman" pitchFamily="18" charset="0"/>
                <a:cs typeface="Times New Roman" pitchFamily="18" charset="0"/>
              </a:rPr>
              <a:t>Ты имеешь право на доступ к информации и сервисам, соответствующим твоему возрасту и личным желаниям. </a:t>
            </a:r>
          </a:p>
          <a:p>
            <a:pPr eaLnBrk="1" hangingPunct="1">
              <a:lnSpc>
                <a:spcPct val="80000"/>
              </a:lnSpc>
            </a:pPr>
            <a:r>
              <a:rPr lang="ru-RU" sz="2600" dirty="0" smtClean="0">
                <a:solidFill>
                  <a:srgbClr val="000066"/>
                </a:solidFill>
                <a:latin typeface="Times New Roman" pitchFamily="18" charset="0"/>
                <a:cs typeface="Times New Roman" pitchFamily="18" charset="0"/>
              </a:rPr>
              <a:t>Ты имеешь право свободно выражать себя и право на уважение к  себе, и, в то же время, должен всегда уважать других. </a:t>
            </a:r>
          </a:p>
          <a:p>
            <a:pPr eaLnBrk="1" hangingPunct="1">
              <a:lnSpc>
                <a:spcPct val="80000"/>
              </a:lnSpc>
            </a:pPr>
            <a:r>
              <a:rPr lang="ru-RU" sz="2600" dirty="0" smtClean="0">
                <a:solidFill>
                  <a:srgbClr val="000066"/>
                </a:solidFill>
                <a:latin typeface="Times New Roman" pitchFamily="18" charset="0"/>
                <a:cs typeface="Times New Roman" pitchFamily="18" charset="0"/>
              </a:rPr>
              <a:t>Ты можешь свободно обсуждать и критиковать все, что опубликовано или доступно в сети. </a:t>
            </a:r>
          </a:p>
          <a:p>
            <a:pPr eaLnBrk="1" hangingPunct="1">
              <a:lnSpc>
                <a:spcPct val="80000"/>
              </a:lnSpc>
            </a:pPr>
            <a:r>
              <a:rPr lang="ru-RU" sz="2600" dirty="0" smtClean="0">
                <a:solidFill>
                  <a:srgbClr val="000066"/>
                </a:solidFill>
                <a:latin typeface="Times New Roman" pitchFamily="18" charset="0"/>
                <a:cs typeface="Times New Roman" pitchFamily="18" charset="0"/>
              </a:rPr>
              <a:t>Ты имеешь право сказать </a:t>
            </a:r>
            <a:r>
              <a:rPr lang="ru-RU" sz="2600" dirty="0" smtClean="0">
                <a:solidFill>
                  <a:srgbClr val="990000"/>
                </a:solidFill>
                <a:latin typeface="Times New Roman" pitchFamily="18" charset="0"/>
                <a:cs typeface="Times New Roman" pitchFamily="18" charset="0"/>
              </a:rPr>
              <a:t>НЕТ,</a:t>
            </a:r>
            <a:r>
              <a:rPr lang="ru-RU" sz="2600" dirty="0" smtClean="0">
                <a:solidFill>
                  <a:srgbClr val="000066"/>
                </a:solidFill>
                <a:latin typeface="Times New Roman" pitchFamily="18" charset="0"/>
                <a:cs typeface="Times New Roman" pitchFamily="18" charset="0"/>
              </a:rPr>
              <a:t> тому, кто  в онлайн-среде  просит тебя  о чем-то,  что заставляет тебя чувствовать дискомфорт. </a:t>
            </a:r>
          </a:p>
          <a:p>
            <a:pPr eaLnBrk="1" hangingPunct="1">
              <a:lnSpc>
                <a:spcPct val="80000"/>
              </a:lnSpc>
            </a:pPr>
            <a:endParaRPr lang="ru-RU" sz="2400" b="1" dirty="0" smtClean="0">
              <a:solidFill>
                <a:srgbClr val="000066"/>
              </a:solidFill>
            </a:endParaRPr>
          </a:p>
          <a:p>
            <a:pPr eaLnBrk="1" hangingPunct="1">
              <a:lnSpc>
                <a:spcPct val="80000"/>
              </a:lnSpc>
            </a:pPr>
            <a:endParaRPr lang="ru-RU" sz="2400" dirty="0" smtClean="0">
              <a:solidFill>
                <a:srgbClr val="000066"/>
              </a:solidFill>
            </a:endParaRPr>
          </a:p>
        </p:txBody>
      </p:sp>
      <p:pic>
        <p:nvPicPr>
          <p:cNvPr id="21506" name="Picture 2" descr="Казань Евдокимов меняет &quot;КАМАЗ&quot; на &quot;Газовик&quot; - БезФормата.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479" y="2276872"/>
            <a:ext cx="3515009" cy="2399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 calcmode="lin" valueType="num">
                                      <p:cBhvr additive="base">
                                        <p:cTn id="13" dur="500" fill="hold"/>
                                        <p:tgtEl>
                                          <p:spTgt spid="399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9938">
                                            <p:txEl>
                                              <p:pRg st="2" end="2"/>
                                            </p:txEl>
                                          </p:spTgt>
                                        </p:tgtEl>
                                        <p:attrNameLst>
                                          <p:attrName>style.visibility</p:attrName>
                                        </p:attrNameLst>
                                      </p:cBhvr>
                                      <p:to>
                                        <p:strVal val="visible"/>
                                      </p:to>
                                    </p:set>
                                    <p:anim calcmode="lin" valueType="num">
                                      <p:cBhvr additive="base">
                                        <p:cTn id="19" dur="500" fill="hold"/>
                                        <p:tgtEl>
                                          <p:spTgt spid="399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9938">
                                            <p:txEl>
                                              <p:pRg st="3" end="3"/>
                                            </p:txEl>
                                          </p:spTgt>
                                        </p:tgtEl>
                                        <p:attrNameLst>
                                          <p:attrName>style.visibility</p:attrName>
                                        </p:attrNameLst>
                                      </p:cBhvr>
                                      <p:to>
                                        <p:strVal val="visible"/>
                                      </p:to>
                                    </p:set>
                                    <p:anim calcmode="lin" valueType="num">
                                      <p:cBhvr additive="base">
                                        <p:cTn id="25" dur="500" fill="hold"/>
                                        <p:tgtEl>
                                          <p:spTgt spid="399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39750" y="0"/>
            <a:ext cx="8229600" cy="836613"/>
          </a:xfrm>
        </p:spPr>
        <p:txBody>
          <a:bodyPr/>
          <a:lstStyle/>
          <a:p>
            <a:pPr eaLnBrk="1" hangingPunct="1"/>
            <a:r>
              <a:rPr lang="ru-RU" sz="3600" b="1" dirty="0" smtClean="0"/>
              <a:t/>
            </a:r>
            <a:br>
              <a:rPr lang="ru-RU" sz="3600" b="1" dirty="0" smtClean="0"/>
            </a:br>
            <a:r>
              <a:rPr lang="ru-RU" sz="3600" b="1" dirty="0" smtClean="0">
                <a:solidFill>
                  <a:schemeClr val="bg1"/>
                </a:solidFill>
              </a:rPr>
              <a:t> </a:t>
            </a:r>
            <a:r>
              <a:rPr lang="ru-RU" sz="4000" b="1" dirty="0" smtClean="0">
                <a:solidFill>
                  <a:schemeClr val="bg1"/>
                </a:solidFill>
                <a:latin typeface="Times New Roman" pitchFamily="18" charset="0"/>
                <a:cs typeface="Times New Roman" pitchFamily="18" charset="0"/>
              </a:rPr>
              <a:t>Безопасное использование своего компьютер</a:t>
            </a:r>
            <a:r>
              <a:rPr lang="ru-RU" sz="4000" dirty="0" smtClean="0">
                <a:solidFill>
                  <a:schemeClr val="bg1"/>
                </a:solidFill>
                <a:latin typeface="Times New Roman" pitchFamily="18" charset="0"/>
                <a:cs typeface="Times New Roman" pitchFamily="18" charset="0"/>
              </a:rPr>
              <a:t>а</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p:txBody>
      </p:sp>
      <p:sp>
        <p:nvSpPr>
          <p:cNvPr id="40962" name="Rectangle 3"/>
          <p:cNvSpPr>
            <a:spLocks noGrp="1" noChangeArrowheads="1"/>
          </p:cNvSpPr>
          <p:nvPr>
            <p:ph type="body" idx="1"/>
          </p:nvPr>
        </p:nvSpPr>
        <p:spPr>
          <a:xfrm>
            <a:off x="0" y="1052512"/>
            <a:ext cx="9036495" cy="5544840"/>
          </a:xfrm>
        </p:spPr>
        <p:txBody>
          <a:bodyPr/>
          <a:lstStyle/>
          <a:p>
            <a:pPr algn="just" eaLnBrk="1" hangingPunct="1">
              <a:lnSpc>
                <a:spcPct val="80000"/>
              </a:lnSpc>
            </a:pPr>
            <a:r>
              <a:rPr lang="ru-RU" sz="2600" dirty="0" smtClean="0">
                <a:solidFill>
                  <a:srgbClr val="000066"/>
                </a:solidFill>
                <a:latin typeface="Times New Roman" pitchFamily="18" charset="0"/>
                <a:cs typeface="Times New Roman" pitchFamily="18" charset="0"/>
              </a:rPr>
              <a:t>Убедись, что на твоем компьютере установлены брандмауэр и  антивирусное программное обеспечение. Научись их правильно использовать. Помни о том, что эти программы должны своевременно обновляться.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Хорошо изучи операционную систему своего компьютера (</a:t>
            </a:r>
            <a:r>
              <a:rPr lang="ru-RU" sz="2600" dirty="0" err="1" smtClean="0">
                <a:solidFill>
                  <a:srgbClr val="000066"/>
                </a:solidFill>
                <a:latin typeface="Times New Roman" pitchFamily="18" charset="0"/>
                <a:cs typeface="Times New Roman" pitchFamily="18" charset="0"/>
              </a:rPr>
              <a:t>Windows</a:t>
            </a:r>
            <a:r>
              <a:rPr lang="ru-RU" sz="2600" dirty="0" smtClean="0">
                <a:solidFill>
                  <a:srgbClr val="000066"/>
                </a:solidFill>
                <a:latin typeface="Times New Roman" pitchFamily="18" charset="0"/>
                <a:cs typeface="Times New Roman" pitchFamily="18" charset="0"/>
              </a:rPr>
              <a:t>, </a:t>
            </a:r>
            <a:r>
              <a:rPr lang="ru-RU" sz="2600" dirty="0" err="1" smtClean="0">
                <a:solidFill>
                  <a:srgbClr val="000066"/>
                </a:solidFill>
                <a:latin typeface="Times New Roman" pitchFamily="18" charset="0"/>
                <a:cs typeface="Times New Roman" pitchFamily="18" charset="0"/>
              </a:rPr>
              <a:t>Linux</a:t>
            </a:r>
            <a:r>
              <a:rPr lang="ru-RU" sz="2600" dirty="0" smtClean="0">
                <a:solidFill>
                  <a:srgbClr val="000066"/>
                </a:solidFill>
                <a:latin typeface="Times New Roman" pitchFamily="18" charset="0"/>
                <a:cs typeface="Times New Roman" pitchFamily="18" charset="0"/>
              </a:rPr>
              <a:t> и т. д.). Знай как исправлять ошибки и делать обновления.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Если на компьютере установлена программа родительского контроля, поговори со своими родителями и договорись о настройках этой программы, чтобы они соответствовали твоему возрасту и потребностям. Не пытайся взломать или обойти такую программу! </a:t>
            </a:r>
          </a:p>
          <a:p>
            <a:pPr algn="just" eaLnBrk="1" hangingPunct="1">
              <a:lnSpc>
                <a:spcPct val="80000"/>
              </a:lnSpc>
            </a:pPr>
            <a:r>
              <a:rPr lang="ru-RU" sz="2600" dirty="0" smtClean="0">
                <a:solidFill>
                  <a:srgbClr val="000066"/>
                </a:solidFill>
                <a:latin typeface="Times New Roman" pitchFamily="18" charset="0"/>
                <a:cs typeface="Times New Roman" pitchFamily="18" charset="0"/>
              </a:rPr>
              <a:t>Если ты получил файл, в котором ты не уверен или не знаешь, кто его отправил, НЕ открывай его. Именно так трояны и вирусы заражают твой компьютер. </a:t>
            </a:r>
            <a:r>
              <a:rPr lang="ru-RU" sz="2000" b="1" dirty="0" smtClean="0">
                <a:solidFill>
                  <a:srgbClr val="00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500" fill="hold"/>
                                        <p:tgtEl>
                                          <p:spTgt spid="4096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0962">
                                            <p:txEl>
                                              <p:pRg st="1" end="1"/>
                                            </p:txEl>
                                          </p:spTgt>
                                        </p:tgtEl>
                                        <p:attrNameLst>
                                          <p:attrName>style.visibility</p:attrName>
                                        </p:attrNameLst>
                                      </p:cBhvr>
                                      <p:to>
                                        <p:strVal val="visible"/>
                                      </p:to>
                                    </p:set>
                                    <p:anim calcmode="lin" valueType="num">
                                      <p:cBhvr additive="base">
                                        <p:cTn id="13" dur="500" fill="hold"/>
                                        <p:tgtEl>
                                          <p:spTgt spid="4096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6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0962">
                                            <p:txEl>
                                              <p:pRg st="2" end="2"/>
                                            </p:txEl>
                                          </p:spTgt>
                                        </p:tgtEl>
                                        <p:attrNameLst>
                                          <p:attrName>style.visibility</p:attrName>
                                        </p:attrNameLst>
                                      </p:cBhvr>
                                      <p:to>
                                        <p:strVal val="visible"/>
                                      </p:to>
                                    </p:set>
                                    <p:anim calcmode="lin" valueType="num">
                                      <p:cBhvr additive="base">
                                        <p:cTn id="19" dur="500" fill="hold"/>
                                        <p:tgtEl>
                                          <p:spTgt spid="4096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6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40962">
                                            <p:txEl>
                                              <p:pRg st="3" end="3"/>
                                            </p:txEl>
                                          </p:spTgt>
                                        </p:tgtEl>
                                        <p:attrNameLst>
                                          <p:attrName>style.visibility</p:attrName>
                                        </p:attrNameLst>
                                      </p:cBhvr>
                                      <p:to>
                                        <p:strVal val="visible"/>
                                      </p:to>
                                    </p:set>
                                    <p:anim calcmode="lin" valueType="num">
                                      <p:cBhvr additive="base">
                                        <p:cTn id="25" dur="500" fill="hold"/>
                                        <p:tgtEl>
                                          <p:spTgt spid="4096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96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68313" y="0"/>
            <a:ext cx="8229600" cy="908050"/>
          </a:xfrm>
        </p:spPr>
        <p:txBody>
          <a:bodyPr/>
          <a:lstStyle/>
          <a:p>
            <a:pPr eaLnBrk="1" hangingPunct="1"/>
            <a:r>
              <a:rPr lang="ru-RU" sz="4000" b="1" dirty="0" smtClean="0">
                <a:solidFill>
                  <a:schemeClr val="bg1"/>
                </a:solidFill>
                <a:latin typeface="Times New Roman" pitchFamily="18" charset="0"/>
                <a:cs typeface="Times New Roman" pitchFamily="18" charset="0"/>
              </a:rPr>
              <a:t>Не ходите ночью дети в интернет</a:t>
            </a:r>
          </a:p>
        </p:txBody>
      </p:sp>
      <p:sp>
        <p:nvSpPr>
          <p:cNvPr id="41986" name="Rectangle 5"/>
          <p:cNvSpPr>
            <a:spLocks noChangeArrowheads="1"/>
          </p:cNvSpPr>
          <p:nvPr/>
        </p:nvSpPr>
        <p:spPr bwMode="auto">
          <a:xfrm>
            <a:off x="2411413" y="-10021888"/>
            <a:ext cx="6121400" cy="366713"/>
          </a:xfrm>
          <a:prstGeom prst="rect">
            <a:avLst/>
          </a:prstGeom>
          <a:noFill/>
          <a:ln w="9525">
            <a:noFill/>
            <a:miter lim="800000"/>
            <a:headEnd/>
            <a:tailEnd/>
          </a:ln>
        </p:spPr>
        <p:txBody>
          <a:bodyPr anchor="ctr">
            <a:spAutoFit/>
          </a:bodyPr>
          <a:lstStyle/>
          <a:p>
            <a:pPr algn="ctr"/>
            <a:endParaRPr lang="ru-RU"/>
          </a:p>
        </p:txBody>
      </p:sp>
      <p:sp>
        <p:nvSpPr>
          <p:cNvPr id="41987" name="Rectangle 6"/>
          <p:cNvSpPr>
            <a:spLocks noChangeArrowheads="1"/>
          </p:cNvSpPr>
          <p:nvPr/>
        </p:nvSpPr>
        <p:spPr bwMode="auto">
          <a:xfrm>
            <a:off x="971600" y="1196752"/>
            <a:ext cx="7092280" cy="4893647"/>
          </a:xfrm>
          <a:prstGeom prst="rect">
            <a:avLst/>
          </a:prstGeom>
          <a:noFill/>
          <a:ln w="9525">
            <a:noFill/>
            <a:miter lim="800000"/>
            <a:headEnd/>
            <a:tailEnd/>
          </a:ln>
        </p:spPr>
        <p:txBody>
          <a:bodyPr wrap="square">
            <a:spAutoFit/>
          </a:bodyPr>
          <a:lstStyle/>
          <a:p>
            <a:r>
              <a:rPr lang="ru-RU" sz="2600" dirty="0">
                <a:solidFill>
                  <a:srgbClr val="000066"/>
                </a:solidFill>
                <a:latin typeface="Times New Roman" pitchFamily="18" charset="0"/>
                <a:cs typeface="Times New Roman" pitchFamily="18" charset="0"/>
              </a:rPr>
              <a:t>Не ходите ночью, дети, в Интернет. </a:t>
            </a:r>
          </a:p>
          <a:p>
            <a:r>
              <a:rPr lang="ru-RU" sz="2600" dirty="0">
                <a:solidFill>
                  <a:srgbClr val="000066"/>
                </a:solidFill>
                <a:latin typeface="Times New Roman" pitchFamily="18" charset="0"/>
                <a:cs typeface="Times New Roman" pitchFamily="18" charset="0"/>
              </a:rPr>
              <a:t>Ничего хорошего в Интернете нет. </a:t>
            </a:r>
          </a:p>
          <a:p>
            <a:r>
              <a:rPr lang="ru-RU" sz="2600" dirty="0">
                <a:solidFill>
                  <a:srgbClr val="000066"/>
                </a:solidFill>
                <a:latin typeface="Times New Roman" pitchFamily="18" charset="0"/>
                <a:cs typeface="Times New Roman" pitchFamily="18" charset="0"/>
              </a:rPr>
              <a:t>Там увидеть можно тетю голышом. </a:t>
            </a:r>
          </a:p>
          <a:p>
            <a:r>
              <a:rPr lang="ru-RU" sz="2600" dirty="0">
                <a:solidFill>
                  <a:srgbClr val="000066"/>
                </a:solidFill>
                <a:latin typeface="Times New Roman" pitchFamily="18" charset="0"/>
                <a:cs typeface="Times New Roman" pitchFamily="18" charset="0"/>
              </a:rPr>
              <a:t>Что потом твориться будет с малышом!? </a:t>
            </a:r>
          </a:p>
          <a:p>
            <a:r>
              <a:rPr lang="ru-RU" sz="2600" dirty="0">
                <a:solidFill>
                  <a:srgbClr val="000066"/>
                </a:solidFill>
                <a:latin typeface="Times New Roman" pitchFamily="18" charset="0"/>
                <a:cs typeface="Times New Roman" pitchFamily="18" charset="0"/>
              </a:rPr>
              <a:t>Там по всюду бегают монстры с автоматом </a:t>
            </a:r>
          </a:p>
          <a:p>
            <a:r>
              <a:rPr lang="ru-RU" sz="2600" dirty="0">
                <a:solidFill>
                  <a:srgbClr val="000066"/>
                </a:solidFill>
                <a:latin typeface="Times New Roman" pitchFamily="18" charset="0"/>
                <a:cs typeface="Times New Roman" pitchFamily="18" charset="0"/>
              </a:rPr>
              <a:t>И со страшной силой стреляют по ребятам. </a:t>
            </a:r>
          </a:p>
          <a:p>
            <a:r>
              <a:rPr lang="ru-RU" sz="2600" dirty="0">
                <a:solidFill>
                  <a:srgbClr val="000066"/>
                </a:solidFill>
                <a:latin typeface="Times New Roman" pitchFamily="18" charset="0"/>
                <a:cs typeface="Times New Roman" pitchFamily="18" charset="0"/>
              </a:rPr>
              <a:t>Страшные чудовища обитают там </a:t>
            </a:r>
          </a:p>
          <a:p>
            <a:r>
              <a:rPr lang="ru-RU" sz="2600" dirty="0">
                <a:solidFill>
                  <a:srgbClr val="000066"/>
                </a:solidFill>
                <a:latin typeface="Times New Roman" pitchFamily="18" charset="0"/>
                <a:cs typeface="Times New Roman" pitchFamily="18" charset="0"/>
              </a:rPr>
              <a:t>И за малолетками мчаться по пятам. </a:t>
            </a:r>
          </a:p>
          <a:p>
            <a:r>
              <a:rPr lang="ru-RU" sz="2600" dirty="0">
                <a:solidFill>
                  <a:srgbClr val="000066"/>
                </a:solidFill>
                <a:latin typeface="Times New Roman" pitchFamily="18" charset="0"/>
                <a:cs typeface="Times New Roman" pitchFamily="18" charset="0"/>
              </a:rPr>
              <a:t>Там на дня открылась Черная дыра. </a:t>
            </a:r>
          </a:p>
          <a:p>
            <a:r>
              <a:rPr lang="ru-RU" sz="2600" dirty="0">
                <a:solidFill>
                  <a:srgbClr val="000066"/>
                </a:solidFill>
                <a:latin typeface="Times New Roman" pitchFamily="18" charset="0"/>
                <a:cs typeface="Times New Roman" pitchFamily="18" charset="0"/>
              </a:rPr>
              <a:t>И четыре школьника сгинули вчера. </a:t>
            </a:r>
          </a:p>
          <a:p>
            <a:r>
              <a:rPr lang="ru-RU" sz="2600" dirty="0">
                <a:solidFill>
                  <a:srgbClr val="000066"/>
                </a:solidFill>
                <a:latin typeface="Times New Roman" pitchFamily="18" charset="0"/>
                <a:cs typeface="Times New Roman" pitchFamily="18" charset="0"/>
              </a:rPr>
              <a:t>Не ходите, дети, ночью в Интернет: </a:t>
            </a:r>
          </a:p>
          <a:p>
            <a:r>
              <a:rPr lang="ru-RU" sz="2600" dirty="0">
                <a:solidFill>
                  <a:srgbClr val="000066"/>
                </a:solidFill>
                <a:latin typeface="Times New Roman" pitchFamily="18" charset="0"/>
                <a:cs typeface="Times New Roman" pitchFamily="18" charset="0"/>
              </a:rPr>
              <a:t>Вдруг на вас с экрана выскочит скелет!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68313" y="0"/>
            <a:ext cx="8229600" cy="908050"/>
          </a:xfrm>
        </p:spPr>
        <p:txBody>
          <a:bodyPr/>
          <a:lstStyle/>
          <a:p>
            <a:pPr eaLnBrk="1" hangingPunct="1"/>
            <a:r>
              <a:rPr lang="ru-RU" sz="4000" b="1" dirty="0" smtClean="0">
                <a:solidFill>
                  <a:schemeClr val="bg1"/>
                </a:solidFill>
                <a:latin typeface="Times New Roman" pitchFamily="18" charset="0"/>
                <a:cs typeface="Times New Roman" pitchFamily="18" charset="0"/>
              </a:rPr>
              <a:t>Не ходите ночью дети в интернет</a:t>
            </a:r>
          </a:p>
        </p:txBody>
      </p:sp>
      <p:sp>
        <p:nvSpPr>
          <p:cNvPr id="41986" name="Rectangle 5"/>
          <p:cNvSpPr>
            <a:spLocks noChangeArrowheads="1"/>
          </p:cNvSpPr>
          <p:nvPr/>
        </p:nvSpPr>
        <p:spPr bwMode="auto">
          <a:xfrm>
            <a:off x="2411413" y="-10021888"/>
            <a:ext cx="6121400" cy="366713"/>
          </a:xfrm>
          <a:prstGeom prst="rect">
            <a:avLst/>
          </a:prstGeom>
          <a:noFill/>
          <a:ln w="9525">
            <a:noFill/>
            <a:miter lim="800000"/>
            <a:headEnd/>
            <a:tailEnd/>
          </a:ln>
        </p:spPr>
        <p:txBody>
          <a:bodyPr anchor="ctr">
            <a:spAutoFit/>
          </a:bodyPr>
          <a:lstStyle/>
          <a:p>
            <a:pPr algn="ctr"/>
            <a:endParaRPr lang="ru-RU"/>
          </a:p>
        </p:txBody>
      </p:sp>
      <p:sp>
        <p:nvSpPr>
          <p:cNvPr id="41987" name="Rectangle 6"/>
          <p:cNvSpPr>
            <a:spLocks noChangeArrowheads="1"/>
          </p:cNvSpPr>
          <p:nvPr/>
        </p:nvSpPr>
        <p:spPr bwMode="auto">
          <a:xfrm>
            <a:off x="683568" y="923005"/>
            <a:ext cx="8136904" cy="5693866"/>
          </a:xfrm>
          <a:prstGeom prst="rect">
            <a:avLst/>
          </a:prstGeom>
          <a:noFill/>
          <a:ln w="9525">
            <a:noFill/>
            <a:miter lim="800000"/>
            <a:headEnd/>
            <a:tailEnd/>
          </a:ln>
        </p:spPr>
        <p:txBody>
          <a:bodyPr wrap="square">
            <a:spAutoFit/>
          </a:bodyPr>
          <a:lstStyle/>
          <a:p>
            <a:r>
              <a:rPr lang="ru-RU" sz="2600" dirty="0" smtClean="0">
                <a:solidFill>
                  <a:srgbClr val="000066"/>
                </a:solidFill>
                <a:latin typeface="Times New Roman" pitchFamily="18" charset="0"/>
                <a:cs typeface="Times New Roman" pitchFamily="18" charset="0"/>
              </a:rPr>
              <a:t>Он </a:t>
            </a:r>
            <a:r>
              <a:rPr lang="ru-RU" sz="2600" dirty="0">
                <a:solidFill>
                  <a:srgbClr val="000066"/>
                </a:solidFill>
                <a:latin typeface="Times New Roman" pitchFamily="18" charset="0"/>
                <a:cs typeface="Times New Roman" pitchFamily="18" charset="0"/>
              </a:rPr>
              <a:t>ужасный, он не струсит, он вам что-нибудь откусит. </a:t>
            </a:r>
          </a:p>
          <a:p>
            <a:r>
              <a:rPr lang="ru-RU" sz="2600" dirty="0">
                <a:solidFill>
                  <a:srgbClr val="000066"/>
                </a:solidFill>
                <a:latin typeface="Times New Roman" pitchFamily="18" charset="0"/>
                <a:cs typeface="Times New Roman" pitchFamily="18" charset="0"/>
              </a:rPr>
              <a:t>И, копаясь в челюстях, на своих пойдет костях. </a:t>
            </a:r>
          </a:p>
          <a:p>
            <a:r>
              <a:rPr lang="ru-RU" sz="2600" dirty="0">
                <a:solidFill>
                  <a:srgbClr val="000066"/>
                </a:solidFill>
                <a:latin typeface="Times New Roman" pitchFamily="18" charset="0"/>
                <a:cs typeface="Times New Roman" pitchFamily="18" charset="0"/>
              </a:rPr>
              <a:t>Там увидеть можно злого паука- </a:t>
            </a:r>
          </a:p>
          <a:p>
            <a:r>
              <a:rPr lang="ru-RU" sz="2600" dirty="0">
                <a:solidFill>
                  <a:srgbClr val="000066"/>
                </a:solidFill>
                <a:latin typeface="Times New Roman" pitchFamily="18" charset="0"/>
                <a:cs typeface="Times New Roman" pitchFamily="18" charset="0"/>
              </a:rPr>
              <a:t>ОН тогда ребенка съест наверняка. </a:t>
            </a:r>
          </a:p>
          <a:p>
            <a:r>
              <a:rPr lang="ru-RU" sz="2600" dirty="0">
                <a:solidFill>
                  <a:srgbClr val="000066"/>
                </a:solidFill>
                <a:latin typeface="Times New Roman" pitchFamily="18" charset="0"/>
                <a:cs typeface="Times New Roman" pitchFamily="18" charset="0"/>
              </a:rPr>
              <a:t>Он огромными когтями вас запутает сетями. </a:t>
            </a:r>
          </a:p>
          <a:p>
            <a:r>
              <a:rPr lang="ru-RU" sz="2600" dirty="0">
                <a:solidFill>
                  <a:srgbClr val="000066"/>
                </a:solidFill>
                <a:latin typeface="Times New Roman" pitchFamily="18" charset="0"/>
                <a:cs typeface="Times New Roman" pitchFamily="18" charset="0"/>
              </a:rPr>
              <a:t>Будут косточки хрустеть, но придется потерпеть. </a:t>
            </a:r>
          </a:p>
          <a:p>
            <a:r>
              <a:rPr lang="ru-RU" sz="2600" dirty="0">
                <a:solidFill>
                  <a:srgbClr val="000066"/>
                </a:solidFill>
                <a:latin typeface="Times New Roman" pitchFamily="18" charset="0"/>
                <a:cs typeface="Times New Roman" pitchFamily="18" charset="0"/>
              </a:rPr>
              <a:t>И повиснут в паутинке лишь трусишки да ботинки. </a:t>
            </a:r>
          </a:p>
          <a:p>
            <a:r>
              <a:rPr lang="ru-RU" sz="2600" dirty="0">
                <a:solidFill>
                  <a:srgbClr val="000066"/>
                </a:solidFill>
                <a:latin typeface="Times New Roman" pitchFamily="18" charset="0"/>
                <a:cs typeface="Times New Roman" pitchFamily="18" charset="0"/>
              </a:rPr>
              <a:t>И имейте в виду, проказники, есть опасный сайт `Одноклассники`- </a:t>
            </a:r>
          </a:p>
          <a:p>
            <a:r>
              <a:rPr lang="ru-RU" sz="2600" dirty="0">
                <a:solidFill>
                  <a:srgbClr val="000066"/>
                </a:solidFill>
                <a:latin typeface="Times New Roman" pitchFamily="18" charset="0"/>
                <a:cs typeface="Times New Roman" pitchFamily="18" charset="0"/>
              </a:rPr>
              <a:t>Все, кто туда попадают на несколько лет пропадают. </a:t>
            </a:r>
          </a:p>
          <a:p>
            <a:r>
              <a:rPr lang="ru-RU" sz="2600" dirty="0">
                <a:solidFill>
                  <a:srgbClr val="000066"/>
                </a:solidFill>
                <a:latin typeface="Times New Roman" pitchFamily="18" charset="0"/>
                <a:cs typeface="Times New Roman" pitchFamily="18" charset="0"/>
              </a:rPr>
              <a:t>Пусть мои нотации вам надоедают- </a:t>
            </a:r>
          </a:p>
          <a:p>
            <a:r>
              <a:rPr lang="ru-RU" sz="2600" dirty="0">
                <a:solidFill>
                  <a:srgbClr val="000066"/>
                </a:solidFill>
                <a:latin typeface="Times New Roman" pitchFamily="18" charset="0"/>
                <a:cs typeface="Times New Roman" pitchFamily="18" charset="0"/>
              </a:rPr>
              <a:t>Но дети в Интернете часто пропадают. </a:t>
            </a:r>
          </a:p>
          <a:p>
            <a:r>
              <a:rPr lang="ru-RU" sz="2600" dirty="0">
                <a:solidFill>
                  <a:srgbClr val="000066"/>
                </a:solidFill>
                <a:latin typeface="Times New Roman" pitchFamily="18" charset="0"/>
                <a:cs typeface="Times New Roman" pitchFamily="18" charset="0"/>
              </a:rPr>
              <a:t>Многие дети пропали в интернете.                                          </a:t>
            </a:r>
            <a:endParaRPr lang="ru-RU" sz="2600" dirty="0" smtClean="0">
              <a:solidFill>
                <a:srgbClr val="000066"/>
              </a:solidFill>
              <a:latin typeface="Times New Roman" pitchFamily="18" charset="0"/>
              <a:cs typeface="Times New Roman" pitchFamily="18" charset="0"/>
            </a:endParaRPr>
          </a:p>
          <a:p>
            <a:r>
              <a:rPr lang="ru-RU" sz="2600" dirty="0">
                <a:solidFill>
                  <a:srgbClr val="000066"/>
                </a:solidFill>
                <a:latin typeface="Times New Roman" pitchFamily="18" charset="0"/>
                <a:cs typeface="Times New Roman" pitchFamily="18" charset="0"/>
              </a:rPr>
              <a:t> </a:t>
            </a:r>
            <a:r>
              <a:rPr lang="ru-RU" sz="2600" dirty="0" smtClean="0">
                <a:solidFill>
                  <a:srgbClr val="000066"/>
                </a:solidFill>
                <a:latin typeface="Times New Roman" pitchFamily="18" charset="0"/>
                <a:cs typeface="Times New Roman" pitchFamily="18" charset="0"/>
              </a:rPr>
              <a:t>                                       (</a:t>
            </a:r>
            <a:r>
              <a:rPr lang="ru-RU" sz="2600" dirty="0">
                <a:solidFill>
                  <a:srgbClr val="000066"/>
                </a:solidFill>
                <a:latin typeface="Times New Roman" pitchFamily="18" charset="0"/>
                <a:cs typeface="Times New Roman" pitchFamily="18" charset="0"/>
              </a:rPr>
              <a:t>Э Успенский)</a:t>
            </a:r>
          </a:p>
        </p:txBody>
      </p:sp>
    </p:spTree>
    <p:extLst>
      <p:ext uri="{BB962C8B-B14F-4D97-AF65-F5344CB8AC3E}">
        <p14:creationId xmlns:p14="http://schemas.microsoft.com/office/powerpoint/2010/main" val="1810308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899592" y="19117"/>
            <a:ext cx="7524328" cy="889604"/>
          </a:xfrm>
        </p:spPr>
        <p:txBody>
          <a:bodyPr/>
          <a:lstStyle/>
          <a:p>
            <a:pPr eaLnBrk="1" hangingPunct="1">
              <a:buFontTx/>
              <a:buNone/>
            </a:pPr>
            <a:r>
              <a:rPr lang="ru-RU" sz="4000" b="1" dirty="0" smtClean="0">
                <a:solidFill>
                  <a:schemeClr val="bg1"/>
                </a:solidFill>
                <a:latin typeface="Times New Roman" pitchFamily="18" charset="0"/>
                <a:cs typeface="Times New Roman" pitchFamily="18" charset="0"/>
              </a:rPr>
              <a:t>Тест на интернет-зависимость</a:t>
            </a:r>
            <a:endParaRPr lang="ru-RU" sz="4000" b="1" i="1"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808820" y="908719"/>
            <a:ext cx="5526360" cy="2092881"/>
          </a:xfrm>
          <a:prstGeom prst="rect">
            <a:avLst/>
          </a:prstGeom>
        </p:spPr>
        <p:txBody>
          <a:bodyPr wrap="square">
            <a:spAutoFit/>
          </a:bodyPr>
          <a:lstStyle/>
          <a:p>
            <a:r>
              <a:rPr lang="ru-RU" sz="2600" b="1" dirty="0">
                <a:latin typeface="Times New Roman" pitchFamily="18" charset="0"/>
                <a:cs typeface="Times New Roman" pitchFamily="18" charset="0"/>
              </a:rPr>
              <a:t>Никогда или крайне </a:t>
            </a:r>
            <a:r>
              <a:rPr lang="ru-RU" sz="2600" b="1" dirty="0" smtClean="0">
                <a:latin typeface="Times New Roman" pitchFamily="18" charset="0"/>
                <a:cs typeface="Times New Roman" pitchFamily="18" charset="0"/>
              </a:rPr>
              <a:t>редко - 1 балл</a:t>
            </a:r>
            <a:endParaRPr lang="ru-RU" sz="2600" b="1" dirty="0">
              <a:latin typeface="Times New Roman" pitchFamily="18" charset="0"/>
              <a:cs typeface="Times New Roman" pitchFamily="18" charset="0"/>
            </a:endParaRPr>
          </a:p>
          <a:p>
            <a:r>
              <a:rPr lang="ru-RU" sz="2600" b="1" dirty="0">
                <a:latin typeface="Times New Roman" pitchFamily="18" charset="0"/>
                <a:cs typeface="Times New Roman" pitchFamily="18" charset="0"/>
              </a:rPr>
              <a:t>Иногда — 2 </a:t>
            </a:r>
            <a:r>
              <a:rPr lang="ru-RU" sz="2600" b="1" dirty="0" smtClean="0">
                <a:latin typeface="Times New Roman" pitchFamily="18" charset="0"/>
                <a:cs typeface="Times New Roman" pitchFamily="18" charset="0"/>
              </a:rPr>
              <a:t>балла</a:t>
            </a:r>
          </a:p>
          <a:p>
            <a:r>
              <a:rPr lang="ru-RU" sz="2600" b="1" dirty="0" smtClean="0">
                <a:latin typeface="Times New Roman" pitchFamily="18" charset="0"/>
                <a:cs typeface="Times New Roman" pitchFamily="18" charset="0"/>
              </a:rPr>
              <a:t>Регулярно </a:t>
            </a:r>
            <a:r>
              <a:rPr lang="ru-RU" sz="2600" b="1" dirty="0">
                <a:latin typeface="Times New Roman" pitchFamily="18" charset="0"/>
                <a:cs typeface="Times New Roman" pitchFamily="18" charset="0"/>
              </a:rPr>
              <a:t>— 3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Часто </a:t>
            </a:r>
            <a:r>
              <a:rPr lang="ru-RU" sz="2600" b="1" dirty="0">
                <a:latin typeface="Times New Roman" pitchFamily="18" charset="0"/>
                <a:cs typeface="Times New Roman" pitchFamily="18" charset="0"/>
              </a:rPr>
              <a:t>— 4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Всегда </a:t>
            </a:r>
            <a:r>
              <a:rPr lang="ru-RU" sz="2600" b="1" dirty="0">
                <a:latin typeface="Times New Roman" pitchFamily="18" charset="0"/>
                <a:cs typeface="Times New Roman" pitchFamily="18" charset="0"/>
              </a:rPr>
              <a:t>— 5 </a:t>
            </a:r>
            <a:r>
              <a:rPr lang="ru-RU" sz="2600" b="1" dirty="0" smtClean="0">
                <a:latin typeface="Times New Roman" pitchFamily="18" charset="0"/>
                <a:cs typeface="Times New Roman" pitchFamily="18" charset="0"/>
              </a:rPr>
              <a:t>баллов</a:t>
            </a:r>
            <a:endParaRPr lang="ru-RU" sz="2600" b="1" dirty="0">
              <a:latin typeface="Times New Roman" pitchFamily="18" charset="0"/>
              <a:cs typeface="Times New Roman" pitchFamily="18" charset="0"/>
            </a:endParaRPr>
          </a:p>
        </p:txBody>
      </p:sp>
      <p:sp>
        <p:nvSpPr>
          <p:cNvPr id="3" name="Прямоугольник 2"/>
          <p:cNvSpPr/>
          <p:nvPr/>
        </p:nvSpPr>
        <p:spPr>
          <a:xfrm>
            <a:off x="107504" y="3001600"/>
            <a:ext cx="8928992" cy="3293209"/>
          </a:xfrm>
          <a:prstGeom prst="rect">
            <a:avLst/>
          </a:prstGeom>
        </p:spPr>
        <p:txBody>
          <a:bodyPr wrap="square">
            <a:spAutoFit/>
          </a:bodyPr>
          <a:lstStyle/>
          <a:p>
            <a:r>
              <a:rPr lang="ru-RU" sz="2600"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Часто </a:t>
            </a:r>
            <a:r>
              <a:rPr lang="ru-RU" sz="2600" b="1" dirty="0">
                <a:latin typeface="Times New Roman" pitchFamily="18" charset="0"/>
                <a:cs typeface="Times New Roman" pitchFamily="18" charset="0"/>
              </a:rPr>
              <a:t>ли вы:</a:t>
            </a:r>
          </a:p>
          <a:p>
            <a:pPr lvl="0" algn="just"/>
            <a:r>
              <a:rPr lang="ru-RU" sz="2600" dirty="0" smtClean="0">
                <a:latin typeface="Times New Roman" pitchFamily="18" charset="0"/>
                <a:cs typeface="Times New Roman" pitchFamily="18" charset="0"/>
              </a:rPr>
              <a:t>1. Замечаете</a:t>
            </a:r>
            <a:r>
              <a:rPr lang="ru-RU" sz="2600" dirty="0">
                <a:latin typeface="Times New Roman" pitchFamily="18" charset="0"/>
                <a:cs typeface="Times New Roman" pitchFamily="18" charset="0"/>
              </a:rPr>
              <a:t>, что проводите в  </a:t>
            </a:r>
            <a:r>
              <a:rPr lang="en-US" sz="2600" dirty="0">
                <a:latin typeface="Times New Roman" pitchFamily="18" charset="0"/>
                <a:cs typeface="Times New Roman" pitchFamily="18" charset="0"/>
              </a:rPr>
              <a:t>on</a:t>
            </a:r>
            <a:r>
              <a:rPr lang="ru-RU" sz="2600" dirty="0">
                <a:latin typeface="Times New Roman" pitchFamily="18" charset="0"/>
                <a:cs typeface="Times New Roman" pitchFamily="18" charset="0"/>
              </a:rPr>
              <a:t>-</a:t>
            </a:r>
            <a:r>
              <a:rPr lang="en-US" sz="2600" dirty="0">
                <a:latin typeface="Times New Roman" pitchFamily="18" charset="0"/>
                <a:cs typeface="Times New Roman" pitchFamily="18" charset="0"/>
              </a:rPr>
              <a:t>line </a:t>
            </a:r>
            <a:r>
              <a:rPr lang="ru-RU" sz="2600" dirty="0">
                <a:latin typeface="Times New Roman" pitchFamily="18" charset="0"/>
                <a:cs typeface="Times New Roman" pitchFamily="18" charset="0"/>
              </a:rPr>
              <a:t>больше времени, чем планировали?</a:t>
            </a:r>
          </a:p>
          <a:p>
            <a:pPr lvl="0" algn="just"/>
            <a:r>
              <a:rPr lang="ru-RU" sz="2600" dirty="0" smtClean="0">
                <a:latin typeface="Times New Roman" pitchFamily="18" charset="0"/>
                <a:cs typeface="Times New Roman" pitchFamily="18" charset="0"/>
              </a:rPr>
              <a:t>2. Пренебрегаете </a:t>
            </a:r>
            <a:r>
              <a:rPr lang="ru-RU" sz="2600" dirty="0">
                <a:latin typeface="Times New Roman" pitchFamily="18" charset="0"/>
                <a:cs typeface="Times New Roman" pitchFamily="18" charset="0"/>
              </a:rPr>
              <a:t>домашними делами, чтобы подольше побыть в сети?</a:t>
            </a:r>
          </a:p>
          <a:p>
            <a:pPr lvl="0" algn="just"/>
            <a:r>
              <a:rPr lang="ru-RU" sz="2600" dirty="0" smtClean="0">
                <a:latin typeface="Times New Roman" pitchFamily="18" charset="0"/>
                <a:cs typeface="Times New Roman" pitchFamily="18" charset="0"/>
              </a:rPr>
              <a:t>3. Предпочитаете </a:t>
            </a:r>
            <a:r>
              <a:rPr lang="ru-RU" sz="2600" dirty="0">
                <a:latin typeface="Times New Roman" pitchFamily="18" charset="0"/>
                <a:cs typeface="Times New Roman" pitchFamily="18" charset="0"/>
              </a:rPr>
              <a:t>пребывание в сети общению с партнером?</a:t>
            </a:r>
          </a:p>
          <a:p>
            <a:pPr lvl="0" algn="just"/>
            <a:r>
              <a:rPr lang="ru-RU" sz="2600" dirty="0" smtClean="0">
                <a:latin typeface="Times New Roman" pitchFamily="18" charset="0"/>
                <a:cs typeface="Times New Roman" pitchFamily="18" charset="0"/>
              </a:rPr>
              <a:t>4. Заводите </a:t>
            </a:r>
            <a:r>
              <a:rPr lang="ru-RU" sz="2600" dirty="0">
                <a:latin typeface="Times New Roman" pitchFamily="18" charset="0"/>
                <a:cs typeface="Times New Roman" pitchFamily="18" charset="0"/>
              </a:rPr>
              <a:t>знакомства с пользователями интернет, находясь в </a:t>
            </a:r>
            <a:r>
              <a:rPr lang="en-US" sz="2600" dirty="0">
                <a:latin typeface="Times New Roman" pitchFamily="18" charset="0"/>
                <a:cs typeface="Times New Roman" pitchFamily="18" charset="0"/>
              </a:rPr>
              <a:t>on</a:t>
            </a:r>
            <a:r>
              <a:rPr lang="ru-RU"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line</a:t>
            </a:r>
            <a:r>
              <a:rPr lang="ru-RU" sz="26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899592" y="19117"/>
            <a:ext cx="7524328" cy="889604"/>
          </a:xfrm>
        </p:spPr>
        <p:txBody>
          <a:bodyPr/>
          <a:lstStyle/>
          <a:p>
            <a:pPr eaLnBrk="1" hangingPunct="1">
              <a:buFontTx/>
              <a:buNone/>
            </a:pPr>
            <a:r>
              <a:rPr lang="ru-RU" sz="4000" b="1" dirty="0" smtClean="0">
                <a:solidFill>
                  <a:schemeClr val="bg1"/>
                </a:solidFill>
                <a:latin typeface="Times New Roman" pitchFamily="18" charset="0"/>
                <a:cs typeface="Times New Roman" pitchFamily="18" charset="0"/>
              </a:rPr>
              <a:t>Тест на интернет-зависимость</a:t>
            </a:r>
            <a:endParaRPr lang="ru-RU" sz="4000" b="1" i="1"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808820" y="908719"/>
            <a:ext cx="5526360" cy="2092881"/>
          </a:xfrm>
          <a:prstGeom prst="rect">
            <a:avLst/>
          </a:prstGeom>
        </p:spPr>
        <p:txBody>
          <a:bodyPr wrap="square">
            <a:spAutoFit/>
          </a:bodyPr>
          <a:lstStyle/>
          <a:p>
            <a:r>
              <a:rPr lang="ru-RU" sz="2600" b="1" dirty="0">
                <a:latin typeface="Times New Roman" pitchFamily="18" charset="0"/>
                <a:cs typeface="Times New Roman" pitchFamily="18" charset="0"/>
              </a:rPr>
              <a:t>Никогда или крайне </a:t>
            </a:r>
            <a:r>
              <a:rPr lang="ru-RU" sz="2600" b="1" dirty="0" smtClean="0">
                <a:latin typeface="Times New Roman" pitchFamily="18" charset="0"/>
                <a:cs typeface="Times New Roman" pitchFamily="18" charset="0"/>
              </a:rPr>
              <a:t>редко - 1 балл</a:t>
            </a:r>
            <a:endParaRPr lang="ru-RU" sz="2600" b="1" dirty="0">
              <a:latin typeface="Times New Roman" pitchFamily="18" charset="0"/>
              <a:cs typeface="Times New Roman" pitchFamily="18" charset="0"/>
            </a:endParaRPr>
          </a:p>
          <a:p>
            <a:r>
              <a:rPr lang="ru-RU" sz="2600" b="1" dirty="0">
                <a:latin typeface="Times New Roman" pitchFamily="18" charset="0"/>
                <a:cs typeface="Times New Roman" pitchFamily="18" charset="0"/>
              </a:rPr>
              <a:t>Иногда — 2 </a:t>
            </a:r>
            <a:r>
              <a:rPr lang="ru-RU" sz="2600" b="1" dirty="0" smtClean="0">
                <a:latin typeface="Times New Roman" pitchFamily="18" charset="0"/>
                <a:cs typeface="Times New Roman" pitchFamily="18" charset="0"/>
              </a:rPr>
              <a:t>балла</a:t>
            </a:r>
          </a:p>
          <a:p>
            <a:r>
              <a:rPr lang="ru-RU" sz="2600" b="1" dirty="0" smtClean="0">
                <a:latin typeface="Times New Roman" pitchFamily="18" charset="0"/>
                <a:cs typeface="Times New Roman" pitchFamily="18" charset="0"/>
              </a:rPr>
              <a:t>Регулярно </a:t>
            </a:r>
            <a:r>
              <a:rPr lang="ru-RU" sz="2600" b="1" dirty="0">
                <a:latin typeface="Times New Roman" pitchFamily="18" charset="0"/>
                <a:cs typeface="Times New Roman" pitchFamily="18" charset="0"/>
              </a:rPr>
              <a:t>— 3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Часто </a:t>
            </a:r>
            <a:r>
              <a:rPr lang="ru-RU" sz="2600" b="1" dirty="0">
                <a:latin typeface="Times New Roman" pitchFamily="18" charset="0"/>
                <a:cs typeface="Times New Roman" pitchFamily="18" charset="0"/>
              </a:rPr>
              <a:t>— 4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Всегда </a:t>
            </a:r>
            <a:r>
              <a:rPr lang="ru-RU" sz="2600" b="1" dirty="0">
                <a:latin typeface="Times New Roman" pitchFamily="18" charset="0"/>
                <a:cs typeface="Times New Roman" pitchFamily="18" charset="0"/>
              </a:rPr>
              <a:t>— 5 </a:t>
            </a:r>
            <a:r>
              <a:rPr lang="ru-RU" sz="2600" b="1" dirty="0" smtClean="0">
                <a:latin typeface="Times New Roman" pitchFamily="18" charset="0"/>
                <a:cs typeface="Times New Roman" pitchFamily="18" charset="0"/>
              </a:rPr>
              <a:t>баллов</a:t>
            </a:r>
            <a:endParaRPr lang="ru-RU" sz="2600" b="1" dirty="0">
              <a:latin typeface="Times New Roman" pitchFamily="18" charset="0"/>
              <a:cs typeface="Times New Roman" pitchFamily="18" charset="0"/>
            </a:endParaRPr>
          </a:p>
        </p:txBody>
      </p:sp>
      <p:sp>
        <p:nvSpPr>
          <p:cNvPr id="3" name="Прямоугольник 2"/>
          <p:cNvSpPr/>
          <p:nvPr/>
        </p:nvSpPr>
        <p:spPr>
          <a:xfrm>
            <a:off x="107504" y="3001600"/>
            <a:ext cx="8928992" cy="3693319"/>
          </a:xfrm>
          <a:prstGeom prst="rect">
            <a:avLst/>
          </a:prstGeom>
        </p:spPr>
        <p:txBody>
          <a:bodyPr wrap="square">
            <a:spAutoFit/>
          </a:bodyPr>
          <a:lstStyle/>
          <a:p>
            <a:pPr lvl="0" algn="just"/>
            <a:r>
              <a:rPr lang="ru-RU" sz="2600" dirty="0" smtClean="0">
                <a:latin typeface="Times New Roman" pitchFamily="18" charset="0"/>
                <a:cs typeface="Times New Roman" pitchFamily="18" charset="0"/>
              </a:rPr>
              <a:t>5. Раздражаетесь </a:t>
            </a:r>
            <a:r>
              <a:rPr lang="ru-RU" sz="2600" dirty="0">
                <a:latin typeface="Times New Roman" pitchFamily="18" charset="0"/>
                <a:cs typeface="Times New Roman" pitchFamily="18" charset="0"/>
              </a:rPr>
              <a:t>из-за того, что окружающие интересуются количеством времени, проведенного вами в сети?</a:t>
            </a:r>
          </a:p>
          <a:p>
            <a:pPr lvl="0" algn="just"/>
            <a:r>
              <a:rPr lang="ru-RU" sz="2600" dirty="0" smtClean="0">
                <a:latin typeface="Times New Roman" pitchFamily="18" charset="0"/>
                <a:cs typeface="Times New Roman" pitchFamily="18" charset="0"/>
              </a:rPr>
              <a:t>6. Отмечаете</a:t>
            </a:r>
            <a:r>
              <a:rPr lang="ru-RU" sz="2600" dirty="0">
                <a:latin typeface="Times New Roman" pitchFamily="18" charset="0"/>
                <a:cs typeface="Times New Roman" pitchFamily="18" charset="0"/>
              </a:rPr>
              <a:t>, что перестали совершать успехи в учебе или работе, потому что слишком много времени проводите в сети</a:t>
            </a:r>
            <a:r>
              <a:rPr lang="ru-RU" sz="26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a:p>
            <a:pPr lvl="0" algn="just"/>
            <a:r>
              <a:rPr lang="ru-RU" sz="2600" dirty="0" smtClean="0">
                <a:latin typeface="Times New Roman" pitchFamily="18" charset="0"/>
                <a:cs typeface="Times New Roman" pitchFamily="18" charset="0"/>
              </a:rPr>
              <a:t>7. Проверяете </a:t>
            </a:r>
            <a:r>
              <a:rPr lang="ru-RU" sz="2600" dirty="0">
                <a:latin typeface="Times New Roman" pitchFamily="18" charset="0"/>
                <a:cs typeface="Times New Roman" pitchFamily="18" charset="0"/>
              </a:rPr>
              <a:t>электронную почту ранее, чем сделаете что-то другое, более необходимое?</a:t>
            </a:r>
          </a:p>
          <a:p>
            <a:pPr lvl="0" algn="just"/>
            <a:r>
              <a:rPr lang="ru-RU" sz="2600" dirty="0" smtClean="0">
                <a:latin typeface="Times New Roman" pitchFamily="18" charset="0"/>
                <a:cs typeface="Times New Roman" pitchFamily="18" charset="0"/>
              </a:rPr>
              <a:t>8. Отмечаете</a:t>
            </a:r>
            <a:r>
              <a:rPr lang="ru-RU" sz="2600" dirty="0">
                <a:latin typeface="Times New Roman" pitchFamily="18" charset="0"/>
                <a:cs typeface="Times New Roman" pitchFamily="18" charset="0"/>
              </a:rPr>
              <a:t>, что снижается производительность труда из-за увлечения интернетом?</a:t>
            </a:r>
          </a:p>
        </p:txBody>
      </p:sp>
    </p:spTree>
    <p:extLst>
      <p:ext uri="{BB962C8B-B14F-4D97-AF65-F5344CB8AC3E}">
        <p14:creationId xmlns:p14="http://schemas.microsoft.com/office/powerpoint/2010/main" val="2942369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899592" y="19117"/>
            <a:ext cx="7524328" cy="889604"/>
          </a:xfrm>
        </p:spPr>
        <p:txBody>
          <a:bodyPr/>
          <a:lstStyle/>
          <a:p>
            <a:pPr eaLnBrk="1" hangingPunct="1">
              <a:buFontTx/>
              <a:buNone/>
            </a:pPr>
            <a:r>
              <a:rPr lang="ru-RU" sz="4000" b="1" dirty="0" smtClean="0">
                <a:solidFill>
                  <a:schemeClr val="bg1"/>
                </a:solidFill>
                <a:latin typeface="Times New Roman" pitchFamily="18" charset="0"/>
                <a:cs typeface="Times New Roman" pitchFamily="18" charset="0"/>
              </a:rPr>
              <a:t>Тест на интернет-зависимость</a:t>
            </a:r>
            <a:endParaRPr lang="ru-RU" sz="4000" b="1" i="1"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808820" y="908719"/>
            <a:ext cx="5526360" cy="2092881"/>
          </a:xfrm>
          <a:prstGeom prst="rect">
            <a:avLst/>
          </a:prstGeom>
        </p:spPr>
        <p:txBody>
          <a:bodyPr wrap="square">
            <a:spAutoFit/>
          </a:bodyPr>
          <a:lstStyle/>
          <a:p>
            <a:r>
              <a:rPr lang="ru-RU" sz="2600" b="1" dirty="0">
                <a:latin typeface="Times New Roman" pitchFamily="18" charset="0"/>
                <a:cs typeface="Times New Roman" pitchFamily="18" charset="0"/>
              </a:rPr>
              <a:t>Никогда или крайне </a:t>
            </a:r>
            <a:r>
              <a:rPr lang="ru-RU" sz="2600" b="1" dirty="0" smtClean="0">
                <a:latin typeface="Times New Roman" pitchFamily="18" charset="0"/>
                <a:cs typeface="Times New Roman" pitchFamily="18" charset="0"/>
              </a:rPr>
              <a:t>редко - 1 балл</a:t>
            </a:r>
            <a:endParaRPr lang="ru-RU" sz="2600" b="1" dirty="0">
              <a:latin typeface="Times New Roman" pitchFamily="18" charset="0"/>
              <a:cs typeface="Times New Roman" pitchFamily="18" charset="0"/>
            </a:endParaRPr>
          </a:p>
          <a:p>
            <a:r>
              <a:rPr lang="ru-RU" sz="2600" b="1" dirty="0">
                <a:latin typeface="Times New Roman" pitchFamily="18" charset="0"/>
                <a:cs typeface="Times New Roman" pitchFamily="18" charset="0"/>
              </a:rPr>
              <a:t>Иногда — 2 </a:t>
            </a:r>
            <a:r>
              <a:rPr lang="ru-RU" sz="2600" b="1" dirty="0" smtClean="0">
                <a:latin typeface="Times New Roman" pitchFamily="18" charset="0"/>
                <a:cs typeface="Times New Roman" pitchFamily="18" charset="0"/>
              </a:rPr>
              <a:t>балла</a:t>
            </a:r>
          </a:p>
          <a:p>
            <a:r>
              <a:rPr lang="ru-RU" sz="2600" b="1" dirty="0" smtClean="0">
                <a:latin typeface="Times New Roman" pitchFamily="18" charset="0"/>
                <a:cs typeface="Times New Roman" pitchFamily="18" charset="0"/>
              </a:rPr>
              <a:t>Регулярно </a:t>
            </a:r>
            <a:r>
              <a:rPr lang="ru-RU" sz="2600" b="1" dirty="0">
                <a:latin typeface="Times New Roman" pitchFamily="18" charset="0"/>
                <a:cs typeface="Times New Roman" pitchFamily="18" charset="0"/>
              </a:rPr>
              <a:t>— 3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Часто </a:t>
            </a:r>
            <a:r>
              <a:rPr lang="ru-RU" sz="2600" b="1" dirty="0">
                <a:latin typeface="Times New Roman" pitchFamily="18" charset="0"/>
                <a:cs typeface="Times New Roman" pitchFamily="18" charset="0"/>
              </a:rPr>
              <a:t>— 4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Всегда </a:t>
            </a:r>
            <a:r>
              <a:rPr lang="ru-RU" sz="2600" b="1" dirty="0">
                <a:latin typeface="Times New Roman" pitchFamily="18" charset="0"/>
                <a:cs typeface="Times New Roman" pitchFamily="18" charset="0"/>
              </a:rPr>
              <a:t>— 5 </a:t>
            </a:r>
            <a:r>
              <a:rPr lang="ru-RU" sz="2600" b="1" dirty="0" smtClean="0">
                <a:latin typeface="Times New Roman" pitchFamily="18" charset="0"/>
                <a:cs typeface="Times New Roman" pitchFamily="18" charset="0"/>
              </a:rPr>
              <a:t>баллов</a:t>
            </a:r>
            <a:endParaRPr lang="ru-RU" sz="2600" b="1" dirty="0">
              <a:latin typeface="Times New Roman" pitchFamily="18" charset="0"/>
              <a:cs typeface="Times New Roman" pitchFamily="18" charset="0"/>
            </a:endParaRPr>
          </a:p>
        </p:txBody>
      </p:sp>
      <p:sp>
        <p:nvSpPr>
          <p:cNvPr id="3" name="Прямоугольник 2"/>
          <p:cNvSpPr/>
          <p:nvPr/>
        </p:nvSpPr>
        <p:spPr>
          <a:xfrm>
            <a:off x="107504" y="3001600"/>
            <a:ext cx="8928992" cy="2893100"/>
          </a:xfrm>
          <a:prstGeom prst="rect">
            <a:avLst/>
          </a:prstGeom>
        </p:spPr>
        <p:txBody>
          <a:bodyPr wrap="square">
            <a:spAutoFit/>
          </a:bodyPr>
          <a:lstStyle/>
          <a:p>
            <a:pPr algn="just"/>
            <a:r>
              <a:rPr lang="ru-RU" sz="2600" dirty="0">
                <a:latin typeface="Times New Roman" pitchFamily="18" charset="0"/>
                <a:cs typeface="Times New Roman" pitchFamily="18" charset="0"/>
              </a:rPr>
              <a:t>9</a:t>
            </a:r>
            <a:r>
              <a:rPr lang="ru-RU" sz="2600" dirty="0" smtClean="0">
                <a:latin typeface="Times New Roman" pitchFamily="18" charset="0"/>
                <a:cs typeface="Times New Roman" pitchFamily="18" charset="0"/>
              </a:rPr>
              <a:t>. Отмалчиваетесь</a:t>
            </a:r>
            <a:r>
              <a:rPr lang="ru-RU" sz="2600" dirty="0">
                <a:latin typeface="Times New Roman" pitchFamily="18" charset="0"/>
                <a:cs typeface="Times New Roman" pitchFamily="18" charset="0"/>
              </a:rPr>
              <a:t>, когда вас спрашивают, чем занимаетесь в сети?</a:t>
            </a:r>
          </a:p>
          <a:p>
            <a:pPr lvl="0" algn="just"/>
            <a:r>
              <a:rPr lang="ru-RU" sz="2600" dirty="0" smtClean="0">
                <a:latin typeface="Times New Roman" pitchFamily="18" charset="0"/>
                <a:cs typeface="Times New Roman" pitchFamily="18" charset="0"/>
              </a:rPr>
              <a:t>10. Блокируете </a:t>
            </a:r>
            <a:r>
              <a:rPr lang="ru-RU" sz="2600" dirty="0">
                <a:latin typeface="Times New Roman" pitchFamily="18" charset="0"/>
                <a:cs typeface="Times New Roman" pitchFamily="18" charset="0"/>
              </a:rPr>
              <a:t>мысли о вашей реальной жизни, которые беспокоят, мыслями об интернете?</a:t>
            </a:r>
          </a:p>
          <a:p>
            <a:pPr lvl="0" algn="just"/>
            <a:r>
              <a:rPr lang="ru-RU" sz="2600" dirty="0" smtClean="0">
                <a:latin typeface="Times New Roman" pitchFamily="18" charset="0"/>
                <a:cs typeface="Times New Roman" pitchFamily="18" charset="0"/>
              </a:rPr>
              <a:t>11. Находитесь </a:t>
            </a:r>
            <a:r>
              <a:rPr lang="ru-RU" sz="2600" dirty="0">
                <a:latin typeface="Times New Roman" pitchFamily="18" charset="0"/>
                <a:cs typeface="Times New Roman" pitchFamily="18" charset="0"/>
              </a:rPr>
              <a:t>в предвкушении очередного входа в сеть?</a:t>
            </a:r>
          </a:p>
          <a:p>
            <a:pPr lvl="0" algn="just"/>
            <a:r>
              <a:rPr lang="ru-RU" sz="2600" dirty="0" smtClean="0">
                <a:latin typeface="Times New Roman" pitchFamily="18" charset="0"/>
                <a:cs typeface="Times New Roman" pitchFamily="18" charset="0"/>
              </a:rPr>
              <a:t>12. Чувствуете</a:t>
            </a:r>
            <a:r>
              <a:rPr lang="ru-RU" sz="2600" dirty="0">
                <a:latin typeface="Times New Roman" pitchFamily="18" charset="0"/>
                <a:cs typeface="Times New Roman" pitchFamily="18" charset="0"/>
              </a:rPr>
              <a:t>, что жизнь без интернета скучна, пуста и безрадостна?</a:t>
            </a:r>
          </a:p>
        </p:txBody>
      </p:sp>
    </p:spTree>
    <p:extLst>
      <p:ext uri="{BB962C8B-B14F-4D97-AF65-F5344CB8AC3E}">
        <p14:creationId xmlns:p14="http://schemas.microsoft.com/office/powerpoint/2010/main" val="1034095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899592" y="19117"/>
            <a:ext cx="7524328" cy="889604"/>
          </a:xfrm>
        </p:spPr>
        <p:txBody>
          <a:bodyPr/>
          <a:lstStyle/>
          <a:p>
            <a:pPr eaLnBrk="1" hangingPunct="1">
              <a:buFontTx/>
              <a:buNone/>
            </a:pPr>
            <a:r>
              <a:rPr lang="ru-RU" sz="4000" b="1" dirty="0" smtClean="0">
                <a:solidFill>
                  <a:schemeClr val="bg1"/>
                </a:solidFill>
                <a:latin typeface="Times New Roman" pitchFamily="18" charset="0"/>
                <a:cs typeface="Times New Roman" pitchFamily="18" charset="0"/>
              </a:rPr>
              <a:t>Тест на интернет-зависимость</a:t>
            </a:r>
            <a:endParaRPr lang="ru-RU" sz="4000" b="1" i="1"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808820" y="908719"/>
            <a:ext cx="5526360" cy="2092881"/>
          </a:xfrm>
          <a:prstGeom prst="rect">
            <a:avLst/>
          </a:prstGeom>
        </p:spPr>
        <p:txBody>
          <a:bodyPr wrap="square">
            <a:spAutoFit/>
          </a:bodyPr>
          <a:lstStyle/>
          <a:p>
            <a:r>
              <a:rPr lang="ru-RU" sz="2600" b="1" dirty="0">
                <a:latin typeface="Times New Roman" pitchFamily="18" charset="0"/>
                <a:cs typeface="Times New Roman" pitchFamily="18" charset="0"/>
              </a:rPr>
              <a:t>Никогда или крайне </a:t>
            </a:r>
            <a:r>
              <a:rPr lang="ru-RU" sz="2600" b="1" dirty="0" smtClean="0">
                <a:latin typeface="Times New Roman" pitchFamily="18" charset="0"/>
                <a:cs typeface="Times New Roman" pitchFamily="18" charset="0"/>
              </a:rPr>
              <a:t>редко - 1 балл</a:t>
            </a:r>
            <a:endParaRPr lang="ru-RU" sz="2600" b="1" dirty="0">
              <a:latin typeface="Times New Roman" pitchFamily="18" charset="0"/>
              <a:cs typeface="Times New Roman" pitchFamily="18" charset="0"/>
            </a:endParaRPr>
          </a:p>
          <a:p>
            <a:r>
              <a:rPr lang="ru-RU" sz="2600" b="1" dirty="0">
                <a:latin typeface="Times New Roman" pitchFamily="18" charset="0"/>
                <a:cs typeface="Times New Roman" pitchFamily="18" charset="0"/>
              </a:rPr>
              <a:t>Иногда — 2 </a:t>
            </a:r>
            <a:r>
              <a:rPr lang="ru-RU" sz="2600" b="1" dirty="0" smtClean="0">
                <a:latin typeface="Times New Roman" pitchFamily="18" charset="0"/>
                <a:cs typeface="Times New Roman" pitchFamily="18" charset="0"/>
              </a:rPr>
              <a:t>балла</a:t>
            </a:r>
          </a:p>
          <a:p>
            <a:r>
              <a:rPr lang="ru-RU" sz="2600" b="1" dirty="0" smtClean="0">
                <a:latin typeface="Times New Roman" pitchFamily="18" charset="0"/>
                <a:cs typeface="Times New Roman" pitchFamily="18" charset="0"/>
              </a:rPr>
              <a:t>Регулярно </a:t>
            </a:r>
            <a:r>
              <a:rPr lang="ru-RU" sz="2600" b="1" dirty="0">
                <a:latin typeface="Times New Roman" pitchFamily="18" charset="0"/>
                <a:cs typeface="Times New Roman" pitchFamily="18" charset="0"/>
              </a:rPr>
              <a:t>— 3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Часто </a:t>
            </a:r>
            <a:r>
              <a:rPr lang="ru-RU" sz="2600" b="1" dirty="0">
                <a:latin typeface="Times New Roman" pitchFamily="18" charset="0"/>
                <a:cs typeface="Times New Roman" pitchFamily="18" charset="0"/>
              </a:rPr>
              <a:t>— 4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Всегда </a:t>
            </a:r>
            <a:r>
              <a:rPr lang="ru-RU" sz="2600" b="1" dirty="0">
                <a:latin typeface="Times New Roman" pitchFamily="18" charset="0"/>
                <a:cs typeface="Times New Roman" pitchFamily="18" charset="0"/>
              </a:rPr>
              <a:t>— 5 </a:t>
            </a:r>
            <a:r>
              <a:rPr lang="ru-RU" sz="2600" b="1" dirty="0" smtClean="0">
                <a:latin typeface="Times New Roman" pitchFamily="18" charset="0"/>
                <a:cs typeface="Times New Roman" pitchFamily="18" charset="0"/>
              </a:rPr>
              <a:t>баллов</a:t>
            </a:r>
            <a:endParaRPr lang="ru-RU" sz="2600" b="1" dirty="0">
              <a:latin typeface="Times New Roman" pitchFamily="18" charset="0"/>
              <a:cs typeface="Times New Roman" pitchFamily="18" charset="0"/>
            </a:endParaRPr>
          </a:p>
        </p:txBody>
      </p:sp>
      <p:sp>
        <p:nvSpPr>
          <p:cNvPr id="3" name="Прямоугольник 2"/>
          <p:cNvSpPr/>
          <p:nvPr/>
        </p:nvSpPr>
        <p:spPr>
          <a:xfrm>
            <a:off x="107504" y="3001600"/>
            <a:ext cx="8928992" cy="3293209"/>
          </a:xfrm>
          <a:prstGeom prst="rect">
            <a:avLst/>
          </a:prstGeom>
        </p:spPr>
        <p:txBody>
          <a:bodyPr wrap="square">
            <a:spAutoFit/>
          </a:bodyPr>
          <a:lstStyle/>
          <a:p>
            <a:pPr lvl="0" algn="just"/>
            <a:r>
              <a:rPr lang="ru-RU" sz="2600" dirty="0" smtClean="0">
                <a:latin typeface="Times New Roman" pitchFamily="18" charset="0"/>
                <a:cs typeface="Times New Roman" pitchFamily="18" charset="0"/>
              </a:rPr>
              <a:t>13. Ругаетесь</a:t>
            </a:r>
            <a:r>
              <a:rPr lang="ru-RU" sz="2600" dirty="0">
                <a:latin typeface="Times New Roman" pitchFamily="18" charset="0"/>
                <a:cs typeface="Times New Roman" pitchFamily="18" charset="0"/>
              </a:rPr>
              <a:t>, кричите или иным способом выражаете свою досаду, когда кто-то пытается отвлечь вас от пребывания в сети?</a:t>
            </a:r>
          </a:p>
          <a:p>
            <a:pPr lvl="0" algn="just"/>
            <a:r>
              <a:rPr lang="ru-RU" sz="2600" dirty="0" smtClean="0">
                <a:latin typeface="Times New Roman" pitchFamily="18" charset="0"/>
                <a:cs typeface="Times New Roman" pitchFamily="18" charset="0"/>
              </a:rPr>
              <a:t>14. Пренебрегаете </a:t>
            </a:r>
            <a:r>
              <a:rPr lang="ru-RU" sz="2600" dirty="0">
                <a:latin typeface="Times New Roman" pitchFamily="18" charset="0"/>
                <a:cs typeface="Times New Roman" pitchFamily="18" charset="0"/>
              </a:rPr>
              <a:t>сном, засиживаясь в интернете допоздна?</a:t>
            </a:r>
          </a:p>
          <a:p>
            <a:pPr lvl="0" algn="just"/>
            <a:r>
              <a:rPr lang="ru-RU" sz="2600" dirty="0" smtClean="0">
                <a:latin typeface="Times New Roman" pitchFamily="18" charset="0"/>
                <a:cs typeface="Times New Roman" pitchFamily="18" charset="0"/>
              </a:rPr>
              <a:t>15. «Смакуете</a:t>
            </a:r>
            <a:r>
              <a:rPr lang="ru-RU" sz="2600" dirty="0">
                <a:latin typeface="Times New Roman" pitchFamily="18" charset="0"/>
                <a:cs typeface="Times New Roman" pitchFamily="18" charset="0"/>
              </a:rPr>
              <a:t>» тем, чем предстоит заняться в интернете, находясь в </a:t>
            </a:r>
            <a:r>
              <a:rPr lang="en-US" sz="2600" dirty="0">
                <a:latin typeface="Times New Roman" pitchFamily="18" charset="0"/>
                <a:cs typeface="Times New Roman" pitchFamily="18" charset="0"/>
              </a:rPr>
              <a:t>on</a:t>
            </a:r>
            <a:r>
              <a:rPr lang="ru-RU"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line</a:t>
            </a:r>
            <a:r>
              <a:rPr lang="ru-RU" sz="26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a:p>
            <a:pPr lvl="0" algn="just"/>
            <a:r>
              <a:rPr lang="ru-RU" sz="2600" dirty="0" smtClean="0">
                <a:latin typeface="Times New Roman" pitchFamily="18" charset="0"/>
                <a:cs typeface="Times New Roman" pitchFamily="18" charset="0"/>
              </a:rPr>
              <a:t>16. Говорите </a:t>
            </a:r>
            <a:r>
              <a:rPr lang="ru-RU" sz="2600" dirty="0">
                <a:latin typeface="Times New Roman" pitchFamily="18" charset="0"/>
                <a:cs typeface="Times New Roman" pitchFamily="18" charset="0"/>
              </a:rPr>
              <a:t>себе: «Еще минутку», сидя в сети?</a:t>
            </a:r>
          </a:p>
          <a:p>
            <a:pPr lvl="0" algn="just"/>
            <a:endParaRPr lang="ru-RU" sz="2600" dirty="0">
              <a:latin typeface="Times New Roman" pitchFamily="18" charset="0"/>
              <a:cs typeface="Times New Roman" pitchFamily="18" charset="0"/>
            </a:endParaRPr>
          </a:p>
        </p:txBody>
      </p:sp>
    </p:spTree>
    <p:extLst>
      <p:ext uri="{BB962C8B-B14F-4D97-AF65-F5344CB8AC3E}">
        <p14:creationId xmlns:p14="http://schemas.microsoft.com/office/powerpoint/2010/main" val="1411586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07504" y="0"/>
            <a:ext cx="8928992" cy="908719"/>
          </a:xfrm>
        </p:spPr>
        <p:txBody>
          <a:bodyPr/>
          <a:lstStyle/>
          <a:p>
            <a:pPr eaLnBrk="1" hangingPunct="1"/>
            <a:r>
              <a:rPr lang="ru-RU" sz="4000" b="1" dirty="0" smtClean="0">
                <a:solidFill>
                  <a:schemeClr val="bg1"/>
                </a:solidFill>
                <a:latin typeface="Times New Roman" pitchFamily="18" charset="0"/>
                <a:cs typeface="Times New Roman" pitchFamily="18" charset="0"/>
              </a:rPr>
              <a:t>Информационная безопасность детей</a:t>
            </a:r>
          </a:p>
        </p:txBody>
      </p:sp>
      <p:sp>
        <p:nvSpPr>
          <p:cNvPr id="17410" name="Rectangle 3"/>
          <p:cNvSpPr>
            <a:spLocks noGrp="1" noChangeArrowheads="1"/>
          </p:cNvSpPr>
          <p:nvPr>
            <p:ph type="body" idx="1"/>
          </p:nvPr>
        </p:nvSpPr>
        <p:spPr>
          <a:xfrm>
            <a:off x="107505" y="908720"/>
            <a:ext cx="9036495" cy="3888432"/>
          </a:xfrm>
        </p:spPr>
        <p:txBody>
          <a:bodyPr/>
          <a:lstStyle/>
          <a:p>
            <a:pPr algn="just" eaLnBrk="1" hangingPunct="1">
              <a:lnSpc>
                <a:spcPct val="80000"/>
              </a:lnSpc>
              <a:buFontTx/>
              <a:buNone/>
            </a:pPr>
            <a:r>
              <a:rPr lang="ru-RU" sz="3000" b="1" dirty="0" smtClean="0">
                <a:solidFill>
                  <a:srgbClr val="000066"/>
                </a:solidFill>
                <a:latin typeface="Times New Roman" pitchFamily="18" charset="0"/>
                <a:cs typeface="Times New Roman" pitchFamily="18" charset="0"/>
              </a:rPr>
              <a:t>это состояние защищенности детей, при котором </a:t>
            </a:r>
          </a:p>
          <a:p>
            <a:pPr algn="just" eaLnBrk="1" hangingPunct="1">
              <a:lnSpc>
                <a:spcPct val="80000"/>
              </a:lnSpc>
              <a:buFontTx/>
              <a:buNone/>
            </a:pPr>
            <a:r>
              <a:rPr lang="ru-RU" sz="3000" b="1" dirty="0" smtClean="0">
                <a:solidFill>
                  <a:srgbClr val="000066"/>
                </a:solidFill>
                <a:latin typeface="Times New Roman" pitchFamily="18" charset="0"/>
                <a:cs typeface="Times New Roman" pitchFamily="18" charset="0"/>
              </a:rPr>
              <a:t>отсутствует риск, связанный с причинением </a:t>
            </a:r>
          </a:p>
          <a:p>
            <a:pPr algn="just" eaLnBrk="1" hangingPunct="1">
              <a:lnSpc>
                <a:spcPct val="80000"/>
              </a:lnSpc>
              <a:buFontTx/>
              <a:buNone/>
            </a:pPr>
            <a:r>
              <a:rPr lang="ru-RU" sz="3000" b="1" dirty="0" smtClean="0">
                <a:solidFill>
                  <a:srgbClr val="000066"/>
                </a:solidFill>
                <a:latin typeface="Times New Roman" pitchFamily="18" charset="0"/>
                <a:cs typeface="Times New Roman" pitchFamily="18" charset="0"/>
              </a:rPr>
              <a:t>информацией, в том числе распространяемой в </a:t>
            </a:r>
          </a:p>
          <a:p>
            <a:pPr algn="just" eaLnBrk="1" hangingPunct="1">
              <a:lnSpc>
                <a:spcPct val="80000"/>
              </a:lnSpc>
              <a:buFontTx/>
              <a:buNone/>
            </a:pPr>
            <a:r>
              <a:rPr lang="ru-RU" sz="3000" b="1" dirty="0" smtClean="0">
                <a:solidFill>
                  <a:srgbClr val="000066"/>
                </a:solidFill>
                <a:latin typeface="Times New Roman" pitchFamily="18" charset="0"/>
                <a:cs typeface="Times New Roman" pitchFamily="18" charset="0"/>
              </a:rPr>
              <a:t>сети Интернет, вреда их здоровью, физическому,</a:t>
            </a:r>
          </a:p>
          <a:p>
            <a:pPr algn="just" eaLnBrk="1" hangingPunct="1">
              <a:lnSpc>
                <a:spcPct val="80000"/>
              </a:lnSpc>
              <a:buFontTx/>
              <a:buNone/>
            </a:pPr>
            <a:r>
              <a:rPr lang="ru-RU" sz="3000" b="1" dirty="0" smtClean="0">
                <a:solidFill>
                  <a:srgbClr val="000066"/>
                </a:solidFill>
                <a:latin typeface="Times New Roman" pitchFamily="18" charset="0"/>
                <a:cs typeface="Times New Roman" pitchFamily="18" charset="0"/>
              </a:rPr>
              <a:t>психическому, духовному и нравственному</a:t>
            </a:r>
          </a:p>
          <a:p>
            <a:pPr algn="just" eaLnBrk="1" hangingPunct="1">
              <a:lnSpc>
                <a:spcPct val="80000"/>
              </a:lnSpc>
              <a:buFontTx/>
              <a:buNone/>
            </a:pPr>
            <a:r>
              <a:rPr lang="ru-RU" sz="3000" b="1" dirty="0" smtClean="0">
                <a:solidFill>
                  <a:srgbClr val="000066"/>
                </a:solidFill>
                <a:latin typeface="Times New Roman" pitchFamily="18" charset="0"/>
                <a:cs typeface="Times New Roman" pitchFamily="18" charset="0"/>
              </a:rPr>
              <a:t>развитию</a:t>
            </a:r>
            <a:r>
              <a:rPr lang="ru-RU" sz="3000" dirty="0" smtClean="0">
                <a:solidFill>
                  <a:srgbClr val="000066"/>
                </a:solidFill>
                <a:latin typeface="Times New Roman" pitchFamily="18" charset="0"/>
                <a:cs typeface="Times New Roman" pitchFamily="18" charset="0"/>
              </a:rPr>
              <a:t> </a:t>
            </a:r>
          </a:p>
          <a:p>
            <a:pPr eaLnBrk="1" hangingPunct="1">
              <a:lnSpc>
                <a:spcPct val="80000"/>
              </a:lnSpc>
              <a:buFontTx/>
              <a:buNone/>
            </a:pPr>
            <a:endParaRPr lang="ru-RU" sz="1200" dirty="0" smtClean="0">
              <a:solidFill>
                <a:srgbClr val="000066"/>
              </a:solidFill>
            </a:endParaRPr>
          </a:p>
          <a:p>
            <a:pPr eaLnBrk="1" hangingPunct="1">
              <a:lnSpc>
                <a:spcPct val="80000"/>
              </a:lnSpc>
              <a:buFontTx/>
              <a:buNone/>
            </a:pPr>
            <a:r>
              <a:rPr lang="ru-RU" sz="2400" dirty="0" smtClean="0">
                <a:solidFill>
                  <a:srgbClr val="000066"/>
                </a:solidFill>
              </a:rPr>
              <a:t>(Федеральный закон от 29.12.2010 №436-ФЗ "О защите </a:t>
            </a:r>
          </a:p>
          <a:p>
            <a:pPr eaLnBrk="1" hangingPunct="1">
              <a:lnSpc>
                <a:spcPct val="80000"/>
              </a:lnSpc>
              <a:buFontTx/>
              <a:buNone/>
            </a:pPr>
            <a:r>
              <a:rPr lang="ru-RU" sz="2400" dirty="0" smtClean="0">
                <a:solidFill>
                  <a:srgbClr val="000066"/>
                </a:solidFill>
              </a:rPr>
              <a:t>детей от информации, причиняющей вред их здоровью и</a:t>
            </a:r>
          </a:p>
          <a:p>
            <a:pPr eaLnBrk="1" hangingPunct="1">
              <a:lnSpc>
                <a:spcPct val="80000"/>
              </a:lnSpc>
              <a:buFontTx/>
              <a:buNone/>
            </a:pPr>
            <a:r>
              <a:rPr lang="ru-RU" sz="2400" dirty="0" smtClean="0">
                <a:solidFill>
                  <a:srgbClr val="000066"/>
                </a:solidFill>
              </a:rPr>
              <a:t>развитию"). </a:t>
            </a:r>
          </a:p>
        </p:txBody>
      </p:sp>
      <p:pic>
        <p:nvPicPr>
          <p:cNvPr id="5122" name="Picture 2" descr="Итоги областного конкурса &quot;Мой безопасный Интернет&quot; - 9 Апреля 2014 - Управление образования Шебекинского райо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59470"/>
            <a:ext cx="3203848" cy="2298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down)">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down)">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down)">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wipe(down)">
                                      <p:cBhvr>
                                        <p:cTn id="22" dur="500"/>
                                        <p:tgtEl>
                                          <p:spTgt spid="174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wipe(down)">
                                      <p:cBhvr>
                                        <p:cTn id="27" dur="500"/>
                                        <p:tgtEl>
                                          <p:spTgt spid="174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wipe(down)">
                                      <p:cBhvr>
                                        <p:cTn id="32" dur="500"/>
                                        <p:tgtEl>
                                          <p:spTgt spid="174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10">
                                            <p:txEl>
                                              <p:pRg st="7" end="7"/>
                                            </p:txEl>
                                          </p:spTgt>
                                        </p:tgtEl>
                                        <p:attrNameLst>
                                          <p:attrName>style.visibility</p:attrName>
                                        </p:attrNameLst>
                                      </p:cBhvr>
                                      <p:to>
                                        <p:strVal val="visible"/>
                                      </p:to>
                                    </p:set>
                                    <p:animEffect transition="in" filter="wipe(down)">
                                      <p:cBhvr>
                                        <p:cTn id="37" dur="500"/>
                                        <p:tgtEl>
                                          <p:spTgt spid="174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10">
                                            <p:txEl>
                                              <p:pRg st="8" end="8"/>
                                            </p:txEl>
                                          </p:spTgt>
                                        </p:tgtEl>
                                        <p:attrNameLst>
                                          <p:attrName>style.visibility</p:attrName>
                                        </p:attrNameLst>
                                      </p:cBhvr>
                                      <p:to>
                                        <p:strVal val="visible"/>
                                      </p:to>
                                    </p:set>
                                    <p:animEffect transition="in" filter="wipe(down)">
                                      <p:cBhvr>
                                        <p:cTn id="42" dur="500"/>
                                        <p:tgtEl>
                                          <p:spTgt spid="174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10">
                                            <p:txEl>
                                              <p:pRg st="9" end="9"/>
                                            </p:txEl>
                                          </p:spTgt>
                                        </p:tgtEl>
                                        <p:attrNameLst>
                                          <p:attrName>style.visibility</p:attrName>
                                        </p:attrNameLst>
                                      </p:cBhvr>
                                      <p:to>
                                        <p:strVal val="visible"/>
                                      </p:to>
                                    </p:set>
                                    <p:animEffect transition="in" filter="wipe(down)">
                                      <p:cBhvr>
                                        <p:cTn id="47" dur="500"/>
                                        <p:tgtEl>
                                          <p:spTgt spid="174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899592" y="19117"/>
            <a:ext cx="7524328" cy="889604"/>
          </a:xfrm>
        </p:spPr>
        <p:txBody>
          <a:bodyPr/>
          <a:lstStyle/>
          <a:p>
            <a:pPr eaLnBrk="1" hangingPunct="1">
              <a:buFontTx/>
              <a:buNone/>
            </a:pPr>
            <a:r>
              <a:rPr lang="ru-RU" sz="4000" b="1" dirty="0" smtClean="0">
                <a:solidFill>
                  <a:schemeClr val="bg1"/>
                </a:solidFill>
                <a:latin typeface="Times New Roman" pitchFamily="18" charset="0"/>
                <a:cs typeface="Times New Roman" pitchFamily="18" charset="0"/>
              </a:rPr>
              <a:t>Тест на интернет-зависимость</a:t>
            </a:r>
            <a:endParaRPr lang="ru-RU" sz="4000" b="1" i="1"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808820" y="908719"/>
            <a:ext cx="5526360" cy="2092881"/>
          </a:xfrm>
          <a:prstGeom prst="rect">
            <a:avLst/>
          </a:prstGeom>
        </p:spPr>
        <p:txBody>
          <a:bodyPr wrap="square">
            <a:spAutoFit/>
          </a:bodyPr>
          <a:lstStyle/>
          <a:p>
            <a:r>
              <a:rPr lang="ru-RU" sz="2600" b="1" dirty="0">
                <a:latin typeface="Times New Roman" pitchFamily="18" charset="0"/>
                <a:cs typeface="Times New Roman" pitchFamily="18" charset="0"/>
              </a:rPr>
              <a:t>Никогда или крайне </a:t>
            </a:r>
            <a:r>
              <a:rPr lang="ru-RU" sz="2600" b="1" dirty="0" smtClean="0">
                <a:latin typeface="Times New Roman" pitchFamily="18" charset="0"/>
                <a:cs typeface="Times New Roman" pitchFamily="18" charset="0"/>
              </a:rPr>
              <a:t>редко - 1 балл</a:t>
            </a:r>
            <a:endParaRPr lang="ru-RU" sz="2600" b="1" dirty="0">
              <a:latin typeface="Times New Roman" pitchFamily="18" charset="0"/>
              <a:cs typeface="Times New Roman" pitchFamily="18" charset="0"/>
            </a:endParaRPr>
          </a:p>
          <a:p>
            <a:r>
              <a:rPr lang="ru-RU" sz="2600" b="1" dirty="0">
                <a:latin typeface="Times New Roman" pitchFamily="18" charset="0"/>
                <a:cs typeface="Times New Roman" pitchFamily="18" charset="0"/>
              </a:rPr>
              <a:t>Иногда — 2 </a:t>
            </a:r>
            <a:r>
              <a:rPr lang="ru-RU" sz="2600" b="1" dirty="0" smtClean="0">
                <a:latin typeface="Times New Roman" pitchFamily="18" charset="0"/>
                <a:cs typeface="Times New Roman" pitchFamily="18" charset="0"/>
              </a:rPr>
              <a:t>балла</a:t>
            </a:r>
          </a:p>
          <a:p>
            <a:r>
              <a:rPr lang="ru-RU" sz="2600" b="1" dirty="0" smtClean="0">
                <a:latin typeface="Times New Roman" pitchFamily="18" charset="0"/>
                <a:cs typeface="Times New Roman" pitchFamily="18" charset="0"/>
              </a:rPr>
              <a:t>Регулярно </a:t>
            </a:r>
            <a:r>
              <a:rPr lang="ru-RU" sz="2600" b="1" dirty="0">
                <a:latin typeface="Times New Roman" pitchFamily="18" charset="0"/>
                <a:cs typeface="Times New Roman" pitchFamily="18" charset="0"/>
              </a:rPr>
              <a:t>— 3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Часто </a:t>
            </a:r>
            <a:r>
              <a:rPr lang="ru-RU" sz="2600" b="1" dirty="0">
                <a:latin typeface="Times New Roman" pitchFamily="18" charset="0"/>
                <a:cs typeface="Times New Roman" pitchFamily="18" charset="0"/>
              </a:rPr>
              <a:t>— 4 </a:t>
            </a:r>
            <a:r>
              <a:rPr lang="ru-RU" sz="2600" b="1" dirty="0" smtClean="0">
                <a:latin typeface="Times New Roman" pitchFamily="18" charset="0"/>
                <a:cs typeface="Times New Roman" pitchFamily="18" charset="0"/>
              </a:rPr>
              <a:t>балла </a:t>
            </a:r>
          </a:p>
          <a:p>
            <a:r>
              <a:rPr lang="ru-RU" sz="2600" b="1" dirty="0" smtClean="0">
                <a:latin typeface="Times New Roman" pitchFamily="18" charset="0"/>
                <a:cs typeface="Times New Roman" pitchFamily="18" charset="0"/>
              </a:rPr>
              <a:t>Всегда </a:t>
            </a:r>
            <a:r>
              <a:rPr lang="ru-RU" sz="2600" b="1" dirty="0">
                <a:latin typeface="Times New Roman" pitchFamily="18" charset="0"/>
                <a:cs typeface="Times New Roman" pitchFamily="18" charset="0"/>
              </a:rPr>
              <a:t>— 5 </a:t>
            </a:r>
            <a:r>
              <a:rPr lang="ru-RU" sz="2600" b="1" dirty="0" smtClean="0">
                <a:latin typeface="Times New Roman" pitchFamily="18" charset="0"/>
                <a:cs typeface="Times New Roman" pitchFamily="18" charset="0"/>
              </a:rPr>
              <a:t>баллов</a:t>
            </a:r>
            <a:endParaRPr lang="ru-RU" sz="2600" b="1" dirty="0">
              <a:latin typeface="Times New Roman" pitchFamily="18" charset="0"/>
              <a:cs typeface="Times New Roman" pitchFamily="18" charset="0"/>
            </a:endParaRPr>
          </a:p>
        </p:txBody>
      </p:sp>
      <p:sp>
        <p:nvSpPr>
          <p:cNvPr id="3" name="Прямоугольник 2"/>
          <p:cNvSpPr/>
          <p:nvPr/>
        </p:nvSpPr>
        <p:spPr>
          <a:xfrm>
            <a:off x="107504" y="3001600"/>
            <a:ext cx="8928992" cy="3693319"/>
          </a:xfrm>
          <a:prstGeom prst="rect">
            <a:avLst/>
          </a:prstGeom>
        </p:spPr>
        <p:txBody>
          <a:bodyPr wrap="square">
            <a:spAutoFit/>
          </a:bodyPr>
          <a:lstStyle/>
          <a:p>
            <a:pPr lvl="0" algn="just"/>
            <a:r>
              <a:rPr lang="ru-RU" sz="2600" dirty="0" smtClean="0">
                <a:latin typeface="Times New Roman" pitchFamily="18" charset="0"/>
                <a:cs typeface="Times New Roman" pitchFamily="18" charset="0"/>
              </a:rPr>
              <a:t>17. Были </a:t>
            </a:r>
            <a:r>
              <a:rPr lang="ru-RU" sz="2600" dirty="0">
                <a:latin typeface="Times New Roman" pitchFamily="18" charset="0"/>
                <a:cs typeface="Times New Roman" pitchFamily="18" charset="0"/>
              </a:rPr>
              <a:t>ли у вас попытки сократить время, проведенное в </a:t>
            </a:r>
            <a:r>
              <a:rPr lang="en-US" sz="2600" dirty="0">
                <a:latin typeface="Times New Roman" pitchFamily="18" charset="0"/>
                <a:cs typeface="Times New Roman" pitchFamily="18" charset="0"/>
              </a:rPr>
              <a:t>on</a:t>
            </a:r>
            <a:r>
              <a:rPr lang="ru-RU" sz="2600" dirty="0">
                <a:latin typeface="Times New Roman" pitchFamily="18" charset="0"/>
                <a:cs typeface="Times New Roman" pitchFamily="18" charset="0"/>
              </a:rPr>
              <a:t>-</a:t>
            </a:r>
            <a:r>
              <a:rPr lang="en-US" sz="2600" dirty="0">
                <a:latin typeface="Times New Roman" pitchFamily="18" charset="0"/>
                <a:cs typeface="Times New Roman" pitchFamily="18" charset="0"/>
              </a:rPr>
              <a:t>line</a:t>
            </a:r>
            <a:r>
              <a:rPr lang="ru-RU" sz="2600" dirty="0">
                <a:latin typeface="Times New Roman" pitchFamily="18" charset="0"/>
                <a:cs typeface="Times New Roman" pitchFamily="18" charset="0"/>
              </a:rPr>
              <a:t>?</a:t>
            </a:r>
          </a:p>
          <a:p>
            <a:pPr lvl="0" algn="just"/>
            <a:r>
              <a:rPr lang="ru-RU" sz="2600" dirty="0" smtClean="0">
                <a:latin typeface="Times New Roman" pitchFamily="18" charset="0"/>
                <a:cs typeface="Times New Roman" pitchFamily="18" charset="0"/>
              </a:rPr>
              <a:t>18. Пытаетесь </a:t>
            </a:r>
            <a:r>
              <a:rPr lang="ru-RU" sz="2600" dirty="0">
                <a:latin typeface="Times New Roman" pitchFamily="18" charset="0"/>
                <a:cs typeface="Times New Roman" pitchFamily="18" charset="0"/>
              </a:rPr>
              <a:t>скрыть количество времени, проведенного вами  в сети?</a:t>
            </a:r>
          </a:p>
          <a:p>
            <a:pPr lvl="0" algn="just"/>
            <a:r>
              <a:rPr lang="ru-RU" sz="2600" dirty="0" smtClean="0">
                <a:latin typeface="Times New Roman" pitchFamily="18" charset="0"/>
                <a:cs typeface="Times New Roman" pitchFamily="18" charset="0"/>
              </a:rPr>
              <a:t>19.Вместо </a:t>
            </a:r>
            <a:r>
              <a:rPr lang="ru-RU" sz="2600" dirty="0">
                <a:latin typeface="Times New Roman" pitchFamily="18" charset="0"/>
                <a:cs typeface="Times New Roman" pitchFamily="18" charset="0"/>
              </a:rPr>
              <a:t>того, чтобы пойти куда-то с друзьями, выбираете интернет?</a:t>
            </a:r>
          </a:p>
          <a:p>
            <a:pPr algn="just"/>
            <a:r>
              <a:rPr lang="ru-RU" sz="2600" dirty="0" smtClean="0">
                <a:latin typeface="Times New Roman" pitchFamily="18" charset="0"/>
                <a:cs typeface="Times New Roman" pitchFamily="18" charset="0"/>
              </a:rPr>
              <a:t>20. Чувствуете </a:t>
            </a:r>
            <a:r>
              <a:rPr lang="ru-RU" sz="2600" dirty="0">
                <a:latin typeface="Times New Roman" pitchFamily="18" charset="0"/>
                <a:cs typeface="Times New Roman" pitchFamily="18" charset="0"/>
              </a:rPr>
              <a:t>депрессию, угнетенность или нервозность, находясь вне сети, и отмечаете то, что это состояние проходит, как только вы оказываетесь в </a:t>
            </a:r>
            <a:r>
              <a:rPr lang="en-US" sz="2600" dirty="0">
                <a:latin typeface="Times New Roman" pitchFamily="18" charset="0"/>
                <a:cs typeface="Times New Roman" pitchFamily="18" charset="0"/>
              </a:rPr>
              <a:t>on</a:t>
            </a:r>
            <a:r>
              <a:rPr lang="ru-RU"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line</a:t>
            </a:r>
            <a:r>
              <a:rPr lang="ru-RU" sz="26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spTree>
    <p:extLst>
      <p:ext uri="{BB962C8B-B14F-4D97-AF65-F5344CB8AC3E}">
        <p14:creationId xmlns:p14="http://schemas.microsoft.com/office/powerpoint/2010/main" val="1278608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899592" y="19117"/>
            <a:ext cx="7524328" cy="889604"/>
          </a:xfrm>
        </p:spPr>
        <p:txBody>
          <a:bodyPr/>
          <a:lstStyle/>
          <a:p>
            <a:pPr eaLnBrk="1" hangingPunct="1">
              <a:buFontTx/>
              <a:buNone/>
            </a:pPr>
            <a:r>
              <a:rPr lang="ru-RU" sz="4000" b="1" dirty="0" smtClean="0">
                <a:solidFill>
                  <a:schemeClr val="bg1"/>
                </a:solidFill>
                <a:latin typeface="Times New Roman" pitchFamily="18" charset="0"/>
                <a:cs typeface="Times New Roman" pitchFamily="18" charset="0"/>
              </a:rPr>
              <a:t>Тест на интернет-зависимость</a:t>
            </a:r>
            <a:endParaRPr lang="ru-RU" sz="4000" b="1" i="1" dirty="0" smtClean="0">
              <a:solidFill>
                <a:schemeClr val="bg1"/>
              </a:solidFill>
              <a:latin typeface="Times New Roman" pitchFamily="18" charset="0"/>
              <a:cs typeface="Times New Roman" pitchFamily="18" charset="0"/>
            </a:endParaRPr>
          </a:p>
        </p:txBody>
      </p:sp>
      <p:sp>
        <p:nvSpPr>
          <p:cNvPr id="4" name="Прямоугольник 3"/>
          <p:cNvSpPr/>
          <p:nvPr/>
        </p:nvSpPr>
        <p:spPr>
          <a:xfrm>
            <a:off x="107504" y="1305342"/>
            <a:ext cx="8928992" cy="4862870"/>
          </a:xfrm>
          <a:prstGeom prst="rect">
            <a:avLst/>
          </a:prstGeom>
        </p:spPr>
        <p:txBody>
          <a:bodyPr wrap="square">
            <a:spAutoFit/>
          </a:bodyPr>
          <a:lstStyle/>
          <a:p>
            <a:pPr algn="ctr"/>
            <a:r>
              <a:rPr lang="ru-RU" sz="2600" b="1" dirty="0" smtClean="0">
                <a:latin typeface="Times New Roman" pitchFamily="18" charset="0"/>
                <a:cs typeface="Times New Roman" pitchFamily="18" charset="0"/>
              </a:rPr>
              <a:t>Результаты:</a:t>
            </a:r>
            <a:endParaRPr lang="ru-RU" sz="2600" b="1" dirty="0">
              <a:latin typeface="Times New Roman" pitchFamily="18" charset="0"/>
              <a:cs typeface="Times New Roman" pitchFamily="18" charset="0"/>
            </a:endParaRPr>
          </a:p>
          <a:p>
            <a:pPr algn="just"/>
            <a:r>
              <a:rPr lang="ru-RU" sz="2600" b="1" dirty="0">
                <a:latin typeface="Times New Roman" pitchFamily="18" charset="0"/>
                <a:cs typeface="Times New Roman" pitchFamily="18" charset="0"/>
              </a:rPr>
              <a:t>20-49 баллов. </a:t>
            </a:r>
            <a:r>
              <a:rPr lang="ru-RU" sz="2600" dirty="0">
                <a:latin typeface="Times New Roman" pitchFamily="18" charset="0"/>
                <a:cs typeface="Times New Roman" pitchFamily="18" charset="0"/>
              </a:rPr>
              <a:t>Вы — мудрый пользователь интернетом. Можете путешествовать в сети очень долго, потому что умеете контролировать себя</a:t>
            </a:r>
            <a:r>
              <a:rPr lang="ru-RU" sz="2600" dirty="0" smtClean="0">
                <a:latin typeface="Times New Roman" pitchFamily="18" charset="0"/>
                <a:cs typeface="Times New Roman" pitchFamily="18" charset="0"/>
              </a:rPr>
              <a:t>.</a:t>
            </a:r>
          </a:p>
          <a:p>
            <a:pPr algn="just"/>
            <a:endParaRPr lang="ru-RU" sz="1200" dirty="0">
              <a:latin typeface="Times New Roman" pitchFamily="18" charset="0"/>
              <a:cs typeface="Times New Roman" pitchFamily="18" charset="0"/>
            </a:endParaRPr>
          </a:p>
          <a:p>
            <a:pPr algn="just"/>
            <a:r>
              <a:rPr lang="ru-RU" sz="2600" b="1" dirty="0">
                <a:latin typeface="Times New Roman" pitchFamily="18" charset="0"/>
                <a:cs typeface="Times New Roman" pitchFamily="18" charset="0"/>
              </a:rPr>
              <a:t>50-79 баллов. </a:t>
            </a:r>
            <a:r>
              <a:rPr lang="ru-RU" sz="2600" dirty="0">
                <a:latin typeface="Times New Roman" pitchFamily="18" charset="0"/>
                <a:cs typeface="Times New Roman" pitchFamily="18" charset="0"/>
              </a:rPr>
              <a:t>У вас есть некоторые проблемы, связанные с чрезмерным увлечением интернетом. Если вы не обратите на них внимания сейчас — в дальнейшем они могут заполнить всю вашу жизнь</a:t>
            </a:r>
            <a:r>
              <a:rPr lang="ru-RU" sz="2600" dirty="0" smtClean="0">
                <a:latin typeface="Times New Roman" pitchFamily="18" charset="0"/>
                <a:cs typeface="Times New Roman" pitchFamily="18" charset="0"/>
              </a:rPr>
              <a:t>.</a:t>
            </a:r>
          </a:p>
          <a:p>
            <a:pPr algn="just"/>
            <a:endParaRPr lang="ru-RU" sz="1200" dirty="0">
              <a:latin typeface="Times New Roman" pitchFamily="18" charset="0"/>
              <a:cs typeface="Times New Roman" pitchFamily="18" charset="0"/>
            </a:endParaRPr>
          </a:p>
          <a:p>
            <a:pPr algn="just"/>
            <a:r>
              <a:rPr lang="ru-RU" sz="2600" b="1" dirty="0">
                <a:latin typeface="Times New Roman" pitchFamily="18" charset="0"/>
                <a:cs typeface="Times New Roman" pitchFamily="18" charset="0"/>
              </a:rPr>
              <a:t>80-100 баллов.</a:t>
            </a:r>
            <a:r>
              <a:rPr lang="ru-RU" sz="2600" dirty="0">
                <a:latin typeface="Times New Roman" pitchFamily="18" charset="0"/>
                <a:cs typeface="Times New Roman" pitchFamily="18" charset="0"/>
              </a:rPr>
              <a:t> Использование интернета вызывает значительные проблемы в вашей жизни. Вам нужна срочная помощь психотерапевта.</a:t>
            </a:r>
          </a:p>
        </p:txBody>
      </p:sp>
    </p:spTree>
    <p:extLst>
      <p:ext uri="{BB962C8B-B14F-4D97-AF65-F5344CB8AC3E}">
        <p14:creationId xmlns:p14="http://schemas.microsoft.com/office/powerpoint/2010/main" val="1846023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67544" y="1844824"/>
            <a:ext cx="8229600" cy="2807965"/>
          </a:xfrm>
        </p:spPr>
        <p:txBody>
          <a:bodyPr/>
          <a:lstStyle/>
          <a:p>
            <a:pPr eaLnBrk="1" hangingPunct="1">
              <a:buFontTx/>
              <a:buNone/>
            </a:pPr>
            <a:r>
              <a:rPr lang="ru-RU" sz="3600" b="1" i="1" dirty="0" smtClean="0">
                <a:solidFill>
                  <a:srgbClr val="990000"/>
                </a:solidFill>
              </a:rPr>
              <a:t>Использование Интернета – это радость. </a:t>
            </a:r>
          </a:p>
          <a:p>
            <a:pPr eaLnBrk="1" hangingPunct="1">
              <a:buFontTx/>
              <a:buNone/>
            </a:pPr>
            <a:r>
              <a:rPr lang="ru-RU" sz="3600" b="1" i="1" dirty="0" smtClean="0">
                <a:solidFill>
                  <a:srgbClr val="990000"/>
                </a:solidFill>
              </a:rPr>
              <a:t>Получай максимум удовольствия, оставаясь в безопасности.</a:t>
            </a:r>
          </a:p>
        </p:txBody>
      </p:sp>
    </p:spTree>
    <p:extLst>
      <p:ext uri="{BB962C8B-B14F-4D97-AF65-F5344CB8AC3E}">
        <p14:creationId xmlns:p14="http://schemas.microsoft.com/office/powerpoint/2010/main" val="860832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539552" y="2060848"/>
            <a:ext cx="8229600" cy="720080"/>
          </a:xfrm>
        </p:spPr>
        <p:txBody>
          <a:bodyPr/>
          <a:lstStyle/>
          <a:p>
            <a:pPr algn="ctr" eaLnBrk="1" hangingPunct="1">
              <a:buNone/>
            </a:pPr>
            <a:r>
              <a:rPr lang="ru-RU" b="1" i="1" dirty="0" smtClean="0">
                <a:solidFill>
                  <a:srgbClr val="000066"/>
                </a:solidFill>
              </a:rPr>
              <a:t>СПАСИБО </a:t>
            </a:r>
            <a:r>
              <a:rPr lang="ru-RU" b="1" i="1" dirty="0">
                <a:solidFill>
                  <a:srgbClr val="000066"/>
                </a:solidFill>
              </a:rPr>
              <a:t>ЗА ВНИМАНИЕ!</a:t>
            </a:r>
          </a:p>
          <a:p>
            <a:pPr algn="ctr" eaLnBrk="1" hangingPunct="1">
              <a:buFontTx/>
              <a:buNone/>
            </a:pPr>
            <a:endParaRPr lang="ru-RU" b="1" i="1" dirty="0" smtClean="0"/>
          </a:p>
        </p:txBody>
      </p:sp>
    </p:spTree>
    <p:extLst>
      <p:ext uri="{BB962C8B-B14F-4D97-AF65-F5344CB8AC3E}">
        <p14:creationId xmlns:p14="http://schemas.microsoft.com/office/powerpoint/2010/main" val="1817067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67544" y="16202"/>
            <a:ext cx="8229600" cy="1143000"/>
          </a:xfrm>
        </p:spPr>
        <p:txBody>
          <a:bodyPr/>
          <a:lstStyle/>
          <a:p>
            <a:pPr eaLnBrk="1" hangingPunct="1"/>
            <a:r>
              <a:rPr lang="ru-RU" dirty="0" smtClean="0">
                <a:solidFill>
                  <a:schemeClr val="bg1"/>
                </a:solidFill>
              </a:rPr>
              <a:t>Список источников:</a:t>
            </a:r>
          </a:p>
        </p:txBody>
      </p:sp>
      <p:sp>
        <p:nvSpPr>
          <p:cNvPr id="45058" name="Rectangle 3"/>
          <p:cNvSpPr>
            <a:spLocks noGrp="1" noChangeArrowheads="1"/>
          </p:cNvSpPr>
          <p:nvPr>
            <p:ph type="body" idx="1"/>
          </p:nvPr>
        </p:nvSpPr>
        <p:spPr>
          <a:xfrm>
            <a:off x="107504" y="908720"/>
            <a:ext cx="8928992" cy="5616624"/>
          </a:xfrm>
        </p:spPr>
        <p:txBody>
          <a:bodyPr/>
          <a:lstStyle/>
          <a:p>
            <a:pPr marL="0" indent="0" algn="ctr" eaLnBrk="1" hangingPunct="1">
              <a:buNone/>
            </a:pPr>
            <a:r>
              <a:rPr lang="ru-RU" sz="1800" b="1" dirty="0" smtClean="0">
                <a:latin typeface="Times New Roman" pitchFamily="18" charset="0"/>
                <a:cs typeface="Times New Roman" pitchFamily="18" charset="0"/>
              </a:rPr>
              <a:t>Картинки:</a:t>
            </a:r>
          </a:p>
          <a:p>
            <a:pPr eaLnBrk="1" hangingPunct="1">
              <a:buFont typeface="+mj-lt"/>
              <a:buAutoNum type="arabicPeriod"/>
            </a:pPr>
            <a:r>
              <a:rPr lang="de-DE" sz="1800" dirty="0" smtClean="0">
                <a:latin typeface="Times New Roman" pitchFamily="18" charset="0"/>
                <a:cs typeface="Times New Roman" pitchFamily="18" charset="0"/>
                <a:hlinkClick r:id="rId2"/>
              </a:rPr>
              <a:t>http</a:t>
            </a:r>
            <a:r>
              <a:rPr lang="de-DE" sz="1800" dirty="0">
                <a:latin typeface="Times New Roman" pitchFamily="18" charset="0"/>
                <a:cs typeface="Times New Roman" pitchFamily="18" charset="0"/>
                <a:hlinkClick r:id="rId2"/>
              </a:rPr>
              <a:t>://</a:t>
            </a:r>
            <a:r>
              <a:rPr lang="de-DE" sz="1800" dirty="0" smtClean="0">
                <a:latin typeface="Times New Roman" pitchFamily="18" charset="0"/>
                <a:cs typeface="Times New Roman" pitchFamily="18" charset="0"/>
                <a:hlinkClick r:id="rId2"/>
              </a:rPr>
              <a:t>www.infobarrel.com/media/image/19650_max.jpg</a:t>
            </a:r>
            <a:endParaRPr lang="ru-RU" sz="1800" dirty="0">
              <a:latin typeface="Times New Roman" pitchFamily="18" charset="0"/>
              <a:cs typeface="Times New Roman" pitchFamily="18" charset="0"/>
            </a:endParaRPr>
          </a:p>
          <a:p>
            <a:pPr eaLnBrk="1" hangingPunct="1">
              <a:buFont typeface="+mj-lt"/>
              <a:buAutoNum type="arabicPeriod"/>
            </a:pPr>
            <a:r>
              <a:rPr lang="de-DE" sz="1800" dirty="0" smtClean="0">
                <a:latin typeface="Times New Roman" pitchFamily="18" charset="0"/>
                <a:cs typeface="Times New Roman" pitchFamily="18" charset="0"/>
                <a:hlinkClick r:id="rId3"/>
              </a:rPr>
              <a:t>http</a:t>
            </a:r>
            <a:r>
              <a:rPr lang="de-DE" sz="1800" dirty="0">
                <a:latin typeface="Times New Roman" pitchFamily="18" charset="0"/>
                <a:cs typeface="Times New Roman" pitchFamily="18" charset="0"/>
                <a:hlinkClick r:id="rId3"/>
              </a:rPr>
              <a:t>://</a:t>
            </a:r>
            <a:r>
              <a:rPr lang="de-DE" sz="1800" dirty="0" smtClean="0">
                <a:latin typeface="Times New Roman" pitchFamily="18" charset="0"/>
                <a:cs typeface="Times New Roman" pitchFamily="18" charset="0"/>
                <a:hlinkClick r:id="rId3"/>
              </a:rPr>
              <a:t>www.swisstok.ch/uploads/monthly_10_2013/post-278318-1380615993.jpg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4"/>
              </a:rPr>
              <a:t>http://</a:t>
            </a:r>
            <a:r>
              <a:rPr lang="de-DE" sz="1800" dirty="0" smtClean="0">
                <a:latin typeface="Times New Roman" pitchFamily="18" charset="0"/>
                <a:cs typeface="Times New Roman" pitchFamily="18" charset="0"/>
                <a:hlinkClick r:id="rId4"/>
              </a:rPr>
              <a:t>www.arms-expo.ru/img/547/5474692.png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5"/>
              </a:rPr>
              <a:t>http://</a:t>
            </a:r>
            <a:r>
              <a:rPr lang="de-DE" sz="1800" dirty="0" smtClean="0">
                <a:latin typeface="Times New Roman" pitchFamily="18" charset="0"/>
                <a:cs typeface="Times New Roman" pitchFamily="18" charset="0"/>
                <a:hlinkClick r:id="rId5"/>
              </a:rPr>
              <a:t>vejd.ucoz.ru/MCOKO/internet.jpg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6"/>
              </a:rPr>
              <a:t>http://</a:t>
            </a:r>
            <a:r>
              <a:rPr lang="de-DE" sz="1800" dirty="0" smtClean="0">
                <a:latin typeface="Times New Roman" pitchFamily="18" charset="0"/>
                <a:cs typeface="Times New Roman" pitchFamily="18" charset="0"/>
                <a:hlinkClick r:id="rId6"/>
              </a:rPr>
              <a:t>www.jcbgenerators.ru/files/uploads/images/gsm_1.PNG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7"/>
              </a:rPr>
              <a:t>http://</a:t>
            </a:r>
            <a:r>
              <a:rPr lang="de-DE" sz="1800" dirty="0" smtClean="0">
                <a:latin typeface="Times New Roman" pitchFamily="18" charset="0"/>
                <a:cs typeface="Times New Roman" pitchFamily="18" charset="0"/>
                <a:hlinkClick r:id="rId7"/>
              </a:rPr>
              <a:t>communicat.tkat.ru/images/products/ec7a75ef903f9da82ccb4c88c6c2d522.jpg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8"/>
              </a:rPr>
              <a:t>http://</a:t>
            </a:r>
            <a:r>
              <a:rPr lang="de-DE" sz="1800" dirty="0" smtClean="0">
                <a:latin typeface="Times New Roman" pitchFamily="18" charset="0"/>
                <a:cs typeface="Times New Roman" pitchFamily="18" charset="0"/>
                <a:hlinkClick r:id="rId8"/>
              </a:rPr>
              <a:t>www.ixbt.com/mobile/samsung/corby/samsung-corby-lafleur/IMG_0064.jpg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9"/>
              </a:rPr>
              <a:t>http://</a:t>
            </a:r>
            <a:r>
              <a:rPr lang="de-DE" sz="1800" dirty="0" smtClean="0">
                <a:latin typeface="Times New Roman" pitchFamily="18" charset="0"/>
                <a:cs typeface="Times New Roman" pitchFamily="18" charset="0"/>
                <a:hlinkClick r:id="rId9"/>
              </a:rPr>
              <a:t>bms.24open.ru/images/07cfdb9909606dc81008bda19faa68cf</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10"/>
              </a:rPr>
              <a:t>http://</a:t>
            </a:r>
            <a:r>
              <a:rPr lang="de-DE" sz="1800" dirty="0" smtClean="0">
                <a:latin typeface="Times New Roman" pitchFamily="18" charset="0"/>
                <a:cs typeface="Times New Roman" pitchFamily="18" charset="0"/>
                <a:hlinkClick r:id="rId10"/>
              </a:rPr>
              <a:t>cs406631.vk.me/v406631727/8dec/USD9ZWt6s18.jpg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11"/>
              </a:rPr>
              <a:t>http://</a:t>
            </a:r>
            <a:r>
              <a:rPr lang="de-DE" sz="1800" dirty="0" smtClean="0">
                <a:latin typeface="Times New Roman" pitchFamily="18" charset="0"/>
                <a:cs typeface="Times New Roman" pitchFamily="18" charset="0"/>
                <a:hlinkClick r:id="rId11"/>
              </a:rPr>
              <a:t>clip-arts.ru/data/media/86/children-0682-chld-0682.jpg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12"/>
              </a:rPr>
              <a:t>http://</a:t>
            </a:r>
            <a:r>
              <a:rPr lang="de-DE" sz="1800" dirty="0" smtClean="0">
                <a:latin typeface="Times New Roman" pitchFamily="18" charset="0"/>
                <a:cs typeface="Times New Roman" pitchFamily="18" charset="0"/>
                <a:hlinkClick r:id="rId12"/>
              </a:rPr>
              <a:t>blog.gemalto.com/wp-content/uploads/2012/03/Education-education-education-education.jpg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13"/>
              </a:rPr>
              <a:t>http://kolyan.net/uploads/posts/2010-01/1262644726_1257972511_internet.-</a:t>
            </a:r>
            <a:r>
              <a:rPr lang="de-DE" sz="1800" dirty="0" smtClean="0">
                <a:latin typeface="Times New Roman" pitchFamily="18" charset="0"/>
                <a:cs typeface="Times New Roman" pitchFamily="18" charset="0"/>
                <a:hlinkClick r:id="rId13"/>
              </a:rPr>
              <a:t>narodnye-sovety-noyabr-2009.jpg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14"/>
              </a:rPr>
              <a:t>http://</a:t>
            </a:r>
            <a:r>
              <a:rPr lang="de-DE" sz="1800" dirty="0" smtClean="0">
                <a:latin typeface="Times New Roman" pitchFamily="18" charset="0"/>
                <a:cs typeface="Times New Roman" pitchFamily="18" charset="0"/>
                <a:hlinkClick r:id="rId14"/>
              </a:rPr>
              <a:t>www.globalomsk.ru/wp-content/uploads/2014/01/igrovaya-zavisimost-1.jpg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15"/>
              </a:rPr>
              <a:t>http://</a:t>
            </a:r>
            <a:r>
              <a:rPr lang="de-DE" sz="1800" dirty="0" smtClean="0">
                <a:latin typeface="Times New Roman" pitchFamily="18" charset="0"/>
                <a:cs typeface="Times New Roman" pitchFamily="18" charset="0"/>
                <a:hlinkClick r:id="rId15"/>
              </a:rPr>
              <a:t>khabmama.ru/files/u/Internet-2.jpg</a:t>
            </a:r>
            <a:endParaRPr lang="ru-RU" sz="1800" dirty="0" smtClean="0">
              <a:latin typeface="Times New Roman" pitchFamily="18" charset="0"/>
              <a:cs typeface="Times New Roman" pitchFamily="18" charset="0"/>
            </a:endParaRPr>
          </a:p>
          <a:p>
            <a:pPr eaLnBrk="1" hangingPunct="1">
              <a:buFont typeface="+mj-lt"/>
              <a:buAutoNum type="arabicPeriod"/>
            </a:pPr>
            <a:endParaRPr lang="ru-RU" sz="1800" dirty="0" smtClean="0">
              <a:latin typeface="Times New Roman" pitchFamily="18" charset="0"/>
              <a:cs typeface="Times New Roman" pitchFamily="18" charset="0"/>
            </a:endParaRPr>
          </a:p>
          <a:p>
            <a:pPr eaLnBrk="1" hangingPunct="1">
              <a:buFont typeface="+mj-lt"/>
              <a:buAutoNum type="arabicPeriod"/>
            </a:pPr>
            <a:endParaRPr lang="ru-RU" sz="1800" dirty="0" smtClean="0">
              <a:latin typeface="Times New Roman" pitchFamily="18" charset="0"/>
              <a:cs typeface="Times New Roman" pitchFamily="18" charset="0"/>
            </a:endParaRPr>
          </a:p>
          <a:p>
            <a:pPr eaLnBrk="1" hangingPunct="1">
              <a:buFont typeface="+mj-lt"/>
              <a:buAutoNum type="arabicPeriod"/>
            </a:pPr>
            <a:endParaRPr lang="ru-RU" sz="1800" dirty="0" smtClean="0">
              <a:latin typeface="Times New Roman" pitchFamily="18" charset="0"/>
              <a:cs typeface="Times New Roman" pitchFamily="18" charset="0"/>
            </a:endParaRPr>
          </a:p>
          <a:p>
            <a:pPr eaLnBrk="1" hangingPunct="1">
              <a:buFont typeface="+mj-lt"/>
              <a:buAutoNum type="arabicPeriod"/>
            </a:pPr>
            <a:endParaRPr lang="ru-RU"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67544" y="16202"/>
            <a:ext cx="8229600" cy="1143000"/>
          </a:xfrm>
        </p:spPr>
        <p:txBody>
          <a:bodyPr/>
          <a:lstStyle/>
          <a:p>
            <a:pPr eaLnBrk="1" hangingPunct="1"/>
            <a:r>
              <a:rPr lang="ru-RU" dirty="0" smtClean="0">
                <a:solidFill>
                  <a:schemeClr val="bg1"/>
                </a:solidFill>
              </a:rPr>
              <a:t>Список источников:</a:t>
            </a:r>
          </a:p>
        </p:txBody>
      </p:sp>
      <p:sp>
        <p:nvSpPr>
          <p:cNvPr id="45058" name="Rectangle 3"/>
          <p:cNvSpPr>
            <a:spLocks noGrp="1" noChangeArrowheads="1"/>
          </p:cNvSpPr>
          <p:nvPr>
            <p:ph type="body" idx="1"/>
          </p:nvPr>
        </p:nvSpPr>
        <p:spPr>
          <a:xfrm>
            <a:off x="107504" y="908720"/>
            <a:ext cx="8928992" cy="5616624"/>
          </a:xfrm>
        </p:spPr>
        <p:txBody>
          <a:bodyPr/>
          <a:lstStyle/>
          <a:p>
            <a:pPr marL="0" indent="0" algn="ctr" eaLnBrk="1" hangingPunct="1">
              <a:buNone/>
            </a:pPr>
            <a:r>
              <a:rPr lang="ru-RU" sz="1800" b="1" dirty="0" smtClean="0">
                <a:latin typeface="Times New Roman" pitchFamily="18" charset="0"/>
                <a:cs typeface="Times New Roman" pitchFamily="18" charset="0"/>
              </a:rPr>
              <a:t>Картинки:</a:t>
            </a:r>
          </a:p>
          <a:p>
            <a:pPr eaLnBrk="1" hangingPunct="1">
              <a:buFont typeface="+mj-lt"/>
              <a:buAutoNum type="arabicPeriod"/>
            </a:pPr>
            <a:r>
              <a:rPr lang="de-DE" sz="1800" dirty="0">
                <a:latin typeface="Times New Roman" pitchFamily="18" charset="0"/>
                <a:cs typeface="Times New Roman" pitchFamily="18" charset="0"/>
                <a:hlinkClick r:id="rId2"/>
              </a:rPr>
              <a:t>http://</a:t>
            </a:r>
            <a:r>
              <a:rPr lang="de-DE" sz="1800" dirty="0" smtClean="0">
                <a:latin typeface="Times New Roman" pitchFamily="18" charset="0"/>
                <a:cs typeface="Times New Roman" pitchFamily="18" charset="0"/>
                <a:hlinkClick r:id="rId2"/>
              </a:rPr>
              <a:t>img.rufox.ru/files/big2/598566.jpg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3"/>
              </a:rPr>
              <a:t>http://</a:t>
            </a:r>
            <a:r>
              <a:rPr lang="de-DE" sz="1800" dirty="0" smtClean="0">
                <a:latin typeface="Times New Roman" pitchFamily="18" charset="0"/>
                <a:cs typeface="Times New Roman" pitchFamily="18" charset="0"/>
                <a:hlinkClick r:id="rId3"/>
              </a:rPr>
              <a:t>www.naaltae.ru/netcat_files/news_images/da92cc25865d6b4288c04c4f10.jpg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4"/>
              </a:rPr>
              <a:t>http://</a:t>
            </a:r>
            <a:r>
              <a:rPr lang="de-DE" sz="1800" dirty="0" smtClean="0">
                <a:latin typeface="Times New Roman" pitchFamily="18" charset="0"/>
                <a:cs typeface="Times New Roman" pitchFamily="18" charset="0"/>
                <a:hlinkClick r:id="rId4"/>
              </a:rPr>
              <a:t>www.saridere.com.tr/upload/haberler/3e2d2ede29-ByTokca.jpg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5"/>
              </a:rPr>
              <a:t>http://</a:t>
            </a:r>
            <a:r>
              <a:rPr lang="de-DE" sz="1800" dirty="0" smtClean="0">
                <a:latin typeface="Times New Roman" pitchFamily="18" charset="0"/>
                <a:cs typeface="Times New Roman" pitchFamily="18" charset="0"/>
                <a:hlinkClick r:id="rId5"/>
              </a:rPr>
              <a:t>www.israelonline.ru/wp-content/uploads/2014/04/28/a757128903ed06644088c296005dd89e.jpg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6"/>
              </a:rPr>
              <a:t>http://www.bug.hr/_</a:t>
            </a:r>
            <a:r>
              <a:rPr lang="de-DE" sz="1800" dirty="0" smtClean="0">
                <a:latin typeface="Times New Roman" pitchFamily="18" charset="0"/>
                <a:cs typeface="Times New Roman" pitchFamily="18" charset="0"/>
                <a:hlinkClick r:id="rId6"/>
              </a:rPr>
              <a:t>cache/f251f4b499497f42c456f3b56267193d.jpg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7"/>
              </a:rPr>
              <a:t>http://</a:t>
            </a:r>
            <a:r>
              <a:rPr lang="de-DE" sz="1800" dirty="0" smtClean="0">
                <a:latin typeface="Times New Roman" pitchFamily="18" charset="0"/>
                <a:cs typeface="Times New Roman" pitchFamily="18" charset="0"/>
                <a:hlinkClick r:id="rId7"/>
              </a:rPr>
              <a:t>biznestoday.ru/images/stories/97aira/735.jpg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8"/>
              </a:rPr>
              <a:t>http://</a:t>
            </a:r>
            <a:r>
              <a:rPr lang="de-DE" sz="1800" dirty="0" smtClean="0">
                <a:latin typeface="Times New Roman" pitchFamily="18" charset="0"/>
                <a:cs typeface="Times New Roman" pitchFamily="18" charset="0"/>
                <a:hlinkClick r:id="rId8"/>
              </a:rPr>
              <a:t>www.civicosnetworking.com/web/images/stories/GlobaltelBackupOnline_002.jpg</a:t>
            </a:r>
            <a:endParaRPr lang="ru-RU" sz="1800" dirty="0" smtClean="0">
              <a:latin typeface="Times New Roman" pitchFamily="18" charset="0"/>
              <a:cs typeface="Times New Roman" pitchFamily="18" charset="0"/>
            </a:endParaRPr>
          </a:p>
          <a:p>
            <a:pPr eaLnBrk="1" hangingPunct="1">
              <a:buFont typeface="+mj-lt"/>
              <a:buAutoNum type="arabicPeriod"/>
            </a:pPr>
            <a:r>
              <a:rPr lang="de-DE" sz="1800" dirty="0">
                <a:latin typeface="Times New Roman" pitchFamily="18" charset="0"/>
                <a:cs typeface="Times New Roman" pitchFamily="18" charset="0"/>
                <a:hlinkClick r:id="rId9"/>
              </a:rPr>
              <a:t>http://</a:t>
            </a:r>
            <a:r>
              <a:rPr lang="de-DE" sz="1800" dirty="0" smtClean="0">
                <a:latin typeface="Times New Roman" pitchFamily="18" charset="0"/>
                <a:cs typeface="Times New Roman" pitchFamily="18" charset="0"/>
                <a:hlinkClick r:id="rId9"/>
              </a:rPr>
              <a:t>static.ngs.ru/news/preview/73c4b75f1b21a065730733d34c4291c60a3d0b1f_800.jpg</a:t>
            </a:r>
            <a:endParaRPr lang="ru-RU" sz="1800" dirty="0" smtClean="0">
              <a:latin typeface="Times New Roman" pitchFamily="18" charset="0"/>
              <a:cs typeface="Times New Roman" pitchFamily="18" charset="0"/>
            </a:endParaRPr>
          </a:p>
          <a:p>
            <a:pPr eaLnBrk="1" hangingPunct="1">
              <a:buFont typeface="+mj-lt"/>
              <a:buAutoNum type="arabicPeriod"/>
            </a:pPr>
            <a:endParaRPr lang="ru-RU" sz="1800" dirty="0" smtClean="0">
              <a:latin typeface="Times New Roman" pitchFamily="18" charset="0"/>
              <a:cs typeface="Times New Roman" pitchFamily="18" charset="0"/>
            </a:endParaRPr>
          </a:p>
          <a:p>
            <a:pPr eaLnBrk="1" hangingPunct="1">
              <a:buFont typeface="+mj-lt"/>
              <a:buAutoNum type="arabicPeriod"/>
            </a:pPr>
            <a:endParaRPr lang="ru-RU" sz="1800" dirty="0" smtClean="0">
              <a:latin typeface="Times New Roman" pitchFamily="18" charset="0"/>
              <a:cs typeface="Times New Roman" pitchFamily="18" charset="0"/>
            </a:endParaRPr>
          </a:p>
          <a:p>
            <a:pPr eaLnBrk="1" hangingPunct="1">
              <a:buFont typeface="+mj-lt"/>
              <a:buAutoNum type="arabicPeriod"/>
            </a:pPr>
            <a:endParaRPr lang="ru-RU"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0576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
          <p:cNvGrpSpPr>
            <a:grpSpLocks/>
          </p:cNvGrpSpPr>
          <p:nvPr/>
        </p:nvGrpSpPr>
        <p:grpSpPr bwMode="auto">
          <a:xfrm rot="4976862" flipH="1">
            <a:off x="3277394" y="1267619"/>
            <a:ext cx="2444750" cy="3024188"/>
            <a:chOff x="1944" y="1111"/>
            <a:chExt cx="204" cy="196"/>
          </a:xfrm>
        </p:grpSpPr>
        <p:pic>
          <p:nvPicPr>
            <p:cNvPr id="4281" name="Picture 6"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Oval 7"/>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w="9525" algn="ctr">
              <a:noFill/>
              <a:round/>
              <a:headEnd/>
              <a:tailEnd/>
            </a:ln>
            <a:effectLst/>
          </p:spPr>
          <p:txBody>
            <a:bodyPr wrap="none" anchor="ctr"/>
            <a:lstStyle/>
            <a:p>
              <a:pPr>
                <a:defRPr/>
              </a:pPr>
              <a:endParaRPr lang="ru-RU"/>
            </a:p>
          </p:txBody>
        </p:sp>
        <p:grpSp>
          <p:nvGrpSpPr>
            <p:cNvPr id="4283" name="Group 8"/>
            <p:cNvGrpSpPr>
              <a:grpSpLocks/>
            </p:cNvGrpSpPr>
            <p:nvPr/>
          </p:nvGrpSpPr>
          <p:grpSpPr bwMode="auto">
            <a:xfrm rot="1297425" flipV="1">
              <a:off x="1971" y="1258"/>
              <a:ext cx="151" cy="37"/>
              <a:chOff x="2532" y="1051"/>
              <a:chExt cx="893" cy="246"/>
            </a:xfrm>
          </p:grpSpPr>
          <p:grpSp>
            <p:nvGrpSpPr>
              <p:cNvPr id="4286" name="Group 9"/>
              <p:cNvGrpSpPr>
                <a:grpSpLocks/>
              </p:cNvGrpSpPr>
              <p:nvPr/>
            </p:nvGrpSpPr>
            <p:grpSpPr bwMode="auto">
              <a:xfrm>
                <a:off x="2532" y="1051"/>
                <a:ext cx="743" cy="185"/>
                <a:chOff x="1565" y="2568"/>
                <a:chExt cx="1118" cy="279"/>
              </a:xfrm>
            </p:grpSpPr>
            <p:sp>
              <p:nvSpPr>
                <p:cNvPr id="4292" name="AutoShape 10"/>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93" name="AutoShape 11"/>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94" name="AutoShape 12"/>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95" name="AutoShape 13"/>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287" name="Group 14"/>
              <p:cNvGrpSpPr>
                <a:grpSpLocks/>
              </p:cNvGrpSpPr>
              <p:nvPr/>
            </p:nvGrpSpPr>
            <p:grpSpPr bwMode="auto">
              <a:xfrm rot="1353540">
                <a:off x="2682" y="1111"/>
                <a:ext cx="743" cy="186"/>
                <a:chOff x="1565" y="2568"/>
                <a:chExt cx="1118" cy="279"/>
              </a:xfrm>
            </p:grpSpPr>
            <p:sp>
              <p:nvSpPr>
                <p:cNvPr id="4288" name="AutoShape 15"/>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89" name="AutoShape 16"/>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90" name="AutoShape 17"/>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91" name="AutoShape 18"/>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sp>
          <p:nvSpPr>
            <p:cNvPr id="4284" name="Arc 19"/>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pic>
          <p:nvPicPr>
            <p:cNvPr id="4285" name="Picture 20"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rot="2569845" flipH="1">
              <a:off x="2015" y="1139"/>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ext Box 21"/>
          <p:cNvSpPr txBox="1">
            <a:spLocks noChangeArrowheads="1"/>
          </p:cNvSpPr>
          <p:nvPr/>
        </p:nvSpPr>
        <p:spPr bwMode="auto">
          <a:xfrm>
            <a:off x="3217312" y="2328241"/>
            <a:ext cx="2592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ru-RU" sz="2400" b="1" dirty="0" smtClean="0">
                <a:solidFill>
                  <a:srgbClr val="FFFFCC"/>
                </a:solidFill>
                <a:cs typeface="Arial" charset="0"/>
              </a:rPr>
              <a:t>   ИСТОЧНИКИ</a:t>
            </a:r>
            <a:endParaRPr lang="ru-RU" sz="2400" b="1" dirty="0">
              <a:solidFill>
                <a:srgbClr val="FFFFCC"/>
              </a:solidFill>
              <a:cs typeface="Arial" charset="0"/>
            </a:endParaRPr>
          </a:p>
          <a:p>
            <a:pPr eaLnBrk="1" hangingPunct="1"/>
            <a:r>
              <a:rPr lang="ru-RU" sz="2400" b="1" dirty="0">
                <a:solidFill>
                  <a:srgbClr val="FFFFCC"/>
                </a:solidFill>
                <a:cs typeface="Arial" charset="0"/>
              </a:rPr>
              <a:t>ИНФОРМАЦИИ</a:t>
            </a:r>
          </a:p>
        </p:txBody>
      </p:sp>
      <p:grpSp>
        <p:nvGrpSpPr>
          <p:cNvPr id="4100" name="Group 22"/>
          <p:cNvGrpSpPr>
            <a:grpSpLocks/>
          </p:cNvGrpSpPr>
          <p:nvPr/>
        </p:nvGrpSpPr>
        <p:grpSpPr bwMode="auto">
          <a:xfrm>
            <a:off x="971550" y="115888"/>
            <a:ext cx="2951163" cy="2087562"/>
            <a:chOff x="2064" y="1008"/>
            <a:chExt cx="722" cy="872"/>
          </a:xfrm>
        </p:grpSpPr>
        <p:sp>
          <p:nvSpPr>
            <p:cNvPr id="4253" name="Oval 23"/>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grpSp>
          <p:nvGrpSpPr>
            <p:cNvPr id="4254" name="Group 24"/>
            <p:cNvGrpSpPr>
              <a:grpSpLocks/>
            </p:cNvGrpSpPr>
            <p:nvPr/>
          </p:nvGrpSpPr>
          <p:grpSpPr bwMode="auto">
            <a:xfrm>
              <a:off x="2086" y="1031"/>
              <a:ext cx="680" cy="849"/>
              <a:chOff x="3975" y="1593"/>
              <a:chExt cx="931" cy="1163"/>
            </a:xfrm>
          </p:grpSpPr>
          <p:pic>
            <p:nvPicPr>
              <p:cNvPr id="4267" name="Picture 25"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8" name="Oval 26"/>
              <p:cNvSpPr>
                <a:spLocks noChangeArrowheads="1"/>
              </p:cNvSpPr>
              <p:nvPr/>
            </p:nvSpPr>
            <p:spPr bwMode="gray">
              <a:xfrm>
                <a:off x="3975" y="1593"/>
                <a:ext cx="931" cy="937"/>
              </a:xfrm>
              <a:prstGeom prst="ellipse">
                <a:avLst/>
              </a:prstGeom>
              <a:solidFill>
                <a:schemeClr val="folHlink">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pic>
            <p:nvPicPr>
              <p:cNvPr id="4269" name="Picture 27" descr="light_shad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70" name="Group 28"/>
              <p:cNvGrpSpPr>
                <a:grpSpLocks/>
              </p:cNvGrpSpPr>
              <p:nvPr/>
            </p:nvGrpSpPr>
            <p:grpSpPr bwMode="auto">
              <a:xfrm rot="-3733502" flipH="1" flipV="1">
                <a:off x="4256" y="2247"/>
                <a:ext cx="820" cy="198"/>
                <a:chOff x="2532" y="1051"/>
                <a:chExt cx="893" cy="246"/>
              </a:xfrm>
            </p:grpSpPr>
            <p:grpSp>
              <p:nvGrpSpPr>
                <p:cNvPr id="4271" name="Group 29"/>
                <p:cNvGrpSpPr>
                  <a:grpSpLocks/>
                </p:cNvGrpSpPr>
                <p:nvPr/>
              </p:nvGrpSpPr>
              <p:grpSpPr bwMode="auto">
                <a:xfrm>
                  <a:off x="2532" y="1051"/>
                  <a:ext cx="743" cy="185"/>
                  <a:chOff x="1565" y="2568"/>
                  <a:chExt cx="1118" cy="279"/>
                </a:xfrm>
              </p:grpSpPr>
              <p:sp>
                <p:nvSpPr>
                  <p:cNvPr id="4277" name="AutoShape 3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78" name="AutoShape 3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79" name="AutoShape 3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80" name="AutoShape 3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272" name="Group 34"/>
                <p:cNvGrpSpPr>
                  <a:grpSpLocks/>
                </p:cNvGrpSpPr>
                <p:nvPr/>
              </p:nvGrpSpPr>
              <p:grpSpPr bwMode="auto">
                <a:xfrm rot="1353540">
                  <a:off x="2682" y="1111"/>
                  <a:ext cx="743" cy="186"/>
                  <a:chOff x="1565" y="2568"/>
                  <a:chExt cx="1118" cy="279"/>
                </a:xfrm>
              </p:grpSpPr>
              <p:sp>
                <p:nvSpPr>
                  <p:cNvPr id="4273" name="AutoShape 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74" name="AutoShape 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75" name="AutoShape 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76" name="AutoShape 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grpSp>
        <p:grpSp>
          <p:nvGrpSpPr>
            <p:cNvPr id="4255" name="Group 39"/>
            <p:cNvGrpSpPr>
              <a:grpSpLocks/>
            </p:cNvGrpSpPr>
            <p:nvPr/>
          </p:nvGrpSpPr>
          <p:grpSpPr bwMode="auto">
            <a:xfrm rot="-3733502" flipH="1" flipV="1">
              <a:off x="2362" y="1505"/>
              <a:ext cx="527" cy="128"/>
              <a:chOff x="2532" y="1051"/>
              <a:chExt cx="893" cy="246"/>
            </a:xfrm>
          </p:grpSpPr>
          <p:grpSp>
            <p:nvGrpSpPr>
              <p:cNvPr id="4257" name="Group 40"/>
              <p:cNvGrpSpPr>
                <a:grpSpLocks/>
              </p:cNvGrpSpPr>
              <p:nvPr/>
            </p:nvGrpSpPr>
            <p:grpSpPr bwMode="auto">
              <a:xfrm>
                <a:off x="2532" y="1051"/>
                <a:ext cx="743" cy="185"/>
                <a:chOff x="1565" y="2568"/>
                <a:chExt cx="1118" cy="279"/>
              </a:xfrm>
            </p:grpSpPr>
            <p:sp>
              <p:nvSpPr>
                <p:cNvPr id="4263" name="AutoShape 4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64" name="AutoShape 4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65" name="AutoShape 4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66" name="AutoShape 4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258" name="Group 45"/>
              <p:cNvGrpSpPr>
                <a:grpSpLocks/>
              </p:cNvGrpSpPr>
              <p:nvPr/>
            </p:nvGrpSpPr>
            <p:grpSpPr bwMode="auto">
              <a:xfrm rot="1353540">
                <a:off x="2682" y="1111"/>
                <a:ext cx="743" cy="186"/>
                <a:chOff x="1565" y="2568"/>
                <a:chExt cx="1118" cy="279"/>
              </a:xfrm>
            </p:grpSpPr>
            <p:sp>
              <p:nvSpPr>
                <p:cNvPr id="4259" name="AutoShape 4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60" name="AutoShape 4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61" name="AutoShape 4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62" name="AutoShape 4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sp>
          <p:nvSpPr>
            <p:cNvPr id="4256" name="Rectangle 50"/>
            <p:cNvSpPr>
              <a:spLocks noChangeArrowheads="1"/>
            </p:cNvSpPr>
            <p:nvPr/>
          </p:nvSpPr>
          <p:spPr bwMode="gray">
            <a:xfrm>
              <a:off x="2408" y="1257"/>
              <a:ext cx="4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ru-RU">
                <a:cs typeface="Arial" charset="0"/>
              </a:endParaRPr>
            </a:p>
          </p:txBody>
        </p:sp>
      </p:grpSp>
      <p:grpSp>
        <p:nvGrpSpPr>
          <p:cNvPr id="4101" name="Group 51"/>
          <p:cNvGrpSpPr>
            <a:grpSpLocks/>
          </p:cNvGrpSpPr>
          <p:nvPr/>
        </p:nvGrpSpPr>
        <p:grpSpPr bwMode="auto">
          <a:xfrm>
            <a:off x="0" y="2492375"/>
            <a:ext cx="2879725" cy="2016125"/>
            <a:chOff x="2064" y="1008"/>
            <a:chExt cx="722" cy="872"/>
          </a:xfrm>
        </p:grpSpPr>
        <p:sp>
          <p:nvSpPr>
            <p:cNvPr id="4225" name="Oval 52"/>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grpSp>
          <p:nvGrpSpPr>
            <p:cNvPr id="4226" name="Group 53"/>
            <p:cNvGrpSpPr>
              <a:grpSpLocks/>
            </p:cNvGrpSpPr>
            <p:nvPr/>
          </p:nvGrpSpPr>
          <p:grpSpPr bwMode="auto">
            <a:xfrm>
              <a:off x="2086" y="1031"/>
              <a:ext cx="680" cy="849"/>
              <a:chOff x="3975" y="1593"/>
              <a:chExt cx="931" cy="1163"/>
            </a:xfrm>
          </p:grpSpPr>
          <p:pic>
            <p:nvPicPr>
              <p:cNvPr id="4239" name="Picture 54"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0" name="Oval 55"/>
              <p:cNvSpPr>
                <a:spLocks noChangeArrowheads="1"/>
              </p:cNvSpPr>
              <p:nvPr/>
            </p:nvSpPr>
            <p:spPr bwMode="gray">
              <a:xfrm>
                <a:off x="3975" y="1593"/>
                <a:ext cx="931" cy="937"/>
              </a:xfrm>
              <a:prstGeom prst="ellipse">
                <a:avLst/>
              </a:prstGeom>
              <a:solidFill>
                <a:schemeClr val="accent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pic>
            <p:nvPicPr>
              <p:cNvPr id="4241" name="Picture 56" descr="light_shadow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42" name="Group 57"/>
              <p:cNvGrpSpPr>
                <a:grpSpLocks/>
              </p:cNvGrpSpPr>
              <p:nvPr/>
            </p:nvGrpSpPr>
            <p:grpSpPr bwMode="auto">
              <a:xfrm rot="-3733502" flipH="1" flipV="1">
                <a:off x="4256" y="2247"/>
                <a:ext cx="820" cy="198"/>
                <a:chOff x="2532" y="1051"/>
                <a:chExt cx="893" cy="246"/>
              </a:xfrm>
            </p:grpSpPr>
            <p:grpSp>
              <p:nvGrpSpPr>
                <p:cNvPr id="4243" name="Group 58"/>
                <p:cNvGrpSpPr>
                  <a:grpSpLocks/>
                </p:cNvGrpSpPr>
                <p:nvPr/>
              </p:nvGrpSpPr>
              <p:grpSpPr bwMode="auto">
                <a:xfrm>
                  <a:off x="2532" y="1051"/>
                  <a:ext cx="743" cy="185"/>
                  <a:chOff x="1565" y="2568"/>
                  <a:chExt cx="1118" cy="279"/>
                </a:xfrm>
              </p:grpSpPr>
              <p:sp>
                <p:nvSpPr>
                  <p:cNvPr id="4249"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50"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51"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52"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244" name="Group 63"/>
                <p:cNvGrpSpPr>
                  <a:grpSpLocks/>
                </p:cNvGrpSpPr>
                <p:nvPr/>
              </p:nvGrpSpPr>
              <p:grpSpPr bwMode="auto">
                <a:xfrm rot="1353540">
                  <a:off x="2682" y="1111"/>
                  <a:ext cx="743" cy="186"/>
                  <a:chOff x="1565" y="2568"/>
                  <a:chExt cx="1118" cy="279"/>
                </a:xfrm>
              </p:grpSpPr>
              <p:sp>
                <p:nvSpPr>
                  <p:cNvPr id="4245"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46"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47"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48"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grpSp>
        <p:grpSp>
          <p:nvGrpSpPr>
            <p:cNvPr id="4227" name="Group 68"/>
            <p:cNvGrpSpPr>
              <a:grpSpLocks/>
            </p:cNvGrpSpPr>
            <p:nvPr/>
          </p:nvGrpSpPr>
          <p:grpSpPr bwMode="auto">
            <a:xfrm rot="-3733502" flipH="1" flipV="1">
              <a:off x="2362" y="1505"/>
              <a:ext cx="527" cy="128"/>
              <a:chOff x="2532" y="1051"/>
              <a:chExt cx="893" cy="246"/>
            </a:xfrm>
          </p:grpSpPr>
          <p:grpSp>
            <p:nvGrpSpPr>
              <p:cNvPr id="4229" name="Group 69"/>
              <p:cNvGrpSpPr>
                <a:grpSpLocks/>
              </p:cNvGrpSpPr>
              <p:nvPr/>
            </p:nvGrpSpPr>
            <p:grpSpPr bwMode="auto">
              <a:xfrm>
                <a:off x="2532" y="1051"/>
                <a:ext cx="743" cy="185"/>
                <a:chOff x="1565" y="2568"/>
                <a:chExt cx="1118" cy="279"/>
              </a:xfrm>
            </p:grpSpPr>
            <p:sp>
              <p:nvSpPr>
                <p:cNvPr id="4235" name="AutoShape 7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36" name="AutoShape 7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37" name="AutoShape 7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38" name="AutoShape 7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230" name="Group 74"/>
              <p:cNvGrpSpPr>
                <a:grpSpLocks/>
              </p:cNvGrpSpPr>
              <p:nvPr/>
            </p:nvGrpSpPr>
            <p:grpSpPr bwMode="auto">
              <a:xfrm rot="1353540">
                <a:off x="2682" y="1111"/>
                <a:ext cx="743" cy="186"/>
                <a:chOff x="1565" y="2568"/>
                <a:chExt cx="1118" cy="279"/>
              </a:xfrm>
            </p:grpSpPr>
            <p:sp>
              <p:nvSpPr>
                <p:cNvPr id="4231" name="AutoShape 7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32" name="AutoShape 7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33" name="AutoShape 7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34" name="AutoShape 7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sp>
          <p:nvSpPr>
            <p:cNvPr id="4228" name="Rectangle 79"/>
            <p:cNvSpPr>
              <a:spLocks noChangeArrowheads="1"/>
            </p:cNvSpPr>
            <p:nvPr/>
          </p:nvSpPr>
          <p:spPr bwMode="gray">
            <a:xfrm>
              <a:off x="2407" y="1283"/>
              <a:ext cx="4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ru-RU" sz="1400" b="1">
                <a:cs typeface="Arial" charset="0"/>
              </a:endParaRPr>
            </a:p>
          </p:txBody>
        </p:sp>
      </p:grpSp>
      <p:grpSp>
        <p:nvGrpSpPr>
          <p:cNvPr id="4102" name="Group 196"/>
          <p:cNvGrpSpPr>
            <a:grpSpLocks/>
          </p:cNvGrpSpPr>
          <p:nvPr/>
        </p:nvGrpSpPr>
        <p:grpSpPr bwMode="auto">
          <a:xfrm>
            <a:off x="5292725" y="188913"/>
            <a:ext cx="2879725" cy="2016125"/>
            <a:chOff x="2064" y="1008"/>
            <a:chExt cx="722" cy="872"/>
          </a:xfrm>
        </p:grpSpPr>
        <p:sp>
          <p:nvSpPr>
            <p:cNvPr id="4197" name="Oval 197"/>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grpSp>
          <p:nvGrpSpPr>
            <p:cNvPr id="4198" name="Group 198"/>
            <p:cNvGrpSpPr>
              <a:grpSpLocks/>
            </p:cNvGrpSpPr>
            <p:nvPr/>
          </p:nvGrpSpPr>
          <p:grpSpPr bwMode="auto">
            <a:xfrm>
              <a:off x="2086" y="1031"/>
              <a:ext cx="680" cy="849"/>
              <a:chOff x="3975" y="1593"/>
              <a:chExt cx="931" cy="1163"/>
            </a:xfrm>
          </p:grpSpPr>
          <p:pic>
            <p:nvPicPr>
              <p:cNvPr id="4211" name="Picture 199"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2" name="Oval 200"/>
              <p:cNvSpPr>
                <a:spLocks noChangeArrowheads="1"/>
              </p:cNvSpPr>
              <p:nvPr/>
            </p:nvSpPr>
            <p:spPr bwMode="gray">
              <a:xfrm>
                <a:off x="3975" y="1593"/>
                <a:ext cx="931" cy="937"/>
              </a:xfrm>
              <a:prstGeom prst="ellipse">
                <a:avLst/>
              </a:prstGeom>
              <a:solidFill>
                <a:schemeClr val="accent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pic>
            <p:nvPicPr>
              <p:cNvPr id="4213" name="Picture 201" descr="light_shadow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14" name="Group 202"/>
              <p:cNvGrpSpPr>
                <a:grpSpLocks/>
              </p:cNvGrpSpPr>
              <p:nvPr/>
            </p:nvGrpSpPr>
            <p:grpSpPr bwMode="auto">
              <a:xfrm rot="-3733502" flipH="1" flipV="1">
                <a:off x="4256" y="2247"/>
                <a:ext cx="820" cy="198"/>
                <a:chOff x="2532" y="1051"/>
                <a:chExt cx="893" cy="246"/>
              </a:xfrm>
            </p:grpSpPr>
            <p:grpSp>
              <p:nvGrpSpPr>
                <p:cNvPr id="4215" name="Group 203"/>
                <p:cNvGrpSpPr>
                  <a:grpSpLocks/>
                </p:cNvGrpSpPr>
                <p:nvPr/>
              </p:nvGrpSpPr>
              <p:grpSpPr bwMode="auto">
                <a:xfrm>
                  <a:off x="2532" y="1051"/>
                  <a:ext cx="743" cy="185"/>
                  <a:chOff x="1565" y="2568"/>
                  <a:chExt cx="1118" cy="279"/>
                </a:xfrm>
              </p:grpSpPr>
              <p:sp>
                <p:nvSpPr>
                  <p:cNvPr id="4221" name="AutoShape 20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22" name="AutoShape 20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23" name="AutoShape 20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24" name="AutoShape 20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216" name="Group 208"/>
                <p:cNvGrpSpPr>
                  <a:grpSpLocks/>
                </p:cNvGrpSpPr>
                <p:nvPr/>
              </p:nvGrpSpPr>
              <p:grpSpPr bwMode="auto">
                <a:xfrm rot="1353540">
                  <a:off x="2682" y="1111"/>
                  <a:ext cx="743" cy="186"/>
                  <a:chOff x="1565" y="2568"/>
                  <a:chExt cx="1118" cy="279"/>
                </a:xfrm>
              </p:grpSpPr>
              <p:sp>
                <p:nvSpPr>
                  <p:cNvPr id="4217" name="AutoShape 20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18" name="AutoShape 21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19" name="AutoShape 21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20" name="AutoShape 21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grpSp>
        <p:grpSp>
          <p:nvGrpSpPr>
            <p:cNvPr id="4199" name="Group 213"/>
            <p:cNvGrpSpPr>
              <a:grpSpLocks/>
            </p:cNvGrpSpPr>
            <p:nvPr/>
          </p:nvGrpSpPr>
          <p:grpSpPr bwMode="auto">
            <a:xfrm rot="-3733502" flipH="1" flipV="1">
              <a:off x="2362" y="1505"/>
              <a:ext cx="527" cy="128"/>
              <a:chOff x="2532" y="1051"/>
              <a:chExt cx="893" cy="246"/>
            </a:xfrm>
          </p:grpSpPr>
          <p:grpSp>
            <p:nvGrpSpPr>
              <p:cNvPr id="4201" name="Group 214"/>
              <p:cNvGrpSpPr>
                <a:grpSpLocks/>
              </p:cNvGrpSpPr>
              <p:nvPr/>
            </p:nvGrpSpPr>
            <p:grpSpPr bwMode="auto">
              <a:xfrm>
                <a:off x="2532" y="1051"/>
                <a:ext cx="743" cy="185"/>
                <a:chOff x="1565" y="2568"/>
                <a:chExt cx="1118" cy="279"/>
              </a:xfrm>
            </p:grpSpPr>
            <p:sp>
              <p:nvSpPr>
                <p:cNvPr id="4207" name="AutoShape 21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08" name="AutoShape 21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09" name="AutoShape 21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10" name="AutoShape 21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202" name="Group 219"/>
              <p:cNvGrpSpPr>
                <a:grpSpLocks/>
              </p:cNvGrpSpPr>
              <p:nvPr/>
            </p:nvGrpSpPr>
            <p:grpSpPr bwMode="auto">
              <a:xfrm rot="1353540">
                <a:off x="2682" y="1111"/>
                <a:ext cx="743" cy="186"/>
                <a:chOff x="1565" y="2568"/>
                <a:chExt cx="1118" cy="279"/>
              </a:xfrm>
            </p:grpSpPr>
            <p:sp>
              <p:nvSpPr>
                <p:cNvPr id="4203" name="AutoShape 22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04" name="AutoShape 22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05" name="AutoShape 22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206" name="AutoShape 22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sp>
          <p:nvSpPr>
            <p:cNvPr id="4200" name="Rectangle 224"/>
            <p:cNvSpPr>
              <a:spLocks noChangeArrowheads="1"/>
            </p:cNvSpPr>
            <p:nvPr/>
          </p:nvSpPr>
          <p:spPr bwMode="gray">
            <a:xfrm>
              <a:off x="2407" y="1283"/>
              <a:ext cx="4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ru-RU" sz="1400" b="1">
                <a:cs typeface="Arial" charset="0"/>
              </a:endParaRPr>
            </a:p>
          </p:txBody>
        </p:sp>
      </p:grpSp>
      <p:grpSp>
        <p:nvGrpSpPr>
          <p:cNvPr id="4103" name="Group 225"/>
          <p:cNvGrpSpPr>
            <a:grpSpLocks/>
          </p:cNvGrpSpPr>
          <p:nvPr/>
        </p:nvGrpSpPr>
        <p:grpSpPr bwMode="auto">
          <a:xfrm>
            <a:off x="4643438" y="4221163"/>
            <a:ext cx="2879725" cy="2016125"/>
            <a:chOff x="2064" y="1008"/>
            <a:chExt cx="722" cy="872"/>
          </a:xfrm>
        </p:grpSpPr>
        <p:sp>
          <p:nvSpPr>
            <p:cNvPr id="4169" name="Oval 226"/>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grpSp>
          <p:nvGrpSpPr>
            <p:cNvPr id="4170" name="Group 227"/>
            <p:cNvGrpSpPr>
              <a:grpSpLocks/>
            </p:cNvGrpSpPr>
            <p:nvPr/>
          </p:nvGrpSpPr>
          <p:grpSpPr bwMode="auto">
            <a:xfrm>
              <a:off x="2086" y="1031"/>
              <a:ext cx="680" cy="849"/>
              <a:chOff x="3975" y="1593"/>
              <a:chExt cx="931" cy="1163"/>
            </a:xfrm>
          </p:grpSpPr>
          <p:pic>
            <p:nvPicPr>
              <p:cNvPr id="4183" name="Picture 228"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4" name="Oval 229"/>
              <p:cNvSpPr>
                <a:spLocks noChangeArrowheads="1"/>
              </p:cNvSpPr>
              <p:nvPr/>
            </p:nvSpPr>
            <p:spPr bwMode="gray">
              <a:xfrm>
                <a:off x="3975" y="1593"/>
                <a:ext cx="931" cy="937"/>
              </a:xfrm>
              <a:prstGeom prst="ellipse">
                <a:avLst/>
              </a:prstGeom>
              <a:solidFill>
                <a:schemeClr val="accent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pic>
            <p:nvPicPr>
              <p:cNvPr id="4185" name="Picture 230" descr="light_shadow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86" name="Group 231"/>
              <p:cNvGrpSpPr>
                <a:grpSpLocks/>
              </p:cNvGrpSpPr>
              <p:nvPr/>
            </p:nvGrpSpPr>
            <p:grpSpPr bwMode="auto">
              <a:xfrm rot="-3733502" flipH="1" flipV="1">
                <a:off x="4256" y="2247"/>
                <a:ext cx="820" cy="198"/>
                <a:chOff x="2532" y="1051"/>
                <a:chExt cx="893" cy="246"/>
              </a:xfrm>
            </p:grpSpPr>
            <p:grpSp>
              <p:nvGrpSpPr>
                <p:cNvPr id="4187" name="Group 232"/>
                <p:cNvGrpSpPr>
                  <a:grpSpLocks/>
                </p:cNvGrpSpPr>
                <p:nvPr/>
              </p:nvGrpSpPr>
              <p:grpSpPr bwMode="auto">
                <a:xfrm>
                  <a:off x="2532" y="1051"/>
                  <a:ext cx="743" cy="185"/>
                  <a:chOff x="1565" y="2568"/>
                  <a:chExt cx="1118" cy="279"/>
                </a:xfrm>
              </p:grpSpPr>
              <p:sp>
                <p:nvSpPr>
                  <p:cNvPr id="4193" name="AutoShape 23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94" name="AutoShape 23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95" name="AutoShape 23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96" name="AutoShape 23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188" name="Group 237"/>
                <p:cNvGrpSpPr>
                  <a:grpSpLocks/>
                </p:cNvGrpSpPr>
                <p:nvPr/>
              </p:nvGrpSpPr>
              <p:grpSpPr bwMode="auto">
                <a:xfrm rot="1353540">
                  <a:off x="2682" y="1111"/>
                  <a:ext cx="743" cy="186"/>
                  <a:chOff x="1565" y="2568"/>
                  <a:chExt cx="1118" cy="279"/>
                </a:xfrm>
              </p:grpSpPr>
              <p:sp>
                <p:nvSpPr>
                  <p:cNvPr id="4189" name="AutoShape 23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90" name="AutoShape 23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91" name="AutoShape 24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92" name="AutoShape 24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grpSp>
        <p:grpSp>
          <p:nvGrpSpPr>
            <p:cNvPr id="4171" name="Group 242"/>
            <p:cNvGrpSpPr>
              <a:grpSpLocks/>
            </p:cNvGrpSpPr>
            <p:nvPr/>
          </p:nvGrpSpPr>
          <p:grpSpPr bwMode="auto">
            <a:xfrm rot="-3733502" flipH="1" flipV="1">
              <a:off x="2362" y="1505"/>
              <a:ext cx="527" cy="128"/>
              <a:chOff x="2532" y="1051"/>
              <a:chExt cx="893" cy="246"/>
            </a:xfrm>
          </p:grpSpPr>
          <p:grpSp>
            <p:nvGrpSpPr>
              <p:cNvPr id="4173" name="Group 243"/>
              <p:cNvGrpSpPr>
                <a:grpSpLocks/>
              </p:cNvGrpSpPr>
              <p:nvPr/>
            </p:nvGrpSpPr>
            <p:grpSpPr bwMode="auto">
              <a:xfrm>
                <a:off x="2532" y="1051"/>
                <a:ext cx="743" cy="185"/>
                <a:chOff x="1565" y="2568"/>
                <a:chExt cx="1118" cy="279"/>
              </a:xfrm>
            </p:grpSpPr>
            <p:sp>
              <p:nvSpPr>
                <p:cNvPr id="4179" name="AutoShape 24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80" name="AutoShape 24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81" name="AutoShape 24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82" name="AutoShape 24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174" name="Group 248"/>
              <p:cNvGrpSpPr>
                <a:grpSpLocks/>
              </p:cNvGrpSpPr>
              <p:nvPr/>
            </p:nvGrpSpPr>
            <p:grpSpPr bwMode="auto">
              <a:xfrm rot="1353540">
                <a:off x="2682" y="1111"/>
                <a:ext cx="743" cy="186"/>
                <a:chOff x="1565" y="2568"/>
                <a:chExt cx="1118" cy="279"/>
              </a:xfrm>
            </p:grpSpPr>
            <p:sp>
              <p:nvSpPr>
                <p:cNvPr id="4175" name="AutoShape 24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76" name="AutoShape 25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77" name="AutoShape 25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78" name="AutoShape 25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sp>
          <p:nvSpPr>
            <p:cNvPr id="4172" name="Rectangle 253"/>
            <p:cNvSpPr>
              <a:spLocks noChangeArrowheads="1"/>
            </p:cNvSpPr>
            <p:nvPr/>
          </p:nvSpPr>
          <p:spPr bwMode="gray">
            <a:xfrm>
              <a:off x="2407" y="1283"/>
              <a:ext cx="4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ru-RU" sz="1400" b="1">
                <a:cs typeface="Arial" charset="0"/>
              </a:endParaRPr>
            </a:p>
          </p:txBody>
        </p:sp>
      </p:grpSp>
      <p:grpSp>
        <p:nvGrpSpPr>
          <p:cNvPr id="4104" name="Group 254"/>
          <p:cNvGrpSpPr>
            <a:grpSpLocks/>
          </p:cNvGrpSpPr>
          <p:nvPr/>
        </p:nvGrpSpPr>
        <p:grpSpPr bwMode="auto">
          <a:xfrm>
            <a:off x="6192838" y="2492375"/>
            <a:ext cx="2951162" cy="2087563"/>
            <a:chOff x="2064" y="1008"/>
            <a:chExt cx="722" cy="872"/>
          </a:xfrm>
        </p:grpSpPr>
        <p:sp>
          <p:nvSpPr>
            <p:cNvPr id="4141" name="Oval 255"/>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grpSp>
          <p:nvGrpSpPr>
            <p:cNvPr id="4142" name="Group 256"/>
            <p:cNvGrpSpPr>
              <a:grpSpLocks/>
            </p:cNvGrpSpPr>
            <p:nvPr/>
          </p:nvGrpSpPr>
          <p:grpSpPr bwMode="auto">
            <a:xfrm>
              <a:off x="2086" y="1031"/>
              <a:ext cx="680" cy="849"/>
              <a:chOff x="3975" y="1593"/>
              <a:chExt cx="931" cy="1163"/>
            </a:xfrm>
          </p:grpSpPr>
          <p:pic>
            <p:nvPicPr>
              <p:cNvPr id="4155" name="Picture 257"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6" name="Oval 258"/>
              <p:cNvSpPr>
                <a:spLocks noChangeArrowheads="1"/>
              </p:cNvSpPr>
              <p:nvPr/>
            </p:nvSpPr>
            <p:spPr bwMode="gray">
              <a:xfrm>
                <a:off x="3975" y="1593"/>
                <a:ext cx="931" cy="937"/>
              </a:xfrm>
              <a:prstGeom prst="ellipse">
                <a:avLst/>
              </a:prstGeom>
              <a:solidFill>
                <a:schemeClr val="folHlink">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pic>
            <p:nvPicPr>
              <p:cNvPr id="4157" name="Picture 259" descr="light_shad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58" name="Group 260"/>
              <p:cNvGrpSpPr>
                <a:grpSpLocks/>
              </p:cNvGrpSpPr>
              <p:nvPr/>
            </p:nvGrpSpPr>
            <p:grpSpPr bwMode="auto">
              <a:xfrm rot="-3733502" flipH="1" flipV="1">
                <a:off x="4256" y="2247"/>
                <a:ext cx="820" cy="198"/>
                <a:chOff x="2532" y="1051"/>
                <a:chExt cx="893" cy="246"/>
              </a:xfrm>
            </p:grpSpPr>
            <p:grpSp>
              <p:nvGrpSpPr>
                <p:cNvPr id="4159" name="Group 261"/>
                <p:cNvGrpSpPr>
                  <a:grpSpLocks/>
                </p:cNvGrpSpPr>
                <p:nvPr/>
              </p:nvGrpSpPr>
              <p:grpSpPr bwMode="auto">
                <a:xfrm>
                  <a:off x="2532" y="1051"/>
                  <a:ext cx="743" cy="185"/>
                  <a:chOff x="1565" y="2568"/>
                  <a:chExt cx="1118" cy="279"/>
                </a:xfrm>
              </p:grpSpPr>
              <p:sp>
                <p:nvSpPr>
                  <p:cNvPr id="4165" name="AutoShape 26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66" name="AutoShape 26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67" name="AutoShape 26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68" name="AutoShape 26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160" name="Group 266"/>
                <p:cNvGrpSpPr>
                  <a:grpSpLocks/>
                </p:cNvGrpSpPr>
                <p:nvPr/>
              </p:nvGrpSpPr>
              <p:grpSpPr bwMode="auto">
                <a:xfrm rot="1353540">
                  <a:off x="2682" y="1111"/>
                  <a:ext cx="743" cy="186"/>
                  <a:chOff x="1565" y="2568"/>
                  <a:chExt cx="1118" cy="279"/>
                </a:xfrm>
              </p:grpSpPr>
              <p:sp>
                <p:nvSpPr>
                  <p:cNvPr id="4161" name="AutoShape 26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62" name="AutoShape 26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63" name="AutoShape 26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64" name="AutoShape 27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grpSp>
        <p:grpSp>
          <p:nvGrpSpPr>
            <p:cNvPr id="4143" name="Group 271"/>
            <p:cNvGrpSpPr>
              <a:grpSpLocks/>
            </p:cNvGrpSpPr>
            <p:nvPr/>
          </p:nvGrpSpPr>
          <p:grpSpPr bwMode="auto">
            <a:xfrm rot="-3733502" flipH="1" flipV="1">
              <a:off x="2362" y="1505"/>
              <a:ext cx="527" cy="128"/>
              <a:chOff x="2532" y="1051"/>
              <a:chExt cx="893" cy="246"/>
            </a:xfrm>
          </p:grpSpPr>
          <p:grpSp>
            <p:nvGrpSpPr>
              <p:cNvPr id="4145" name="Group 272"/>
              <p:cNvGrpSpPr>
                <a:grpSpLocks/>
              </p:cNvGrpSpPr>
              <p:nvPr/>
            </p:nvGrpSpPr>
            <p:grpSpPr bwMode="auto">
              <a:xfrm>
                <a:off x="2532" y="1051"/>
                <a:ext cx="743" cy="185"/>
                <a:chOff x="1565" y="2568"/>
                <a:chExt cx="1118" cy="279"/>
              </a:xfrm>
            </p:grpSpPr>
            <p:sp>
              <p:nvSpPr>
                <p:cNvPr id="4151" name="AutoShape 27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52" name="AutoShape 27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53" name="AutoShape 27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54" name="AutoShape 27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146" name="Group 277"/>
              <p:cNvGrpSpPr>
                <a:grpSpLocks/>
              </p:cNvGrpSpPr>
              <p:nvPr/>
            </p:nvGrpSpPr>
            <p:grpSpPr bwMode="auto">
              <a:xfrm rot="1353540">
                <a:off x="2682" y="1111"/>
                <a:ext cx="743" cy="186"/>
                <a:chOff x="1565" y="2568"/>
                <a:chExt cx="1118" cy="279"/>
              </a:xfrm>
            </p:grpSpPr>
            <p:sp>
              <p:nvSpPr>
                <p:cNvPr id="4147" name="AutoShape 27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48" name="AutoShape 27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49" name="AutoShape 28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50" name="AutoShape 28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sp>
          <p:nvSpPr>
            <p:cNvPr id="4144" name="Rectangle 282"/>
            <p:cNvSpPr>
              <a:spLocks noChangeArrowheads="1"/>
            </p:cNvSpPr>
            <p:nvPr/>
          </p:nvSpPr>
          <p:spPr bwMode="gray">
            <a:xfrm>
              <a:off x="2408" y="1257"/>
              <a:ext cx="4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ru-RU">
                <a:cs typeface="Arial" charset="0"/>
              </a:endParaRPr>
            </a:p>
          </p:txBody>
        </p:sp>
      </p:grpSp>
      <p:grpSp>
        <p:nvGrpSpPr>
          <p:cNvPr id="4105" name="Group 283"/>
          <p:cNvGrpSpPr>
            <a:grpSpLocks/>
          </p:cNvGrpSpPr>
          <p:nvPr/>
        </p:nvGrpSpPr>
        <p:grpSpPr bwMode="auto">
          <a:xfrm>
            <a:off x="1547813" y="4149725"/>
            <a:ext cx="2951162" cy="2087563"/>
            <a:chOff x="2064" y="1008"/>
            <a:chExt cx="722" cy="872"/>
          </a:xfrm>
        </p:grpSpPr>
        <p:sp>
          <p:nvSpPr>
            <p:cNvPr id="4113" name="Oval 284"/>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grpSp>
          <p:nvGrpSpPr>
            <p:cNvPr id="4114" name="Group 285"/>
            <p:cNvGrpSpPr>
              <a:grpSpLocks/>
            </p:cNvGrpSpPr>
            <p:nvPr/>
          </p:nvGrpSpPr>
          <p:grpSpPr bwMode="auto">
            <a:xfrm>
              <a:off x="2086" y="1031"/>
              <a:ext cx="680" cy="849"/>
              <a:chOff x="3975" y="1593"/>
              <a:chExt cx="931" cy="1163"/>
            </a:xfrm>
          </p:grpSpPr>
          <p:pic>
            <p:nvPicPr>
              <p:cNvPr id="4127" name="Picture 286"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 name="Oval 287"/>
              <p:cNvSpPr>
                <a:spLocks noChangeArrowheads="1"/>
              </p:cNvSpPr>
              <p:nvPr/>
            </p:nvSpPr>
            <p:spPr bwMode="gray">
              <a:xfrm>
                <a:off x="3975" y="1593"/>
                <a:ext cx="931" cy="937"/>
              </a:xfrm>
              <a:prstGeom prst="ellipse">
                <a:avLst/>
              </a:prstGeom>
              <a:solidFill>
                <a:schemeClr val="folHlink">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ru-RU"/>
              </a:p>
            </p:txBody>
          </p:sp>
          <p:pic>
            <p:nvPicPr>
              <p:cNvPr id="4129" name="Picture 288" descr="light_shad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0" name="Group 289"/>
              <p:cNvGrpSpPr>
                <a:grpSpLocks/>
              </p:cNvGrpSpPr>
              <p:nvPr/>
            </p:nvGrpSpPr>
            <p:grpSpPr bwMode="auto">
              <a:xfrm rot="-3733502" flipH="1" flipV="1">
                <a:off x="4256" y="2247"/>
                <a:ext cx="820" cy="198"/>
                <a:chOff x="2532" y="1051"/>
                <a:chExt cx="893" cy="246"/>
              </a:xfrm>
            </p:grpSpPr>
            <p:grpSp>
              <p:nvGrpSpPr>
                <p:cNvPr id="4131" name="Group 290"/>
                <p:cNvGrpSpPr>
                  <a:grpSpLocks/>
                </p:cNvGrpSpPr>
                <p:nvPr/>
              </p:nvGrpSpPr>
              <p:grpSpPr bwMode="auto">
                <a:xfrm>
                  <a:off x="2532" y="1051"/>
                  <a:ext cx="743" cy="185"/>
                  <a:chOff x="1565" y="2568"/>
                  <a:chExt cx="1118" cy="279"/>
                </a:xfrm>
              </p:grpSpPr>
              <p:sp>
                <p:nvSpPr>
                  <p:cNvPr id="4137" name="AutoShape 29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38" name="AutoShape 29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39" name="AutoShape 29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40" name="AutoShape 29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132" name="Group 295"/>
                <p:cNvGrpSpPr>
                  <a:grpSpLocks/>
                </p:cNvGrpSpPr>
                <p:nvPr/>
              </p:nvGrpSpPr>
              <p:grpSpPr bwMode="auto">
                <a:xfrm rot="1353540">
                  <a:off x="2682" y="1111"/>
                  <a:ext cx="743" cy="186"/>
                  <a:chOff x="1565" y="2568"/>
                  <a:chExt cx="1118" cy="279"/>
                </a:xfrm>
              </p:grpSpPr>
              <p:sp>
                <p:nvSpPr>
                  <p:cNvPr id="4133" name="AutoShape 29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34" name="AutoShape 29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35" name="AutoShape 29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36" name="AutoShape 29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grpSp>
        <p:grpSp>
          <p:nvGrpSpPr>
            <p:cNvPr id="4115" name="Group 300"/>
            <p:cNvGrpSpPr>
              <a:grpSpLocks/>
            </p:cNvGrpSpPr>
            <p:nvPr/>
          </p:nvGrpSpPr>
          <p:grpSpPr bwMode="auto">
            <a:xfrm rot="-3733502" flipH="1" flipV="1">
              <a:off x="2362" y="1505"/>
              <a:ext cx="527" cy="128"/>
              <a:chOff x="2532" y="1051"/>
              <a:chExt cx="893" cy="246"/>
            </a:xfrm>
          </p:grpSpPr>
          <p:grpSp>
            <p:nvGrpSpPr>
              <p:cNvPr id="4117" name="Group 301"/>
              <p:cNvGrpSpPr>
                <a:grpSpLocks/>
              </p:cNvGrpSpPr>
              <p:nvPr/>
            </p:nvGrpSpPr>
            <p:grpSpPr bwMode="auto">
              <a:xfrm>
                <a:off x="2532" y="1051"/>
                <a:ext cx="743" cy="185"/>
                <a:chOff x="1565" y="2568"/>
                <a:chExt cx="1118" cy="279"/>
              </a:xfrm>
            </p:grpSpPr>
            <p:sp>
              <p:nvSpPr>
                <p:cNvPr id="4123" name="AutoShape 30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24" name="AutoShape 30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25" name="AutoShape 30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26" name="AutoShape 30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nvGrpSpPr>
              <p:cNvPr id="4118" name="Group 306"/>
              <p:cNvGrpSpPr>
                <a:grpSpLocks/>
              </p:cNvGrpSpPr>
              <p:nvPr/>
            </p:nvGrpSpPr>
            <p:grpSpPr bwMode="auto">
              <a:xfrm rot="1353540">
                <a:off x="2682" y="1111"/>
                <a:ext cx="743" cy="186"/>
                <a:chOff x="1565" y="2568"/>
                <a:chExt cx="1118" cy="279"/>
              </a:xfrm>
            </p:grpSpPr>
            <p:sp>
              <p:nvSpPr>
                <p:cNvPr id="4119" name="AutoShape 30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20" name="AutoShape 30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21" name="AutoShape 30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22" name="AutoShape 31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grpSp>
        </p:grpSp>
        <p:sp>
          <p:nvSpPr>
            <p:cNvPr id="4116" name="Rectangle 311"/>
            <p:cNvSpPr>
              <a:spLocks noChangeArrowheads="1"/>
            </p:cNvSpPr>
            <p:nvPr/>
          </p:nvSpPr>
          <p:spPr bwMode="gray">
            <a:xfrm>
              <a:off x="2408" y="1257"/>
              <a:ext cx="4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ru-RU">
                <a:cs typeface="Arial" charset="0"/>
              </a:endParaRPr>
            </a:p>
          </p:txBody>
        </p:sp>
      </p:grpSp>
      <p:sp>
        <p:nvSpPr>
          <p:cNvPr id="5490" name="Rectangle 370"/>
          <p:cNvSpPr>
            <a:spLocks noChangeArrowheads="1"/>
          </p:cNvSpPr>
          <p:nvPr/>
        </p:nvSpPr>
        <p:spPr bwMode="auto">
          <a:xfrm>
            <a:off x="1093327" y="458607"/>
            <a:ext cx="28255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000" b="1" dirty="0"/>
              <a:t>Средства </a:t>
            </a:r>
            <a:r>
              <a:rPr lang="ru-RU" sz="2000" b="1" dirty="0" smtClean="0"/>
              <a:t>массовой </a:t>
            </a:r>
            <a:r>
              <a:rPr lang="ru-RU" sz="2000" b="1" dirty="0"/>
              <a:t>коммуникации, в </a:t>
            </a:r>
            <a:r>
              <a:rPr lang="ru-RU" sz="2000" b="1" dirty="0" err="1"/>
              <a:t>т.ч</a:t>
            </a:r>
            <a:r>
              <a:rPr lang="ru-RU" sz="2000" b="1" dirty="0"/>
              <a:t>. </a:t>
            </a:r>
            <a:r>
              <a:rPr lang="ru-RU" sz="2000" b="1" dirty="0" smtClean="0"/>
              <a:t>  </a:t>
            </a:r>
          </a:p>
          <a:p>
            <a:r>
              <a:rPr lang="ru-RU" sz="2000" b="1" dirty="0"/>
              <a:t> </a:t>
            </a:r>
            <a:r>
              <a:rPr lang="ru-RU" sz="2000" b="1" dirty="0" smtClean="0"/>
              <a:t>       Интернет</a:t>
            </a:r>
            <a:endParaRPr lang="ru-RU" sz="2000" b="1" dirty="0"/>
          </a:p>
        </p:txBody>
      </p:sp>
      <p:sp>
        <p:nvSpPr>
          <p:cNvPr id="5491" name="Rectangle 371"/>
          <p:cNvSpPr>
            <a:spLocks noChangeArrowheads="1"/>
          </p:cNvSpPr>
          <p:nvPr/>
        </p:nvSpPr>
        <p:spPr bwMode="auto">
          <a:xfrm>
            <a:off x="490538" y="2995613"/>
            <a:ext cx="1935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b="1"/>
              <a:t>Литература</a:t>
            </a:r>
          </a:p>
        </p:txBody>
      </p:sp>
      <p:sp>
        <p:nvSpPr>
          <p:cNvPr id="5492" name="Rectangle 372"/>
          <p:cNvSpPr>
            <a:spLocks noChangeArrowheads="1"/>
          </p:cNvSpPr>
          <p:nvPr/>
        </p:nvSpPr>
        <p:spPr bwMode="auto">
          <a:xfrm>
            <a:off x="6826250" y="2995613"/>
            <a:ext cx="175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b="1"/>
              <a:t>Искусство</a:t>
            </a:r>
          </a:p>
        </p:txBody>
      </p:sp>
      <p:sp>
        <p:nvSpPr>
          <p:cNvPr id="5493" name="Rectangle 373"/>
          <p:cNvSpPr>
            <a:spLocks noChangeArrowheads="1"/>
          </p:cNvSpPr>
          <p:nvPr/>
        </p:nvSpPr>
        <p:spPr bwMode="auto">
          <a:xfrm>
            <a:off x="5621338" y="763588"/>
            <a:ext cx="220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b="1"/>
              <a:t>Образование</a:t>
            </a:r>
          </a:p>
        </p:txBody>
      </p:sp>
      <p:sp>
        <p:nvSpPr>
          <p:cNvPr id="5494" name="Rectangle 374"/>
          <p:cNvSpPr>
            <a:spLocks noChangeArrowheads="1"/>
          </p:cNvSpPr>
          <p:nvPr/>
        </p:nvSpPr>
        <p:spPr bwMode="auto">
          <a:xfrm>
            <a:off x="5135561" y="4367916"/>
            <a:ext cx="246337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000" b="1" dirty="0"/>
              <a:t>Система</a:t>
            </a:r>
          </a:p>
          <a:p>
            <a:r>
              <a:rPr lang="ru-RU" sz="2000" b="1" dirty="0"/>
              <a:t> социально-</a:t>
            </a:r>
          </a:p>
          <a:p>
            <a:r>
              <a:rPr lang="ru-RU" sz="2000" b="1" dirty="0"/>
              <a:t>воспитательной </a:t>
            </a:r>
          </a:p>
          <a:p>
            <a:r>
              <a:rPr lang="ru-RU" sz="2000" b="1" dirty="0"/>
              <a:t>работы</a:t>
            </a:r>
          </a:p>
        </p:txBody>
      </p:sp>
      <p:sp>
        <p:nvSpPr>
          <p:cNvPr id="5495" name="Rectangle 375"/>
          <p:cNvSpPr>
            <a:spLocks noChangeArrowheads="1"/>
          </p:cNvSpPr>
          <p:nvPr/>
        </p:nvSpPr>
        <p:spPr bwMode="auto">
          <a:xfrm>
            <a:off x="1668463" y="4724400"/>
            <a:ext cx="272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b="1"/>
              <a:t>Личное общение</a:t>
            </a:r>
          </a:p>
        </p:txBody>
      </p:sp>
      <p:sp>
        <p:nvSpPr>
          <p:cNvPr id="5496" name="Rectangle 376"/>
          <p:cNvSpPr>
            <a:spLocks noChangeArrowheads="1"/>
          </p:cNvSpPr>
          <p:nvPr/>
        </p:nvSpPr>
        <p:spPr bwMode="auto">
          <a:xfrm>
            <a:off x="113967" y="5742835"/>
            <a:ext cx="8885112" cy="954107"/>
          </a:xfrm>
          <a:prstGeom prst="rect">
            <a:avLst/>
          </a:prstGeom>
          <a:noFill/>
          <a:ln w="9525">
            <a:noFill/>
            <a:miter lim="800000"/>
            <a:headEnd/>
            <a:tailEnd/>
          </a:ln>
          <a:effectLst/>
        </p:spPr>
        <p:txBody>
          <a:bodyPr wrap="square">
            <a:spAutoFit/>
          </a:bodyPr>
          <a:lstStyle/>
          <a:p>
            <a:pPr algn="ctr">
              <a:defRPr/>
            </a:pPr>
            <a:r>
              <a:rPr lang="ru-RU" sz="2800" b="1" dirty="0">
                <a:solidFill>
                  <a:srgbClr val="0000CC"/>
                </a:solidFill>
                <a:effectLst>
                  <a:outerShdw blurRad="38100" dist="38100" dir="2700000" algn="tl">
                    <a:srgbClr val="000000"/>
                  </a:outerShdw>
                </a:effectLst>
                <a:latin typeface="Garamond" pitchFamily="18" charset="0"/>
              </a:rPr>
              <a:t>Любое из этих средств может быть использовано</a:t>
            </a:r>
            <a:r>
              <a:rPr lang="hi-IN" sz="2800" b="1" dirty="0">
                <a:solidFill>
                  <a:srgbClr val="0000CC"/>
                </a:solidFill>
                <a:effectLst>
                  <a:outerShdw blurRad="38100" dist="38100" dir="2700000" algn="tl">
                    <a:srgbClr val="000000"/>
                  </a:outerShdw>
                </a:effectLst>
                <a:latin typeface="Garamond" pitchFamily="18" charset="0"/>
              </a:rPr>
              <a:t> </a:t>
            </a:r>
            <a:r>
              <a:rPr lang="ru-RU" sz="2800" b="1" dirty="0" smtClean="0">
                <a:solidFill>
                  <a:srgbClr val="0000CC"/>
                </a:solidFill>
                <a:effectLst>
                  <a:outerShdw blurRad="38100" dist="38100" dir="2700000" algn="tl">
                    <a:srgbClr val="000000"/>
                  </a:outerShdw>
                </a:effectLst>
                <a:latin typeface="Garamond" pitchFamily="18" charset="0"/>
              </a:rPr>
              <a:t>на </a:t>
            </a:r>
            <a:r>
              <a:rPr lang="ru-RU" sz="2800" b="1" dirty="0">
                <a:solidFill>
                  <a:srgbClr val="0000CC"/>
                </a:solidFill>
                <a:effectLst>
                  <a:outerShdw blurRad="38100" dist="38100" dir="2700000" algn="tl">
                    <a:srgbClr val="000000"/>
                  </a:outerShdw>
                </a:effectLst>
                <a:latin typeface="Garamond" pitchFamily="18" charset="0"/>
              </a:rPr>
              <a:t>благо или во вред личности!</a:t>
            </a:r>
          </a:p>
        </p:txBody>
      </p:sp>
    </p:spTree>
    <p:extLst>
      <p:ext uri="{BB962C8B-B14F-4D97-AF65-F5344CB8AC3E}">
        <p14:creationId xmlns:p14="http://schemas.microsoft.com/office/powerpoint/2010/main" val="135186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5496"/>
                                        </p:tgtEl>
                                        <p:attrNameLst>
                                          <p:attrName>style.visibility</p:attrName>
                                        </p:attrNameLst>
                                      </p:cBhvr>
                                      <p:to>
                                        <p:strVal val="visible"/>
                                      </p:to>
                                    </p:set>
                                    <p:anim calcmode="lin" valueType="num">
                                      <p:cBhvr additive="base">
                                        <p:cTn id="31" dur="2000" fill="hold"/>
                                        <p:tgtEl>
                                          <p:spTgt spid="5496"/>
                                        </p:tgtEl>
                                        <p:attrNameLst>
                                          <p:attrName>ppt_x</p:attrName>
                                        </p:attrNameLst>
                                      </p:cBhvr>
                                      <p:tavLst>
                                        <p:tav tm="0">
                                          <p:val>
                                            <p:strVal val="#ppt_x"/>
                                          </p:val>
                                        </p:tav>
                                        <p:tav tm="100000">
                                          <p:val>
                                            <p:strVal val="#ppt_x"/>
                                          </p:val>
                                        </p:tav>
                                      </p:tavLst>
                                    </p:anim>
                                    <p:anim calcmode="lin" valueType="num">
                                      <p:cBhvr additive="base">
                                        <p:cTn id="32" dur="2000" fill="hold"/>
                                        <p:tgtEl>
                                          <p:spTgt spid="5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 grpId="0"/>
      <p:bldP spid="5491" grpId="0"/>
      <p:bldP spid="5492" grpId="0"/>
      <p:bldP spid="5493" grpId="0"/>
      <p:bldP spid="5494" grpId="0"/>
      <p:bldP spid="5495" grpId="0"/>
      <p:bldP spid="54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19672" y="980729"/>
            <a:ext cx="6408712" cy="2016224"/>
          </a:xfrm>
        </p:spPr>
        <p:txBody>
          <a:bodyPr/>
          <a:lstStyle/>
          <a:p>
            <a:r>
              <a:rPr lang="ru-RU" sz="3600" dirty="0" smtClean="0">
                <a:latin typeface="Times New Roman" pitchFamily="18" charset="0"/>
                <a:cs typeface="Times New Roman" pitchFamily="18" charset="0"/>
              </a:rPr>
              <a:t>ИНТЕРНЕТ </a:t>
            </a:r>
          </a:p>
          <a:p>
            <a:r>
              <a:rPr lang="ru-RU" sz="3600" dirty="0" smtClean="0">
                <a:latin typeface="Times New Roman" pitchFamily="18" charset="0"/>
                <a:cs typeface="Times New Roman" pitchFamily="18" charset="0"/>
              </a:rPr>
              <a:t>СОТОВЫЕ ТЕЛЕФОНЫ</a:t>
            </a:r>
          </a:p>
          <a:p>
            <a:r>
              <a:rPr lang="ru-RU" sz="3600" dirty="0" smtClean="0">
                <a:latin typeface="Times New Roman" pitchFamily="18" charset="0"/>
                <a:cs typeface="Times New Roman" pitchFamily="18" charset="0"/>
              </a:rPr>
              <a:t>МОБИЛЬНЫЙ КОМПЬЮТЕР</a:t>
            </a:r>
            <a:endParaRPr lang="ru-RU" sz="3600" dirty="0">
              <a:latin typeface="Times New Roman" pitchFamily="18" charset="0"/>
              <a:cs typeface="Times New Roman" pitchFamily="18" charset="0"/>
            </a:endParaRPr>
          </a:p>
        </p:txBody>
      </p:sp>
      <p:sp>
        <p:nvSpPr>
          <p:cNvPr id="5" name="Прямоугольник 4"/>
          <p:cNvSpPr/>
          <p:nvPr/>
        </p:nvSpPr>
        <p:spPr>
          <a:xfrm>
            <a:off x="801960" y="116631"/>
            <a:ext cx="7848872" cy="707886"/>
          </a:xfrm>
          <a:prstGeom prst="rect">
            <a:avLst/>
          </a:prstGeom>
        </p:spPr>
        <p:txBody>
          <a:bodyPr wrap="square">
            <a:spAutoFit/>
          </a:bodyPr>
          <a:lstStyle/>
          <a:p>
            <a:r>
              <a:rPr lang="ru-RU" sz="4000" b="1" dirty="0">
                <a:solidFill>
                  <a:schemeClr val="bg1"/>
                </a:solidFill>
                <a:latin typeface="Times New Roman" pitchFamily="18" charset="0"/>
                <a:cs typeface="Times New Roman" pitchFamily="18" charset="0"/>
              </a:rPr>
              <a:t>Основные каналы информации</a:t>
            </a:r>
          </a:p>
        </p:txBody>
      </p:sp>
      <p:pic>
        <p:nvPicPr>
          <p:cNvPr id="6146" name="Picture 2" descr="GSM мониторинг дизельных генераторов JCB или оперативные решения для бизне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9" y="2780928"/>
            <a:ext cx="766648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3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357686" y="1052736"/>
            <a:ext cx="4329114" cy="5376660"/>
          </a:xfrm>
        </p:spPr>
        <p:txBody>
          <a:bodyPr/>
          <a:lstStyle/>
          <a:p>
            <a:pPr>
              <a:buFont typeface="Wingdings" pitchFamily="2" charset="2"/>
              <a:buChar char="ü"/>
            </a:pPr>
            <a:r>
              <a:rPr lang="ru-RU" sz="3200" dirty="0" smtClean="0">
                <a:latin typeface="Times New Roman" pitchFamily="18" charset="0"/>
                <a:cs typeface="Times New Roman" pitchFamily="18" charset="0"/>
              </a:rPr>
              <a:t>Расширяет общение</a:t>
            </a:r>
          </a:p>
          <a:p>
            <a:pPr>
              <a:buFont typeface="Wingdings" pitchFamily="2" charset="2"/>
              <a:buChar char="ü"/>
            </a:pPr>
            <a:r>
              <a:rPr lang="ru-RU" sz="3200" dirty="0" smtClean="0">
                <a:latin typeface="Times New Roman" pitchFamily="18" charset="0"/>
                <a:cs typeface="Times New Roman" pitchFamily="18" charset="0"/>
              </a:rPr>
              <a:t>Контроль родителей</a:t>
            </a:r>
          </a:p>
          <a:p>
            <a:pPr>
              <a:buFont typeface="Wingdings" pitchFamily="2" charset="2"/>
              <a:buChar char="ü"/>
            </a:pPr>
            <a:r>
              <a:rPr lang="ru-RU" sz="3200" dirty="0" smtClean="0">
                <a:latin typeface="Times New Roman" pitchFamily="18" charset="0"/>
                <a:cs typeface="Times New Roman" pitchFamily="18" charset="0"/>
              </a:rPr>
              <a:t>Тревожные кнопки</a:t>
            </a:r>
          </a:p>
          <a:p>
            <a:pPr>
              <a:buFont typeface="Wingdings" pitchFamily="2" charset="2"/>
              <a:buChar char="ü"/>
            </a:pPr>
            <a:r>
              <a:rPr lang="ru-RU" sz="3200" dirty="0" smtClean="0">
                <a:latin typeface="Times New Roman" pitchFamily="18" charset="0"/>
                <a:cs typeface="Times New Roman" pitchFamily="18" charset="0"/>
              </a:rPr>
              <a:t>Получение новой информации</a:t>
            </a:r>
          </a:p>
          <a:p>
            <a:pPr>
              <a:buFont typeface="Wingdings" pitchFamily="2" charset="2"/>
              <a:buChar char="ü"/>
            </a:pPr>
            <a:r>
              <a:rPr lang="ru-RU" sz="3200" dirty="0" smtClean="0">
                <a:latin typeface="Times New Roman" pitchFamily="18" charset="0"/>
                <a:cs typeface="Times New Roman" pitchFamily="18" charset="0"/>
              </a:rPr>
              <a:t>Калькулятор, будильник, часы, фонарик, фотокамера</a:t>
            </a:r>
          </a:p>
        </p:txBody>
      </p:sp>
      <p:sp>
        <p:nvSpPr>
          <p:cNvPr id="3" name="Прямоугольник 2"/>
          <p:cNvSpPr/>
          <p:nvPr/>
        </p:nvSpPr>
        <p:spPr>
          <a:xfrm>
            <a:off x="1331640" y="116632"/>
            <a:ext cx="7416824" cy="707886"/>
          </a:xfrm>
          <a:prstGeom prst="rect">
            <a:avLst/>
          </a:prstGeom>
        </p:spPr>
        <p:txBody>
          <a:bodyPr wrap="square">
            <a:spAutoFit/>
          </a:bodyPr>
          <a:lstStyle/>
          <a:p>
            <a:r>
              <a:rPr lang="ru-RU" sz="4000" b="1" dirty="0">
                <a:solidFill>
                  <a:schemeClr val="bg1"/>
                </a:solidFill>
                <a:latin typeface="Times New Roman" pitchFamily="18" charset="0"/>
                <a:cs typeface="Times New Roman" pitchFamily="18" charset="0"/>
              </a:rPr>
              <a:t>ПЛЮСЫ СОТОВОЙ </a:t>
            </a:r>
            <a:r>
              <a:rPr lang="ru-RU" sz="4000" b="1" dirty="0" smtClean="0">
                <a:solidFill>
                  <a:schemeClr val="bg1"/>
                </a:solidFill>
                <a:latin typeface="Times New Roman" pitchFamily="18" charset="0"/>
                <a:cs typeface="Times New Roman" pitchFamily="18" charset="0"/>
              </a:rPr>
              <a:t>СВЯЗИ</a:t>
            </a:r>
            <a:endParaRPr lang="ru-RU" sz="4000" b="1" dirty="0">
              <a:latin typeface="Times New Roman" pitchFamily="18" charset="0"/>
              <a:cs typeface="Times New Roman" pitchFamily="18" charset="0"/>
            </a:endParaRPr>
          </a:p>
        </p:txBody>
      </p:sp>
      <p:pic>
        <p:nvPicPr>
          <p:cNvPr id="7170" name="Picture 2" descr="Каталог цен на коммуникаторы и смартфоны: SAMSUNG GALAXY S II PLUS GT I9105 - в 3 магазинах на Tkat.ru"/>
          <p:cNvPicPr>
            <a:picLocks noChangeAspect="1" noChangeArrowheads="1"/>
          </p:cNvPicPr>
          <p:nvPr/>
        </p:nvPicPr>
        <p:blipFill rotWithShape="1">
          <a:blip r:embed="rId2">
            <a:extLst>
              <a:ext uri="{28A0092B-C50C-407E-A947-70E740481C1C}">
                <a14:useLocalDpi xmlns:a14="http://schemas.microsoft.com/office/drawing/2010/main" val="0"/>
              </a:ext>
            </a:extLst>
          </a:blip>
          <a:srcRect l="24138" t="2657" r="24845"/>
          <a:stretch/>
        </p:blipFill>
        <p:spPr bwMode="auto">
          <a:xfrm>
            <a:off x="323528" y="908720"/>
            <a:ext cx="3196061" cy="560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38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2"/>
          </p:nvPr>
        </p:nvSpPr>
        <p:spPr>
          <a:xfrm>
            <a:off x="4211960" y="1268760"/>
            <a:ext cx="4686304" cy="4525963"/>
          </a:xfrm>
        </p:spPr>
        <p:txBody>
          <a:bodyPr/>
          <a:lstStyle/>
          <a:p>
            <a:r>
              <a:rPr lang="ru-RU" sz="3200" dirty="0" smtClean="0">
                <a:latin typeface="Times New Roman" pitchFamily="18" charset="0"/>
                <a:cs typeface="Times New Roman" pitchFamily="18" charset="0"/>
              </a:rPr>
              <a:t>Мелодии звонков отвлекают </a:t>
            </a:r>
          </a:p>
          <a:p>
            <a:r>
              <a:rPr lang="ru-RU" sz="3200" dirty="0" smtClean="0">
                <a:latin typeface="Times New Roman" pitchFamily="18" charset="0"/>
                <a:cs typeface="Times New Roman" pitchFamily="18" charset="0"/>
              </a:rPr>
              <a:t>Мешают учителю</a:t>
            </a:r>
          </a:p>
          <a:p>
            <a:r>
              <a:rPr lang="ru-RU" sz="3200" dirty="0" smtClean="0">
                <a:latin typeface="Times New Roman" pitchFamily="18" charset="0"/>
                <a:cs typeface="Times New Roman" pitchFamily="18" charset="0"/>
              </a:rPr>
              <a:t>Человек теряет внимание</a:t>
            </a:r>
          </a:p>
          <a:p>
            <a:r>
              <a:rPr lang="ru-RU" sz="3200" dirty="0" smtClean="0">
                <a:latin typeface="Times New Roman" pitchFamily="18" charset="0"/>
                <a:cs typeface="Times New Roman" pitchFamily="18" charset="0"/>
              </a:rPr>
              <a:t>Нарушение ПДД</a:t>
            </a:r>
          </a:p>
          <a:p>
            <a:r>
              <a:rPr lang="ru-RU" sz="3200" dirty="0" smtClean="0">
                <a:latin typeface="Times New Roman" pitchFamily="18" charset="0"/>
                <a:cs typeface="Times New Roman" pitchFamily="18" charset="0"/>
              </a:rPr>
              <a:t>Провоцируют кражи</a:t>
            </a:r>
          </a:p>
          <a:p>
            <a:r>
              <a:rPr lang="ru-RU" sz="3200" dirty="0" smtClean="0">
                <a:latin typeface="Times New Roman" pitchFamily="18" charset="0"/>
                <a:cs typeface="Times New Roman" pitchFamily="18" charset="0"/>
              </a:rPr>
              <a:t>Финансы</a:t>
            </a:r>
            <a:endParaRPr lang="ru-RU" sz="3200" dirty="0">
              <a:latin typeface="Times New Roman" pitchFamily="18" charset="0"/>
              <a:cs typeface="Times New Roman" pitchFamily="18" charset="0"/>
            </a:endParaRPr>
          </a:p>
        </p:txBody>
      </p:sp>
      <p:sp>
        <p:nvSpPr>
          <p:cNvPr id="3" name="Прямоугольник 2"/>
          <p:cNvSpPr/>
          <p:nvPr/>
        </p:nvSpPr>
        <p:spPr>
          <a:xfrm>
            <a:off x="899592" y="156911"/>
            <a:ext cx="7416824" cy="707886"/>
          </a:xfrm>
          <a:prstGeom prst="rect">
            <a:avLst/>
          </a:prstGeom>
        </p:spPr>
        <p:txBody>
          <a:bodyPr wrap="square">
            <a:spAutoFit/>
          </a:bodyPr>
          <a:lstStyle/>
          <a:p>
            <a:r>
              <a:rPr lang="ru-RU" sz="4000" b="1" dirty="0">
                <a:solidFill>
                  <a:schemeClr val="bg1"/>
                </a:solidFill>
                <a:latin typeface="Times New Roman" pitchFamily="18" charset="0"/>
                <a:cs typeface="Times New Roman" pitchFamily="18" charset="0"/>
              </a:rPr>
              <a:t>МИНУСЫ</a:t>
            </a:r>
            <a:r>
              <a:rPr lang="ru-RU" sz="3600" b="1" dirty="0">
                <a:solidFill>
                  <a:schemeClr val="bg1"/>
                </a:solidFill>
                <a:latin typeface="Times New Roman" pitchFamily="18" charset="0"/>
                <a:cs typeface="Times New Roman" pitchFamily="18" charset="0"/>
              </a:rPr>
              <a:t> </a:t>
            </a:r>
            <a:r>
              <a:rPr lang="ru-RU" sz="4000" b="1" dirty="0">
                <a:solidFill>
                  <a:schemeClr val="bg1"/>
                </a:solidFill>
                <a:latin typeface="Times New Roman" pitchFamily="18" charset="0"/>
                <a:cs typeface="Times New Roman" pitchFamily="18" charset="0"/>
              </a:rPr>
              <a:t>СОТОВОЙ СВЯЗИ</a:t>
            </a:r>
          </a:p>
        </p:txBody>
      </p:sp>
      <p:pic>
        <p:nvPicPr>
          <p:cNvPr id="8194" name="Picture 2" descr="тестируем мобильные телефоны Samsung S3650 Corby и S7070 La Fleur D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9" y="2178255"/>
            <a:ext cx="403244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8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Интернет">
  <a:themeElements>
    <a:clrScheme name="Интерне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Интернет">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Интерне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Интернет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Интернет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Интернет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Интернет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Интернет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Интернет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Интернет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Интернет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Интернет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Интернет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Интернет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Интернет</Template>
  <TotalTime>0</TotalTime>
  <Words>2033</Words>
  <Application>Microsoft Office PowerPoint</Application>
  <PresentationFormat>Экран (4:3)</PresentationFormat>
  <Paragraphs>343</Paragraphs>
  <Slides>55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Интернет</vt:lpstr>
      <vt:lpstr>Информационная безопасность</vt:lpstr>
      <vt:lpstr>Медиаграмотность</vt:lpstr>
      <vt:lpstr>Нормативная база</vt:lpstr>
      <vt:lpstr>Презентация PowerPoint</vt:lpstr>
      <vt:lpstr>Информационная безопасность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Статистика</vt:lpstr>
      <vt:lpstr>Данные опросов в Европе </vt:lpstr>
      <vt:lpstr>Презентация PowerPoint</vt:lpstr>
      <vt:lpstr>Презентация PowerPoint</vt:lpstr>
      <vt:lpstr>Презентация PowerPoint</vt:lpstr>
      <vt:lpstr>Презентация PowerPoint</vt:lpstr>
      <vt:lpstr>Презентация PowerPoint</vt:lpstr>
      <vt:lpstr>Статистика</vt:lpstr>
      <vt:lpstr>Социологические исследования </vt:lpstr>
      <vt:lpstr>Социологические исследования </vt:lpstr>
      <vt:lpstr>Виды он-лайн угроз</vt:lpstr>
      <vt:lpstr>Виды он-лайн угроз</vt:lpstr>
      <vt:lpstr>PEGI логотипы</vt:lpstr>
      <vt:lpstr>Интернет-зависимость</vt:lpstr>
      <vt:lpstr>Признаки Интернет-зависимости: </vt:lpstr>
      <vt:lpstr>Это важно знать!</vt:lpstr>
      <vt:lpstr>Это важно знать!</vt:lpstr>
      <vt:lpstr>Это важно знать!</vt:lpstr>
      <vt:lpstr>Это важно знать!</vt:lpstr>
      <vt:lpstr>Интернет-этикет </vt:lpstr>
      <vt:lpstr>Будь начеку! </vt:lpstr>
      <vt:lpstr>Будь начеку! </vt:lpstr>
      <vt:lpstr>Установи свои рамки </vt:lpstr>
      <vt:lpstr>Установи свои рамки</vt:lpstr>
      <vt:lpstr>Установи свои рамки</vt:lpstr>
      <vt:lpstr>Это важно! </vt:lpstr>
      <vt:lpstr>Это важно! </vt:lpstr>
      <vt:lpstr>Если тебя запугивают  в онлайновой среде: </vt:lpstr>
      <vt:lpstr> Сообщи об  этом: </vt:lpstr>
      <vt:lpstr>Твои права в онлайновой среде </vt:lpstr>
      <vt:lpstr>Твои права в онлайновой среде</vt:lpstr>
      <vt:lpstr>  Безопасное использование своего компьютера </vt:lpstr>
      <vt:lpstr>Не ходите ночью дети в интернет</vt:lpstr>
      <vt:lpstr>Не ходите ночью дети в интернет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источников:</vt:lpstr>
      <vt:lpstr>Список источников:</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RUst</cp:lastModifiedBy>
  <cp:revision>47</cp:revision>
  <dcterms:created xsi:type="dcterms:W3CDTF">2011-08-27T15:04:37Z</dcterms:created>
  <dcterms:modified xsi:type="dcterms:W3CDTF">2015-01-18T13:34:42Z</dcterms:modified>
</cp:coreProperties>
</file>