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handoutMasterIdLst>
    <p:handoutMasterId r:id="rId31"/>
  </p:handoutMasterIdLst>
  <p:sldIdLst>
    <p:sldId id="357" r:id="rId2"/>
    <p:sldId id="364" r:id="rId3"/>
    <p:sldId id="369" r:id="rId4"/>
    <p:sldId id="256" r:id="rId5"/>
    <p:sldId id="370" r:id="rId6"/>
    <p:sldId id="367" r:id="rId7"/>
    <p:sldId id="350" r:id="rId8"/>
    <p:sldId id="349" r:id="rId9"/>
    <p:sldId id="373" r:id="rId10"/>
    <p:sldId id="347" r:id="rId11"/>
    <p:sldId id="353" r:id="rId12"/>
    <p:sldId id="358" r:id="rId13"/>
    <p:sldId id="361" r:id="rId14"/>
    <p:sldId id="356" r:id="rId15"/>
    <p:sldId id="354" r:id="rId16"/>
    <p:sldId id="355" r:id="rId17"/>
    <p:sldId id="352" r:id="rId18"/>
    <p:sldId id="360" r:id="rId19"/>
    <p:sldId id="365" r:id="rId20"/>
    <p:sldId id="351" r:id="rId21"/>
    <p:sldId id="363" r:id="rId22"/>
    <p:sldId id="362" r:id="rId23"/>
    <p:sldId id="366" r:id="rId24"/>
    <p:sldId id="371" r:id="rId25"/>
    <p:sldId id="359" r:id="rId26"/>
    <p:sldId id="368" r:id="rId27"/>
    <p:sldId id="372" r:id="rId28"/>
    <p:sldId id="348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CB2212A-13A4-4AA8-86D0-4CB432F213BD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r>
              <a:rPr lang="ru-RU"/>
              <a:t>из презентации главного педиатра СПб, д.м.н., профессора Л.А. Эрдмана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516E8E3-65BC-446D-A693-3FEAF66D2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370C5F-C3AD-4820-85D7-A9A5EEAEB890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из презентации главного педиатра СПб, д.м.н., профессора Л.А. Эрдмана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A3F5B6-79C5-41CB-B0CE-0851C0BE2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из презентации главного педиатра СПб, д.м.н., профессора Л.А. Эрдмана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DAC2B-D49F-4721-8798-72630FE3A8C5}" type="slidenum">
              <a:rPr lang="ru-RU"/>
              <a:pPr/>
              <a:t>10</a:t>
            </a:fld>
            <a:endParaRPr lang="ru-RU"/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3C850D-2FB2-440F-B7AB-092BE3D970C6}" type="datetime1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B0884-0D96-43EC-88AB-9F2F51B48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5161A-7286-4A74-9850-7D73104572A8}" type="datetime1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BAB04-E6AE-460D-BBB0-AD297D2F9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6C1B1-809D-4720-A7B4-AFAA891D1563}" type="datetime1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11783-449D-490A-BFE1-8E8DD6529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E731CAA1-2C10-4F82-8381-EFC37EE96F6C}" type="datetime1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20DA10B-A2EE-4734-B5E8-60BDB6CD6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3613B2-5E18-419D-ABF6-4C48B90BF1A6}" type="datetime1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3FBAB-C9E3-46AA-AAE7-A83526147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46565-B248-45F9-BD8B-D108E15E44B4}" type="datetime1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8ED70-6A1D-4FDA-9600-0C78359E1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4A266-7A01-4520-B640-E37B68A8DE01}" type="datetime1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04753-7DC9-42D4-B30F-A9AE378B0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EACB670B-3684-4EC2-9170-61C5ECBEC271}" type="datetime1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24F53F9-85E5-4DD5-9A9C-87720397B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EDA8E-5463-439F-A483-121930808B9F}" type="datetime1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AFE83-A786-4D1E-8080-1FF967F00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04D7C4E1-D9C8-4BCF-99FB-B334D1AAD3B0}" type="datetime1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DD995FA-02DD-4C67-A2D3-1EF90E168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027B5C53-1361-4B17-9DDF-701B442DEDEF}" type="datetime1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7E87DA7-A2DA-43F7-A502-051BB688F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9958A5-22E3-46BA-A893-85341427EE40}" type="datetime1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ED4B70-7B2A-4EEC-A663-3AFA99FDB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54" r:id="rId4"/>
    <p:sldLayoutId id="2147483755" r:id="rId5"/>
    <p:sldLayoutId id="2147483762" r:id="rId6"/>
    <p:sldLayoutId id="2147483756" r:id="rId7"/>
    <p:sldLayoutId id="2147483763" r:id="rId8"/>
    <p:sldLayoutId id="2147483764" r:id="rId9"/>
    <p:sldLayoutId id="2147483757" r:id="rId10"/>
    <p:sldLayoutId id="2147483758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Наименование учебного заведния - Страница учителя-логопе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5500702"/>
            <a:ext cx="1428760" cy="10175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1142984"/>
            <a:ext cx="8215370" cy="2428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КОРРЕКЦИОННО-РАЗВИВАЮЩИЕ ИГРЫ И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УПРАЖНЕНИЯ НА ЛОГОПЕДИЧЕСКИХ ЗАНЯТИЯХ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РАБОТЕ С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ДЕТЬМИ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 ОВЗ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4000504"/>
            <a:ext cx="3165931" cy="14431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Авторы-</a:t>
            </a:r>
          </a:p>
          <a:p>
            <a:pPr eaLnBrk="1" hangingPunct="1">
              <a:lnSpc>
                <a:spcPct val="150000"/>
              </a:lnSpc>
            </a:pPr>
            <a:r>
              <a:rPr lang="ru-RU" sz="1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учителя-логопеды</a:t>
            </a:r>
          </a:p>
          <a:p>
            <a:pPr eaLnBrk="1" hangingPunct="1">
              <a:lnSpc>
                <a:spcPct val="150000"/>
              </a:lnSpc>
            </a:pPr>
            <a:r>
              <a:rPr lang="ru-RU" sz="1200" i="1" dirty="0" smtClean="0">
                <a:solidFill>
                  <a:srgbClr val="002060"/>
                </a:solidFill>
              </a:rPr>
              <a:t>ГБОУ школы-интерната №8 </a:t>
            </a:r>
          </a:p>
          <a:p>
            <a:pPr eaLnBrk="1" hangingPunct="1">
              <a:lnSpc>
                <a:spcPct val="150000"/>
              </a:lnSpc>
            </a:pPr>
            <a:r>
              <a:rPr lang="ru-RU" sz="1200" i="1" dirty="0" smtClean="0">
                <a:solidFill>
                  <a:srgbClr val="002060"/>
                </a:solidFill>
              </a:rPr>
              <a:t>Пушкинского района Санкт-Петербурга</a:t>
            </a:r>
            <a:endParaRPr lang="ru-RU" sz="12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Розова Ю.Е., Коробченко Т.В.</a:t>
            </a:r>
            <a:endParaRPr lang="ru-RU" sz="12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6000768"/>
            <a:ext cx="738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2015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</a:t>
            </a: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20401">
            <a:off x="1260633" y="1442888"/>
            <a:ext cx="2326357" cy="258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32484">
            <a:off x="5455362" y="1329502"/>
            <a:ext cx="2499386" cy="278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3714752"/>
            <a:ext cx="373384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643042" y="214290"/>
            <a:ext cx="650085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Развитие пространственно-временных отношений</a:t>
            </a: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, графомоторных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навыков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1-tub-ru.yandex.net/i?id=d8fd4d5407b5bc4f4d16136bc8217187-88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337342">
            <a:off x="1175248" y="3436495"/>
            <a:ext cx="2377457" cy="2786082"/>
          </a:xfrm>
          <a:prstGeom prst="rect">
            <a:avLst/>
          </a:prstGeom>
          <a:noFill/>
        </p:spPr>
      </p:pic>
      <p:pic>
        <p:nvPicPr>
          <p:cNvPr id="27652" name="Picture 4" descr="lohmatik.ru Бесплатные детские развивающие игры. Азбука для детей. Буквы алфавита - лабиринты (лабирины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643182"/>
            <a:ext cx="2786057" cy="3714743"/>
          </a:xfrm>
          <a:prstGeom prst="rect">
            <a:avLst/>
          </a:prstGeom>
          <a:noFill/>
        </p:spPr>
      </p:pic>
      <p:pic>
        <p:nvPicPr>
          <p:cNvPr id="27654" name="Picture 6" descr="Игры для девочек лабиринты винкс. - 20 May 2013 - Blog - Grocan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928670"/>
            <a:ext cx="2207353" cy="2857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214290"/>
            <a:ext cx="650085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Развитие пространственно-временных отношений, фокусного зрения,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графомоторных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навыков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дминистратор\Рабочий стол\МО авг 2014\Изображение 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72790" y="-1620000"/>
            <a:ext cx="4860000" cy="3240000"/>
          </a:xfrm>
          <a:prstGeom prst="rect">
            <a:avLst/>
          </a:prstGeom>
          <a:noFill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475987">
            <a:off x="502925" y="1956679"/>
            <a:ext cx="3569641" cy="238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714752"/>
            <a:ext cx="3643338" cy="243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51776">
            <a:off x="4762124" y="2001355"/>
            <a:ext cx="3487311" cy="232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643042" y="214290"/>
            <a:ext cx="65008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Развитие пространственно-временных отношений, познавательных процессов, конструктивной деятельности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14422"/>
            <a:ext cx="552711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00166" y="5786454"/>
            <a:ext cx="6500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Развитие языкового анализа и синтеза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85728"/>
            <a:ext cx="6500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РАЗВИТИЕ РЕЧИ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21" name="Picture 1" descr="img4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55631" y="1712897"/>
            <a:ext cx="4000500" cy="3003550"/>
          </a:xfrm>
          <a:prstGeom prst="rect">
            <a:avLst/>
          </a:prstGeom>
          <a:noFill/>
        </p:spPr>
      </p:pic>
      <p:pic>
        <p:nvPicPr>
          <p:cNvPr id="30723" name="Picture 3" descr="img418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214422"/>
            <a:ext cx="46196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728" y="285728"/>
            <a:ext cx="6500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РАЗВИТИЕ РЕЧИ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71744"/>
            <a:ext cx="2626414" cy="385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500174"/>
            <a:ext cx="3542920" cy="491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28728" y="285728"/>
            <a:ext cx="6500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РАЗВИТИЕ РЕЧИ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g409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45148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img424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898658" y="3888292"/>
            <a:ext cx="2575249" cy="208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728" y="285728"/>
            <a:ext cx="6500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РАЗВИТИЕ РЕЧИ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AppData\Local\Temp\Rar$DI17.560\Прятки 1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081" y="714356"/>
            <a:ext cx="3675625" cy="5072098"/>
          </a:xfrm>
          <a:prstGeom prst="rect">
            <a:avLst/>
          </a:prstGeom>
          <a:noFill/>
        </p:spPr>
      </p:pic>
      <p:pic>
        <p:nvPicPr>
          <p:cNvPr id="26628" name="Picture 4" descr="C:\Users\user\AppData\Local\Temp\Rar$DI78.560\Поля слов 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642918"/>
            <a:ext cx="3865558" cy="533419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728" y="285728"/>
            <a:ext cx="6500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РАЗВИТИЕ РЕЧИ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142983"/>
            <a:ext cx="2928958" cy="219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357562"/>
            <a:ext cx="2500330" cy="33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071546"/>
            <a:ext cx="321112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428728" y="285728"/>
            <a:ext cx="6500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РАЗВИТИЕ РЕЧИ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736"/>
            <a:ext cx="4429156" cy="332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57224" y="428604"/>
            <a:ext cx="6500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РАЗВИТИЕ РЕЧИ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5072074"/>
            <a:ext cx="6500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Мнемотехника. Изографы.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714348" y="1142984"/>
            <a:ext cx="7715304" cy="465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Известно, что ситуация школьного обучения предъявляет высокие требования к ребенку. Чтобы   дети  с ОВЗ могли успешно усваивать учебную программу, у них должны быть хорошо развиты восприятие, внимание, память (особенно зрительная), пространственная ориентация,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графомоторные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навыки и, конечно же, логическое мышление. Развитие когнитивной сферы, формирование, учебных навыков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задача комплексная и многотрудная. Для её решения мы предлагаем Вам комплексные традиционные и инновационные коррекционно-развивающие игры и упражнения.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AppData\Local\Temp\Rar$DI18.856\Исправления 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3520316" cy="4857784"/>
          </a:xfrm>
          <a:prstGeom prst="rect">
            <a:avLst/>
          </a:prstGeom>
          <a:noFill/>
        </p:spPr>
      </p:pic>
      <p:pic>
        <p:nvPicPr>
          <p:cNvPr id="25606" name="Picture 6" descr="C:\Users\user\AppData\Local\Temp\Rar$DI78.856\Словарные слова 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71546"/>
            <a:ext cx="3348978" cy="4621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571612"/>
            <a:ext cx="2428892" cy="324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3746">
            <a:off x="5232752" y="4497606"/>
            <a:ext cx="2437674" cy="182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893286">
            <a:off x="1007495" y="4570956"/>
            <a:ext cx="2428892" cy="182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4643446"/>
            <a:ext cx="22764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857224" y="428604"/>
            <a:ext cx="6500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РАЗВИТИЕ РЕЧИ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928670"/>
            <a:ext cx="4357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Мнемотехника.  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786190"/>
            <a:ext cx="343062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928802"/>
            <a:ext cx="4372965" cy="327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857224" y="428604"/>
            <a:ext cx="6500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РАЗВИТИЕ РЕЧИ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2033124" cy="271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00174"/>
            <a:ext cx="3044255" cy="228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143380"/>
            <a:ext cx="3571900" cy="232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143380"/>
            <a:ext cx="30504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142976" y="285728"/>
            <a:ext cx="7358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РАЗВИТИЕ РЕЧИ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Технология «Волшебные пуговицы»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00438"/>
            <a:ext cx="2909925" cy="321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500174"/>
            <a:ext cx="2857520" cy="335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714751"/>
            <a:ext cx="3143272" cy="294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20" y="285728"/>
            <a:ext cx="821537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РАЗВИТИЕ РЕЧИ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Сочетание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сказкотерапии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с развивающими технологиями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В.В. Воскобовича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071942"/>
            <a:ext cx="3286148" cy="263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3420015" cy="256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357298"/>
            <a:ext cx="352591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85720" y="285728"/>
            <a:ext cx="821537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РАЗВИТИЕ РЕЧИ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Сочетание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сказкотерапии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с развивающими технологиями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В.В. Воскобовича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214422"/>
            <a:ext cx="3620314" cy="271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929066"/>
            <a:ext cx="3163705" cy="237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857628"/>
            <a:ext cx="324115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20" y="285728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РАЗВИТИЕ РЕЧИ</a:t>
            </a:r>
          </a:p>
          <a:p>
            <a:pPr algn="ctr"/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Сказкотерапия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. Объемные лото.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214422"/>
            <a:ext cx="3656628" cy="244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C:\Documents and Settings\Admin\Рабочий стол\фото с откр урока 20.03\Изображение 0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3357586" cy="256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285728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РАЗВИТИЕ РЕЧИ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Пескотерапия. Водотерапия.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Крупотерапия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000504"/>
            <a:ext cx="343062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4000503"/>
            <a:ext cx="3571900" cy="267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357298"/>
            <a:ext cx="7643834" cy="326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Главный итог представленных игр и упражнений – развитие высших психических функций, быстрое и лёгкое формирование устойчивых навыков чтения, письма, счёта, так как подобные игры активизируют умственную деятельность в целом. В результате ребёнок постепенно учится учиться, его практические успехи в школе становятся очевидны окружающим, а это резко поднимает его самооценку.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071546"/>
            <a:ext cx="2502418" cy="187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2500330" cy="187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268396"/>
            <a:ext cx="3571900" cy="267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1071545"/>
            <a:ext cx="2571768" cy="185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142852"/>
            <a:ext cx="87630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Развитие</a:t>
            </a:r>
            <a:r>
              <a:rPr kumimoji="0" lang="ru-RU" sz="2400" b="1" i="0" u="none" strike="noStrike" kern="1200" cap="small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моторики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 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помощью различных массажёров   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354692"/>
            <a:ext cx="3857652" cy="25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1142984"/>
            <a:ext cx="8229600" cy="4572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6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i="1" smtClean="0"/>
              <a:t>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357188" y="214313"/>
            <a:ext cx="8229600" cy="785812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i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i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i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i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400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3988" y="301625"/>
            <a:ext cx="87153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121" name="Picture 1" descr="C:\Users\user\Downloads\игры с прищепками\25985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0108"/>
            <a:ext cx="3532727" cy="318303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43042" y="214290"/>
            <a:ext cx="58579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Сочетание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хромотерапии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с технологией «Чудные прищепки»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3" y="3857628"/>
            <a:ext cx="3000396" cy="225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 descr="Поделки из прищепок своими руками Секреты мамы. Мама онлай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142984"/>
            <a:ext cx="2928958" cy="2196719"/>
          </a:xfrm>
          <a:prstGeom prst="rect">
            <a:avLst/>
          </a:prstGeom>
          <a:noFill/>
        </p:spPr>
      </p:pic>
      <p:pic>
        <p:nvPicPr>
          <p:cNvPr id="27655" name="Picture 7" descr="Развивающие пособия для детей 1-2 лет Блоги Мам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4357694"/>
            <a:ext cx="4286250" cy="2143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783377"/>
            <a:ext cx="3214710" cy="240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428999"/>
            <a:ext cx="3214710" cy="240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3116" y="3429000"/>
            <a:ext cx="333648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857232"/>
            <a:ext cx="31458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643042" y="214290"/>
            <a:ext cx="5857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ехнология «Объемные буквы»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3714776" cy="27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71546"/>
            <a:ext cx="3714776" cy="256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929066"/>
            <a:ext cx="3714776" cy="267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929066"/>
            <a:ext cx="3857652" cy="257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643042" y="214290"/>
            <a:ext cx="58579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Сочетание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хромотерапии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с технологией «Цветное настроение»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285992"/>
            <a:ext cx="5503386" cy="412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275681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43042" y="214290"/>
            <a:ext cx="650085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Развитие пространственно-временных отношений, 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графомоторных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навыков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1285860"/>
            <a:ext cx="3500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Графический диктант.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0_3f72a_847a276d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13674" y="3972550"/>
            <a:ext cx="2708580" cy="190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0_3f721_23129ecd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357298"/>
            <a:ext cx="278682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0_3f71a_9f23c33d_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142984"/>
            <a:ext cx="2764506" cy="195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0_3f738_5292ed4d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5788109" y="4141717"/>
            <a:ext cx="2428893" cy="171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0_3f73c_3c012da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786322"/>
            <a:ext cx="2357454" cy="167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0_3f72e_2cf573a2_X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2357430"/>
            <a:ext cx="2357454" cy="165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43042" y="214290"/>
            <a:ext cx="5857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Развитие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графомоторных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навыков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Технология «Волшебные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обводилки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0_3f724_55a3cfef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155157">
            <a:off x="248323" y="4241729"/>
            <a:ext cx="2597802" cy="182939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Волшебные обводилки. Формирование графомоторных навы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42045">
            <a:off x="6080206" y="850568"/>
            <a:ext cx="1913632" cy="2551509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rgbClr val="0000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061" name="Picture 5" descr="http://www.kitoni.ru/pics/booksgall/20130808004405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09192">
            <a:off x="6045572" y="3764608"/>
            <a:ext cx="2022239" cy="2750246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rgbClr val="0000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062" name="Picture 6" descr="0_3f722_50d64774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4420538">
            <a:off x="499756" y="1147442"/>
            <a:ext cx="2538781" cy="1804084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2285992"/>
            <a:ext cx="2324639" cy="3214710"/>
          </a:xfrm>
          <a:prstGeom prst="rect">
            <a:avLst/>
          </a:prstGeom>
          <a:ln w="38100" cap="sq">
            <a:solidFill>
              <a:srgbClr val="00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000232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Развитие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графомоторных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навыков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Технология «Волшебные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обводилки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2202</TotalTime>
  <Words>327</Words>
  <Application>Microsoft Office PowerPoint</Application>
  <PresentationFormat>Экран (4:3)</PresentationFormat>
  <Paragraphs>52</Paragraphs>
  <Slides>28</Slides>
  <Notes>2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Эркер</vt:lpstr>
      <vt:lpstr>Слайд 1</vt:lpstr>
      <vt:lpstr>Слайд 2</vt:lpstr>
      <vt:lpstr>Слайд 3</vt:lpstr>
      <vt:lpstr>          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Здоровьесозидающая образовательная среда</dc:title>
  <dc:creator>vasilyeva</dc:creator>
  <cp:lastModifiedBy>user</cp:lastModifiedBy>
  <cp:revision>323</cp:revision>
  <dcterms:created xsi:type="dcterms:W3CDTF">2010-04-28T09:43:30Z</dcterms:created>
  <dcterms:modified xsi:type="dcterms:W3CDTF">2015-01-26T15:09:36Z</dcterms:modified>
</cp:coreProperties>
</file>