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3"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25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8ED04-B228-4A97-BA74-88B6AE70D52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ru-RU"/>
        </a:p>
      </dgm:t>
    </dgm:pt>
    <dgm:pt modelId="{4599F6D0-A59E-414D-93F7-29D7A403741C}">
      <dgm:prSet phldrT="[Текст]"/>
      <dgm:spPr/>
      <dgm:t>
        <a:bodyPr/>
        <a:lstStyle/>
        <a:p>
          <a:r>
            <a:rPr lang="ru-RU" b="1" dirty="0" smtClean="0">
              <a:solidFill>
                <a:srgbClr val="002060"/>
              </a:solidFill>
              <a:latin typeface="Times New Roman" pitchFamily="18" charset="0"/>
              <a:cs typeface="Times New Roman" pitchFamily="18" charset="0"/>
            </a:rPr>
            <a:t>Интеллектуальному развитию ребенка</a:t>
          </a:r>
          <a:endParaRPr lang="ru-RU" b="1" dirty="0">
            <a:solidFill>
              <a:srgbClr val="002060"/>
            </a:solidFill>
            <a:latin typeface="Times New Roman" pitchFamily="18" charset="0"/>
            <a:cs typeface="Times New Roman" pitchFamily="18" charset="0"/>
          </a:endParaRPr>
        </a:p>
      </dgm:t>
    </dgm:pt>
    <dgm:pt modelId="{C92EAA0D-E232-4063-9CEF-062519CB8651}" type="parTrans" cxnId="{C708F53D-E571-4D0C-8C8B-12732353A9A1}">
      <dgm:prSet/>
      <dgm:spPr/>
      <dgm:t>
        <a:bodyPr/>
        <a:lstStyle/>
        <a:p>
          <a:endParaRPr lang="ru-RU"/>
        </a:p>
      </dgm:t>
    </dgm:pt>
    <dgm:pt modelId="{53A58F57-D2C9-4134-8E5A-55896CBF9020}" type="sibTrans" cxnId="{C708F53D-E571-4D0C-8C8B-12732353A9A1}">
      <dgm:prSet/>
      <dgm:spPr/>
      <dgm:t>
        <a:bodyPr/>
        <a:lstStyle/>
        <a:p>
          <a:endParaRPr lang="ru-RU"/>
        </a:p>
      </dgm:t>
    </dgm:pt>
    <dgm:pt modelId="{74A47C93-EF1F-4805-ABBD-F1BB104B23A8}">
      <dgm:prSet phldrT="[Текст]"/>
      <dgm:spPr/>
      <dgm:t>
        <a:bodyPr/>
        <a:lstStyle/>
        <a:p>
          <a:r>
            <a:rPr lang="ru-RU" b="1" dirty="0" smtClean="0">
              <a:solidFill>
                <a:srgbClr val="002060"/>
              </a:solidFill>
              <a:latin typeface="Times New Roman" pitchFamily="18" charset="0"/>
              <a:cs typeface="Times New Roman" pitchFamily="18" charset="0"/>
            </a:rPr>
            <a:t>Коррекция психических процессов</a:t>
          </a:r>
          <a:endParaRPr lang="ru-RU" b="1" dirty="0">
            <a:solidFill>
              <a:srgbClr val="002060"/>
            </a:solidFill>
            <a:latin typeface="Times New Roman" pitchFamily="18" charset="0"/>
            <a:cs typeface="Times New Roman" pitchFamily="18" charset="0"/>
          </a:endParaRPr>
        </a:p>
      </dgm:t>
    </dgm:pt>
    <dgm:pt modelId="{A00422BF-2824-4362-89F4-230BE631C742}" type="parTrans" cxnId="{FE87B599-A132-4884-A80B-58BA9A700347}">
      <dgm:prSet/>
      <dgm:spPr/>
      <dgm:t>
        <a:bodyPr/>
        <a:lstStyle/>
        <a:p>
          <a:endParaRPr lang="ru-RU"/>
        </a:p>
      </dgm:t>
    </dgm:pt>
    <dgm:pt modelId="{FD51A768-9DC2-4F71-98DF-9502A005A2D1}" type="sibTrans" cxnId="{FE87B599-A132-4884-A80B-58BA9A700347}">
      <dgm:prSet/>
      <dgm:spPr/>
      <dgm:t>
        <a:bodyPr/>
        <a:lstStyle/>
        <a:p>
          <a:endParaRPr lang="ru-RU"/>
        </a:p>
      </dgm:t>
    </dgm:pt>
    <dgm:pt modelId="{EA091C86-5899-4541-96E7-6A3A5CA639F5}">
      <dgm:prSet phldrT="[Текст]"/>
      <dgm:spPr/>
      <dgm:t>
        <a:bodyPr/>
        <a:lstStyle/>
        <a:p>
          <a:r>
            <a:rPr lang="ru-RU" b="1" dirty="0" smtClean="0">
              <a:solidFill>
                <a:srgbClr val="002060"/>
              </a:solidFill>
              <a:latin typeface="Times New Roman" pitchFamily="18" charset="0"/>
              <a:cs typeface="Times New Roman" pitchFamily="18" charset="0"/>
            </a:rPr>
            <a:t>Развивает уверенность в своих силах</a:t>
          </a:r>
          <a:endParaRPr lang="ru-RU" b="1" dirty="0">
            <a:solidFill>
              <a:srgbClr val="002060"/>
            </a:solidFill>
            <a:latin typeface="Times New Roman" pitchFamily="18" charset="0"/>
            <a:cs typeface="Times New Roman" pitchFamily="18" charset="0"/>
          </a:endParaRPr>
        </a:p>
      </dgm:t>
    </dgm:pt>
    <dgm:pt modelId="{F0CF70A3-3453-4374-824E-C8FB0BA2450D}" type="parTrans" cxnId="{4A7534CB-CB4A-4480-AE01-CEDF80FB8AD1}">
      <dgm:prSet/>
      <dgm:spPr/>
      <dgm:t>
        <a:bodyPr/>
        <a:lstStyle/>
        <a:p>
          <a:endParaRPr lang="ru-RU"/>
        </a:p>
      </dgm:t>
    </dgm:pt>
    <dgm:pt modelId="{A4D6D812-CD8A-4EA4-A904-97EB3FB454AC}" type="sibTrans" cxnId="{4A7534CB-CB4A-4480-AE01-CEDF80FB8AD1}">
      <dgm:prSet/>
      <dgm:spPr/>
      <dgm:t>
        <a:bodyPr/>
        <a:lstStyle/>
        <a:p>
          <a:endParaRPr lang="ru-RU"/>
        </a:p>
      </dgm:t>
    </dgm:pt>
    <dgm:pt modelId="{9903B5E8-DE24-4A0D-BFE0-2BB14751426A}">
      <dgm:prSet phldrT="[Текст]"/>
      <dgm:spPr/>
      <dgm:t>
        <a:bodyPr/>
        <a:lstStyle/>
        <a:p>
          <a:r>
            <a:rPr lang="ru-RU" b="1" dirty="0" smtClean="0">
              <a:solidFill>
                <a:srgbClr val="002060"/>
              </a:solidFill>
              <a:latin typeface="Times New Roman" pitchFamily="18" charset="0"/>
              <a:cs typeface="Times New Roman" pitchFamily="18" charset="0"/>
            </a:rPr>
            <a:t>Учит</a:t>
          </a:r>
          <a:r>
            <a:rPr lang="ru-RU" b="1" baseline="0" dirty="0" smtClean="0">
              <a:solidFill>
                <a:srgbClr val="002060"/>
              </a:solidFill>
              <a:latin typeface="Times New Roman" pitchFamily="18" charset="0"/>
              <a:cs typeface="Times New Roman" pitchFamily="18" charset="0"/>
            </a:rPr>
            <a:t> детей свободно выражать замысел</a:t>
          </a:r>
          <a:endParaRPr lang="ru-RU" b="1" dirty="0">
            <a:solidFill>
              <a:srgbClr val="002060"/>
            </a:solidFill>
            <a:latin typeface="Times New Roman" pitchFamily="18" charset="0"/>
            <a:cs typeface="Times New Roman" pitchFamily="18" charset="0"/>
          </a:endParaRPr>
        </a:p>
      </dgm:t>
    </dgm:pt>
    <dgm:pt modelId="{E45B8E7C-FAC3-4C97-A104-973CD9882084}" type="parTrans" cxnId="{3520D0D2-2185-438C-80B1-DBD108F6640B}">
      <dgm:prSet/>
      <dgm:spPr/>
      <dgm:t>
        <a:bodyPr/>
        <a:lstStyle/>
        <a:p>
          <a:endParaRPr lang="ru-RU"/>
        </a:p>
      </dgm:t>
    </dgm:pt>
    <dgm:pt modelId="{8EF8C511-F1AE-479A-8620-6662B673730C}" type="sibTrans" cxnId="{3520D0D2-2185-438C-80B1-DBD108F6640B}">
      <dgm:prSet/>
      <dgm:spPr/>
      <dgm:t>
        <a:bodyPr/>
        <a:lstStyle/>
        <a:p>
          <a:endParaRPr lang="ru-RU"/>
        </a:p>
      </dgm:t>
    </dgm:pt>
    <dgm:pt modelId="{1D6EDF84-0C26-4CAD-AE42-F9E7FAF2D3DC}" type="pres">
      <dgm:prSet presAssocID="{6698ED04-B228-4A97-BA74-88B6AE70D52C}" presName="linear" presStyleCnt="0">
        <dgm:presLayoutVars>
          <dgm:dir/>
          <dgm:animLvl val="lvl"/>
          <dgm:resizeHandles val="exact"/>
        </dgm:presLayoutVars>
      </dgm:prSet>
      <dgm:spPr/>
      <dgm:t>
        <a:bodyPr/>
        <a:lstStyle/>
        <a:p>
          <a:endParaRPr lang="ru-RU"/>
        </a:p>
      </dgm:t>
    </dgm:pt>
    <dgm:pt modelId="{B7E0131E-0DB6-4CEA-9D1C-1ABCB39F7D01}" type="pres">
      <dgm:prSet presAssocID="{4599F6D0-A59E-414D-93F7-29D7A403741C}" presName="parentLin" presStyleCnt="0"/>
      <dgm:spPr/>
    </dgm:pt>
    <dgm:pt modelId="{E14519C2-7804-44C6-8257-6C9E10A0D3DF}" type="pres">
      <dgm:prSet presAssocID="{4599F6D0-A59E-414D-93F7-29D7A403741C}" presName="parentLeftMargin" presStyleLbl="node1" presStyleIdx="0" presStyleCnt="4"/>
      <dgm:spPr/>
      <dgm:t>
        <a:bodyPr/>
        <a:lstStyle/>
        <a:p>
          <a:endParaRPr lang="ru-RU"/>
        </a:p>
      </dgm:t>
    </dgm:pt>
    <dgm:pt modelId="{F76C380D-01BA-4D70-9F4F-0052242D6689}" type="pres">
      <dgm:prSet presAssocID="{4599F6D0-A59E-414D-93F7-29D7A403741C}" presName="parentText" presStyleLbl="node1" presStyleIdx="0" presStyleCnt="4" custScaleY="68227" custLinFactY="-17908" custLinFactNeighborX="-19192" custLinFactNeighborY="-100000">
        <dgm:presLayoutVars>
          <dgm:chMax val="0"/>
          <dgm:bulletEnabled val="1"/>
        </dgm:presLayoutVars>
      </dgm:prSet>
      <dgm:spPr/>
      <dgm:t>
        <a:bodyPr/>
        <a:lstStyle/>
        <a:p>
          <a:endParaRPr lang="ru-RU"/>
        </a:p>
      </dgm:t>
    </dgm:pt>
    <dgm:pt modelId="{9223D0C4-090A-4BE9-8E32-3321467CB2CA}" type="pres">
      <dgm:prSet presAssocID="{4599F6D0-A59E-414D-93F7-29D7A403741C}" presName="negativeSpace" presStyleCnt="0"/>
      <dgm:spPr/>
    </dgm:pt>
    <dgm:pt modelId="{A9D3D38B-A0B8-4FE9-ABE0-2FF3837AC9CD}" type="pres">
      <dgm:prSet presAssocID="{4599F6D0-A59E-414D-93F7-29D7A403741C}" presName="childText" presStyleLbl="conFgAcc1" presStyleIdx="0" presStyleCnt="4" custScaleX="95960" custScaleY="55861" custLinFactY="-60113" custLinFactNeighborX="0" custLinFactNeighborY="-100000">
        <dgm:presLayoutVars>
          <dgm:bulletEnabled val="1"/>
        </dgm:presLayoutVars>
      </dgm:prSet>
      <dgm:spPr/>
    </dgm:pt>
    <dgm:pt modelId="{AA821651-EE4D-48DD-A442-7499E6A4CDA6}" type="pres">
      <dgm:prSet presAssocID="{53A58F57-D2C9-4134-8E5A-55896CBF9020}" presName="spaceBetweenRectangles" presStyleCnt="0"/>
      <dgm:spPr/>
    </dgm:pt>
    <dgm:pt modelId="{A2D9A00C-B6FA-4F14-8979-2E2AA34B0C79}" type="pres">
      <dgm:prSet presAssocID="{74A47C93-EF1F-4805-ABBD-F1BB104B23A8}" presName="parentLin" presStyleCnt="0"/>
      <dgm:spPr/>
    </dgm:pt>
    <dgm:pt modelId="{9F118AFA-4AAB-4E85-BDEF-8810BDE47F4C}" type="pres">
      <dgm:prSet presAssocID="{74A47C93-EF1F-4805-ABBD-F1BB104B23A8}" presName="parentLeftMargin" presStyleLbl="node1" presStyleIdx="0" presStyleCnt="4"/>
      <dgm:spPr/>
      <dgm:t>
        <a:bodyPr/>
        <a:lstStyle/>
        <a:p>
          <a:endParaRPr lang="ru-RU"/>
        </a:p>
      </dgm:t>
    </dgm:pt>
    <dgm:pt modelId="{7453BA52-15D4-4908-8F00-AC93DBFF66F2}" type="pres">
      <dgm:prSet presAssocID="{74A47C93-EF1F-4805-ABBD-F1BB104B23A8}" presName="parentText" presStyleLbl="node1" presStyleIdx="1" presStyleCnt="4" custScaleX="102658" custScaleY="55144" custLinFactNeighborX="-39394" custLinFactNeighborY="-98628">
        <dgm:presLayoutVars>
          <dgm:chMax val="0"/>
          <dgm:bulletEnabled val="1"/>
        </dgm:presLayoutVars>
      </dgm:prSet>
      <dgm:spPr/>
      <dgm:t>
        <a:bodyPr/>
        <a:lstStyle/>
        <a:p>
          <a:endParaRPr lang="ru-RU"/>
        </a:p>
      </dgm:t>
    </dgm:pt>
    <dgm:pt modelId="{B38BDD9E-DCD2-42CD-889C-0A785ADB4949}" type="pres">
      <dgm:prSet presAssocID="{74A47C93-EF1F-4805-ABBD-F1BB104B23A8}" presName="negativeSpace" presStyleCnt="0"/>
      <dgm:spPr/>
    </dgm:pt>
    <dgm:pt modelId="{4D74AB24-F5C1-4C95-ABB5-AF7B0AA752E8}" type="pres">
      <dgm:prSet presAssocID="{74A47C93-EF1F-4805-ABBD-F1BB104B23A8}" presName="childText" presStyleLbl="conFgAcc1" presStyleIdx="1" presStyleCnt="4" custScaleX="95960" custScaleY="63764" custLinFactY="-48179" custLinFactNeighborY="-100000">
        <dgm:presLayoutVars>
          <dgm:bulletEnabled val="1"/>
        </dgm:presLayoutVars>
      </dgm:prSet>
      <dgm:spPr/>
    </dgm:pt>
    <dgm:pt modelId="{36812A48-9759-4A3D-90AB-6EF3DB164450}" type="pres">
      <dgm:prSet presAssocID="{FD51A768-9DC2-4F71-98DF-9502A005A2D1}" presName="spaceBetweenRectangles" presStyleCnt="0"/>
      <dgm:spPr/>
    </dgm:pt>
    <dgm:pt modelId="{C0255883-7CBC-4A4F-9918-4632C437CD77}" type="pres">
      <dgm:prSet presAssocID="{EA091C86-5899-4541-96E7-6A3A5CA639F5}" presName="parentLin" presStyleCnt="0"/>
      <dgm:spPr/>
    </dgm:pt>
    <dgm:pt modelId="{A299E04D-BA0D-452B-A4F6-51FD7D6622DE}" type="pres">
      <dgm:prSet presAssocID="{EA091C86-5899-4541-96E7-6A3A5CA639F5}" presName="parentLeftMargin" presStyleLbl="node1" presStyleIdx="1" presStyleCnt="4"/>
      <dgm:spPr/>
      <dgm:t>
        <a:bodyPr/>
        <a:lstStyle/>
        <a:p>
          <a:endParaRPr lang="ru-RU"/>
        </a:p>
      </dgm:t>
    </dgm:pt>
    <dgm:pt modelId="{800C6DA0-8641-4A46-B0BD-E5FB51B56358}" type="pres">
      <dgm:prSet presAssocID="{EA091C86-5899-4541-96E7-6A3A5CA639F5}" presName="parentText" presStyleLbl="node1" presStyleIdx="2" presStyleCnt="4" custScaleY="65416" custLinFactNeighborX="-19192" custLinFactNeighborY="-87796">
        <dgm:presLayoutVars>
          <dgm:chMax val="0"/>
          <dgm:bulletEnabled val="1"/>
        </dgm:presLayoutVars>
      </dgm:prSet>
      <dgm:spPr/>
      <dgm:t>
        <a:bodyPr/>
        <a:lstStyle/>
        <a:p>
          <a:endParaRPr lang="ru-RU"/>
        </a:p>
      </dgm:t>
    </dgm:pt>
    <dgm:pt modelId="{1A3A5C0E-8F52-4E1F-B50D-E6F36125CF56}" type="pres">
      <dgm:prSet presAssocID="{EA091C86-5899-4541-96E7-6A3A5CA639F5}" presName="negativeSpace" presStyleCnt="0"/>
      <dgm:spPr/>
    </dgm:pt>
    <dgm:pt modelId="{22517BAB-034B-4978-BC10-5968A243D0FD}" type="pres">
      <dgm:prSet presAssocID="{EA091C86-5899-4541-96E7-6A3A5CA639F5}" presName="childText" presStyleLbl="conFgAcc1" presStyleIdx="2" presStyleCnt="4" custScaleX="95960" custScaleY="82594" custLinFactY="-56182" custLinFactNeighborX="-1010" custLinFactNeighborY="-100000">
        <dgm:presLayoutVars>
          <dgm:bulletEnabled val="1"/>
        </dgm:presLayoutVars>
      </dgm:prSet>
      <dgm:spPr/>
      <dgm:t>
        <a:bodyPr/>
        <a:lstStyle/>
        <a:p>
          <a:endParaRPr lang="ru-RU"/>
        </a:p>
      </dgm:t>
    </dgm:pt>
    <dgm:pt modelId="{FE2CE0F2-823D-45CA-A814-60629A3CB1C2}" type="pres">
      <dgm:prSet presAssocID="{A4D6D812-CD8A-4EA4-A904-97EB3FB454AC}" presName="spaceBetweenRectangles" presStyleCnt="0"/>
      <dgm:spPr/>
    </dgm:pt>
    <dgm:pt modelId="{4A6A2D0A-3954-44F2-81C5-E1CAD07D2BC7}" type="pres">
      <dgm:prSet presAssocID="{9903B5E8-DE24-4A0D-BFE0-2BB14751426A}" presName="parentLin" presStyleCnt="0"/>
      <dgm:spPr/>
    </dgm:pt>
    <dgm:pt modelId="{4F11D370-2F46-4274-8BD3-B895B5F12709}" type="pres">
      <dgm:prSet presAssocID="{9903B5E8-DE24-4A0D-BFE0-2BB14751426A}" presName="parentLeftMargin" presStyleLbl="node1" presStyleIdx="2" presStyleCnt="4"/>
      <dgm:spPr/>
      <dgm:t>
        <a:bodyPr/>
        <a:lstStyle/>
        <a:p>
          <a:endParaRPr lang="ru-RU"/>
        </a:p>
      </dgm:t>
    </dgm:pt>
    <dgm:pt modelId="{9071622D-5213-40AB-9649-43CB728A425D}" type="pres">
      <dgm:prSet presAssocID="{9903B5E8-DE24-4A0D-BFE0-2BB14751426A}" presName="parentText" presStyleLbl="node1" presStyleIdx="3" presStyleCnt="4" custScaleY="67289" custLinFactNeighborX="-30232" custLinFactNeighborY="-98320">
        <dgm:presLayoutVars>
          <dgm:chMax val="0"/>
          <dgm:bulletEnabled val="1"/>
        </dgm:presLayoutVars>
      </dgm:prSet>
      <dgm:spPr/>
      <dgm:t>
        <a:bodyPr/>
        <a:lstStyle/>
        <a:p>
          <a:endParaRPr lang="ru-RU"/>
        </a:p>
      </dgm:t>
    </dgm:pt>
    <dgm:pt modelId="{71DAB695-6E84-4AD3-BB53-D2C4518D4BD9}" type="pres">
      <dgm:prSet presAssocID="{9903B5E8-DE24-4A0D-BFE0-2BB14751426A}" presName="negativeSpace" presStyleCnt="0"/>
      <dgm:spPr/>
    </dgm:pt>
    <dgm:pt modelId="{9E8A1678-28A8-432C-8479-FB251316A3E8}" type="pres">
      <dgm:prSet presAssocID="{9903B5E8-DE24-4A0D-BFE0-2BB14751426A}" presName="childText" presStyleLbl="conFgAcc1" presStyleIdx="3" presStyleCnt="4" custScaleX="95960" custScaleY="66965" custLinFactY="-4771" custLinFactNeighborY="-100000">
        <dgm:presLayoutVars>
          <dgm:bulletEnabled val="1"/>
        </dgm:presLayoutVars>
      </dgm:prSet>
      <dgm:spPr/>
    </dgm:pt>
  </dgm:ptLst>
  <dgm:cxnLst>
    <dgm:cxn modelId="{51944C25-71FA-4A78-B0C2-7E240F9AD115}" type="presOf" srcId="{4599F6D0-A59E-414D-93F7-29D7A403741C}" destId="{E14519C2-7804-44C6-8257-6C9E10A0D3DF}" srcOrd="0" destOrd="0" presId="urn:microsoft.com/office/officeart/2005/8/layout/list1"/>
    <dgm:cxn modelId="{5D99D788-11A6-4C3E-B90F-DCD14FDCCD47}" type="presOf" srcId="{EA091C86-5899-4541-96E7-6A3A5CA639F5}" destId="{A299E04D-BA0D-452B-A4F6-51FD7D6622DE}" srcOrd="0" destOrd="0" presId="urn:microsoft.com/office/officeart/2005/8/layout/list1"/>
    <dgm:cxn modelId="{7E43FBB6-5C96-420B-A42F-F3ED3CEEE73F}" type="presOf" srcId="{74A47C93-EF1F-4805-ABBD-F1BB104B23A8}" destId="{9F118AFA-4AAB-4E85-BDEF-8810BDE47F4C}" srcOrd="0" destOrd="0" presId="urn:microsoft.com/office/officeart/2005/8/layout/list1"/>
    <dgm:cxn modelId="{FE87B599-A132-4884-A80B-58BA9A700347}" srcId="{6698ED04-B228-4A97-BA74-88B6AE70D52C}" destId="{74A47C93-EF1F-4805-ABBD-F1BB104B23A8}" srcOrd="1" destOrd="0" parTransId="{A00422BF-2824-4362-89F4-230BE631C742}" sibTransId="{FD51A768-9DC2-4F71-98DF-9502A005A2D1}"/>
    <dgm:cxn modelId="{7DB48F6A-88AF-4B5D-99C0-D46C3C3F7897}" type="presOf" srcId="{6698ED04-B228-4A97-BA74-88B6AE70D52C}" destId="{1D6EDF84-0C26-4CAD-AE42-F9E7FAF2D3DC}" srcOrd="0" destOrd="0" presId="urn:microsoft.com/office/officeart/2005/8/layout/list1"/>
    <dgm:cxn modelId="{F8B5D489-7520-4E4F-BCE6-A4483B24CD15}" type="presOf" srcId="{EA091C86-5899-4541-96E7-6A3A5CA639F5}" destId="{800C6DA0-8641-4A46-B0BD-E5FB51B56358}" srcOrd="1" destOrd="0" presId="urn:microsoft.com/office/officeart/2005/8/layout/list1"/>
    <dgm:cxn modelId="{C708F53D-E571-4D0C-8C8B-12732353A9A1}" srcId="{6698ED04-B228-4A97-BA74-88B6AE70D52C}" destId="{4599F6D0-A59E-414D-93F7-29D7A403741C}" srcOrd="0" destOrd="0" parTransId="{C92EAA0D-E232-4063-9CEF-062519CB8651}" sibTransId="{53A58F57-D2C9-4134-8E5A-55896CBF9020}"/>
    <dgm:cxn modelId="{1453ADCC-E8C0-4D34-AC99-517883EBB124}" type="presOf" srcId="{4599F6D0-A59E-414D-93F7-29D7A403741C}" destId="{F76C380D-01BA-4D70-9F4F-0052242D6689}" srcOrd="1" destOrd="0" presId="urn:microsoft.com/office/officeart/2005/8/layout/list1"/>
    <dgm:cxn modelId="{517CD5BA-9D0E-4FCA-B79A-2EB05BE26DB5}" type="presOf" srcId="{74A47C93-EF1F-4805-ABBD-F1BB104B23A8}" destId="{7453BA52-15D4-4908-8F00-AC93DBFF66F2}" srcOrd="1" destOrd="0" presId="urn:microsoft.com/office/officeart/2005/8/layout/list1"/>
    <dgm:cxn modelId="{3520D0D2-2185-438C-80B1-DBD108F6640B}" srcId="{6698ED04-B228-4A97-BA74-88B6AE70D52C}" destId="{9903B5E8-DE24-4A0D-BFE0-2BB14751426A}" srcOrd="3" destOrd="0" parTransId="{E45B8E7C-FAC3-4C97-A104-973CD9882084}" sibTransId="{8EF8C511-F1AE-479A-8620-6662B673730C}"/>
    <dgm:cxn modelId="{4A7534CB-CB4A-4480-AE01-CEDF80FB8AD1}" srcId="{6698ED04-B228-4A97-BA74-88B6AE70D52C}" destId="{EA091C86-5899-4541-96E7-6A3A5CA639F5}" srcOrd="2" destOrd="0" parTransId="{F0CF70A3-3453-4374-824E-C8FB0BA2450D}" sibTransId="{A4D6D812-CD8A-4EA4-A904-97EB3FB454AC}"/>
    <dgm:cxn modelId="{BE9A8999-70C3-4DFF-A9BE-AB78A7FDED08}" type="presOf" srcId="{9903B5E8-DE24-4A0D-BFE0-2BB14751426A}" destId="{4F11D370-2F46-4274-8BD3-B895B5F12709}" srcOrd="0" destOrd="0" presId="urn:microsoft.com/office/officeart/2005/8/layout/list1"/>
    <dgm:cxn modelId="{12C9DF0C-75E1-407C-B58A-F94B3A97BFC5}" type="presOf" srcId="{9903B5E8-DE24-4A0D-BFE0-2BB14751426A}" destId="{9071622D-5213-40AB-9649-43CB728A425D}" srcOrd="1" destOrd="0" presId="urn:microsoft.com/office/officeart/2005/8/layout/list1"/>
    <dgm:cxn modelId="{CE212FCC-F69A-4399-A19F-2E9C129B666F}" type="presParOf" srcId="{1D6EDF84-0C26-4CAD-AE42-F9E7FAF2D3DC}" destId="{B7E0131E-0DB6-4CEA-9D1C-1ABCB39F7D01}" srcOrd="0" destOrd="0" presId="urn:microsoft.com/office/officeart/2005/8/layout/list1"/>
    <dgm:cxn modelId="{CDDDD0DD-74BE-448F-95F7-B68FB7E26A2E}" type="presParOf" srcId="{B7E0131E-0DB6-4CEA-9D1C-1ABCB39F7D01}" destId="{E14519C2-7804-44C6-8257-6C9E10A0D3DF}" srcOrd="0" destOrd="0" presId="urn:microsoft.com/office/officeart/2005/8/layout/list1"/>
    <dgm:cxn modelId="{EF2CC708-6752-4BAB-A9DC-742111FD974F}" type="presParOf" srcId="{B7E0131E-0DB6-4CEA-9D1C-1ABCB39F7D01}" destId="{F76C380D-01BA-4D70-9F4F-0052242D6689}" srcOrd="1" destOrd="0" presId="urn:microsoft.com/office/officeart/2005/8/layout/list1"/>
    <dgm:cxn modelId="{77A8748C-CF18-4DD7-8ED1-DF2886418A6D}" type="presParOf" srcId="{1D6EDF84-0C26-4CAD-AE42-F9E7FAF2D3DC}" destId="{9223D0C4-090A-4BE9-8E32-3321467CB2CA}" srcOrd="1" destOrd="0" presId="urn:microsoft.com/office/officeart/2005/8/layout/list1"/>
    <dgm:cxn modelId="{D94B7C21-E119-4116-AAF0-211DE42C42DC}" type="presParOf" srcId="{1D6EDF84-0C26-4CAD-AE42-F9E7FAF2D3DC}" destId="{A9D3D38B-A0B8-4FE9-ABE0-2FF3837AC9CD}" srcOrd="2" destOrd="0" presId="urn:microsoft.com/office/officeart/2005/8/layout/list1"/>
    <dgm:cxn modelId="{1319E4C3-9EA5-4283-9934-E92D9921F15E}" type="presParOf" srcId="{1D6EDF84-0C26-4CAD-AE42-F9E7FAF2D3DC}" destId="{AA821651-EE4D-48DD-A442-7499E6A4CDA6}" srcOrd="3" destOrd="0" presId="urn:microsoft.com/office/officeart/2005/8/layout/list1"/>
    <dgm:cxn modelId="{81591A6F-486F-4A2A-9204-8EA0D3D22B43}" type="presParOf" srcId="{1D6EDF84-0C26-4CAD-AE42-F9E7FAF2D3DC}" destId="{A2D9A00C-B6FA-4F14-8979-2E2AA34B0C79}" srcOrd="4" destOrd="0" presId="urn:microsoft.com/office/officeart/2005/8/layout/list1"/>
    <dgm:cxn modelId="{6077DD97-827A-4DEA-8D63-5C4B1A175C38}" type="presParOf" srcId="{A2D9A00C-B6FA-4F14-8979-2E2AA34B0C79}" destId="{9F118AFA-4AAB-4E85-BDEF-8810BDE47F4C}" srcOrd="0" destOrd="0" presId="urn:microsoft.com/office/officeart/2005/8/layout/list1"/>
    <dgm:cxn modelId="{1813EA59-53DB-433A-A85D-4E1B19CD4D33}" type="presParOf" srcId="{A2D9A00C-B6FA-4F14-8979-2E2AA34B0C79}" destId="{7453BA52-15D4-4908-8F00-AC93DBFF66F2}" srcOrd="1" destOrd="0" presId="urn:microsoft.com/office/officeart/2005/8/layout/list1"/>
    <dgm:cxn modelId="{4B5AD843-4FDE-4E33-8684-A4DB48DA8F0A}" type="presParOf" srcId="{1D6EDF84-0C26-4CAD-AE42-F9E7FAF2D3DC}" destId="{B38BDD9E-DCD2-42CD-889C-0A785ADB4949}" srcOrd="5" destOrd="0" presId="urn:microsoft.com/office/officeart/2005/8/layout/list1"/>
    <dgm:cxn modelId="{83DB5D09-32EE-428C-9DBC-94AFA476008A}" type="presParOf" srcId="{1D6EDF84-0C26-4CAD-AE42-F9E7FAF2D3DC}" destId="{4D74AB24-F5C1-4C95-ABB5-AF7B0AA752E8}" srcOrd="6" destOrd="0" presId="urn:microsoft.com/office/officeart/2005/8/layout/list1"/>
    <dgm:cxn modelId="{89EF0F2E-03AB-4917-896A-1D2184355F0C}" type="presParOf" srcId="{1D6EDF84-0C26-4CAD-AE42-F9E7FAF2D3DC}" destId="{36812A48-9759-4A3D-90AB-6EF3DB164450}" srcOrd="7" destOrd="0" presId="urn:microsoft.com/office/officeart/2005/8/layout/list1"/>
    <dgm:cxn modelId="{7DD47BB3-2E83-466F-90D5-7B1431E16F8B}" type="presParOf" srcId="{1D6EDF84-0C26-4CAD-AE42-F9E7FAF2D3DC}" destId="{C0255883-7CBC-4A4F-9918-4632C437CD77}" srcOrd="8" destOrd="0" presId="urn:microsoft.com/office/officeart/2005/8/layout/list1"/>
    <dgm:cxn modelId="{1B6A3A17-451B-461C-B200-86D0C5603713}" type="presParOf" srcId="{C0255883-7CBC-4A4F-9918-4632C437CD77}" destId="{A299E04D-BA0D-452B-A4F6-51FD7D6622DE}" srcOrd="0" destOrd="0" presId="urn:microsoft.com/office/officeart/2005/8/layout/list1"/>
    <dgm:cxn modelId="{28527AC9-589C-4553-BA17-FA40C72FBB64}" type="presParOf" srcId="{C0255883-7CBC-4A4F-9918-4632C437CD77}" destId="{800C6DA0-8641-4A46-B0BD-E5FB51B56358}" srcOrd="1" destOrd="0" presId="urn:microsoft.com/office/officeart/2005/8/layout/list1"/>
    <dgm:cxn modelId="{E8F96A57-1075-4D76-BD3E-AE8FEFF90FB0}" type="presParOf" srcId="{1D6EDF84-0C26-4CAD-AE42-F9E7FAF2D3DC}" destId="{1A3A5C0E-8F52-4E1F-B50D-E6F36125CF56}" srcOrd="9" destOrd="0" presId="urn:microsoft.com/office/officeart/2005/8/layout/list1"/>
    <dgm:cxn modelId="{45E162D7-EA30-447C-921E-DF33D463328A}" type="presParOf" srcId="{1D6EDF84-0C26-4CAD-AE42-F9E7FAF2D3DC}" destId="{22517BAB-034B-4978-BC10-5968A243D0FD}" srcOrd="10" destOrd="0" presId="urn:microsoft.com/office/officeart/2005/8/layout/list1"/>
    <dgm:cxn modelId="{DCBB1660-FD2A-461C-B89A-D269A775B7F5}" type="presParOf" srcId="{1D6EDF84-0C26-4CAD-AE42-F9E7FAF2D3DC}" destId="{FE2CE0F2-823D-45CA-A814-60629A3CB1C2}" srcOrd="11" destOrd="0" presId="urn:microsoft.com/office/officeart/2005/8/layout/list1"/>
    <dgm:cxn modelId="{E5E68355-3DE3-4608-B3FC-F71D7C550D14}" type="presParOf" srcId="{1D6EDF84-0C26-4CAD-AE42-F9E7FAF2D3DC}" destId="{4A6A2D0A-3954-44F2-81C5-E1CAD07D2BC7}" srcOrd="12" destOrd="0" presId="urn:microsoft.com/office/officeart/2005/8/layout/list1"/>
    <dgm:cxn modelId="{240641DB-BF07-486B-996D-18FE505B0B85}" type="presParOf" srcId="{4A6A2D0A-3954-44F2-81C5-E1CAD07D2BC7}" destId="{4F11D370-2F46-4274-8BD3-B895B5F12709}" srcOrd="0" destOrd="0" presId="urn:microsoft.com/office/officeart/2005/8/layout/list1"/>
    <dgm:cxn modelId="{970E05BD-1DE9-4F4E-9D7B-12084533FC6F}" type="presParOf" srcId="{4A6A2D0A-3954-44F2-81C5-E1CAD07D2BC7}" destId="{9071622D-5213-40AB-9649-43CB728A425D}" srcOrd="1" destOrd="0" presId="urn:microsoft.com/office/officeart/2005/8/layout/list1"/>
    <dgm:cxn modelId="{FD53E2CB-EC49-4B3D-BA42-68436C9A3C02}" type="presParOf" srcId="{1D6EDF84-0C26-4CAD-AE42-F9E7FAF2D3DC}" destId="{71DAB695-6E84-4AD3-BB53-D2C4518D4BD9}" srcOrd="13" destOrd="0" presId="urn:microsoft.com/office/officeart/2005/8/layout/list1"/>
    <dgm:cxn modelId="{6299A12C-EAA0-4C69-9887-AA04262DF404}" type="presParOf" srcId="{1D6EDF84-0C26-4CAD-AE42-F9E7FAF2D3DC}" destId="{9E8A1678-28A8-432C-8479-FB251316A3E8}"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D3D38B-A0B8-4FE9-ABE0-2FF3837AC9CD}">
      <dsp:nvSpPr>
        <dsp:cNvPr id="0" name=""/>
        <dsp:cNvSpPr/>
      </dsp:nvSpPr>
      <dsp:spPr>
        <a:xfrm>
          <a:off x="0" y="432046"/>
          <a:ext cx="6840788" cy="46454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6C380D-01BA-4D70-9F4F-0052242D6689}">
      <dsp:nvSpPr>
        <dsp:cNvPr id="0" name=""/>
        <dsp:cNvSpPr/>
      </dsp:nvSpPr>
      <dsp:spPr>
        <a:xfrm>
          <a:off x="288031" y="0"/>
          <a:ext cx="4990154" cy="6646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933450">
            <a:lnSpc>
              <a:spcPct val="90000"/>
            </a:lnSpc>
            <a:spcBef>
              <a:spcPct val="0"/>
            </a:spcBef>
            <a:spcAft>
              <a:spcPct val="35000"/>
            </a:spcAft>
          </a:pPr>
          <a:r>
            <a:rPr lang="ru-RU" sz="2100" b="1" kern="1200" dirty="0" smtClean="0">
              <a:solidFill>
                <a:srgbClr val="002060"/>
              </a:solidFill>
              <a:latin typeface="Times New Roman" pitchFamily="18" charset="0"/>
              <a:cs typeface="Times New Roman" pitchFamily="18" charset="0"/>
            </a:rPr>
            <a:t>Интеллектуальному развитию ребенка</a:t>
          </a:r>
          <a:endParaRPr lang="ru-RU" sz="2100" b="1" kern="1200" dirty="0">
            <a:solidFill>
              <a:srgbClr val="002060"/>
            </a:solidFill>
            <a:latin typeface="Times New Roman" pitchFamily="18" charset="0"/>
            <a:cs typeface="Times New Roman" pitchFamily="18" charset="0"/>
          </a:endParaRPr>
        </a:p>
      </dsp:txBody>
      <dsp:txXfrm>
        <a:off x="288031" y="0"/>
        <a:ext cx="4990154" cy="664640"/>
      </dsp:txXfrm>
    </dsp:sp>
    <dsp:sp modelId="{4D74AB24-F5C1-4C95-ABB5-AF7B0AA752E8}">
      <dsp:nvSpPr>
        <dsp:cNvPr id="0" name=""/>
        <dsp:cNvSpPr/>
      </dsp:nvSpPr>
      <dsp:spPr>
        <a:xfrm>
          <a:off x="0" y="1224140"/>
          <a:ext cx="6840788" cy="53026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53BA52-15D4-4908-8F00-AC93DBFF66F2}">
      <dsp:nvSpPr>
        <dsp:cNvPr id="0" name=""/>
        <dsp:cNvSpPr/>
      </dsp:nvSpPr>
      <dsp:spPr>
        <a:xfrm>
          <a:off x="216023" y="792091"/>
          <a:ext cx="5122792" cy="5371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933450">
            <a:lnSpc>
              <a:spcPct val="90000"/>
            </a:lnSpc>
            <a:spcBef>
              <a:spcPct val="0"/>
            </a:spcBef>
            <a:spcAft>
              <a:spcPct val="35000"/>
            </a:spcAft>
          </a:pPr>
          <a:r>
            <a:rPr lang="ru-RU" sz="2100" b="1" kern="1200" dirty="0" smtClean="0">
              <a:solidFill>
                <a:srgbClr val="002060"/>
              </a:solidFill>
              <a:latin typeface="Times New Roman" pitchFamily="18" charset="0"/>
              <a:cs typeface="Times New Roman" pitchFamily="18" charset="0"/>
            </a:rPr>
            <a:t>Коррекция психических процессов</a:t>
          </a:r>
          <a:endParaRPr lang="ru-RU" sz="2100" b="1" kern="1200" dirty="0">
            <a:solidFill>
              <a:srgbClr val="002060"/>
            </a:solidFill>
            <a:latin typeface="Times New Roman" pitchFamily="18" charset="0"/>
            <a:cs typeface="Times New Roman" pitchFamily="18" charset="0"/>
          </a:endParaRPr>
        </a:p>
      </dsp:txBody>
      <dsp:txXfrm>
        <a:off x="216023" y="792091"/>
        <a:ext cx="5122792" cy="537190"/>
      </dsp:txXfrm>
    </dsp:sp>
    <dsp:sp modelId="{22517BAB-034B-4978-BC10-5968A243D0FD}">
      <dsp:nvSpPr>
        <dsp:cNvPr id="0" name=""/>
        <dsp:cNvSpPr/>
      </dsp:nvSpPr>
      <dsp:spPr>
        <a:xfrm>
          <a:off x="0" y="2016225"/>
          <a:ext cx="6840788" cy="686851"/>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0C6DA0-8641-4A46-B0BD-E5FB51B56358}">
      <dsp:nvSpPr>
        <dsp:cNvPr id="0" name=""/>
        <dsp:cNvSpPr/>
      </dsp:nvSpPr>
      <dsp:spPr>
        <a:xfrm>
          <a:off x="288031" y="1656184"/>
          <a:ext cx="4990154" cy="63725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933450">
            <a:lnSpc>
              <a:spcPct val="90000"/>
            </a:lnSpc>
            <a:spcBef>
              <a:spcPct val="0"/>
            </a:spcBef>
            <a:spcAft>
              <a:spcPct val="35000"/>
            </a:spcAft>
          </a:pPr>
          <a:r>
            <a:rPr lang="ru-RU" sz="2100" b="1" kern="1200" dirty="0" smtClean="0">
              <a:solidFill>
                <a:srgbClr val="002060"/>
              </a:solidFill>
              <a:latin typeface="Times New Roman" pitchFamily="18" charset="0"/>
              <a:cs typeface="Times New Roman" pitchFamily="18" charset="0"/>
            </a:rPr>
            <a:t>Развивает уверенность в своих силах</a:t>
          </a:r>
          <a:endParaRPr lang="ru-RU" sz="2100" b="1" kern="1200" dirty="0">
            <a:solidFill>
              <a:srgbClr val="002060"/>
            </a:solidFill>
            <a:latin typeface="Times New Roman" pitchFamily="18" charset="0"/>
            <a:cs typeface="Times New Roman" pitchFamily="18" charset="0"/>
          </a:endParaRPr>
        </a:p>
      </dsp:txBody>
      <dsp:txXfrm>
        <a:off x="288031" y="1656184"/>
        <a:ext cx="4990154" cy="637256"/>
      </dsp:txXfrm>
    </dsp:sp>
    <dsp:sp modelId="{9E8A1678-28A8-432C-8479-FB251316A3E8}">
      <dsp:nvSpPr>
        <dsp:cNvPr id="0" name=""/>
        <dsp:cNvSpPr/>
      </dsp:nvSpPr>
      <dsp:spPr>
        <a:xfrm>
          <a:off x="0" y="3168353"/>
          <a:ext cx="6840788" cy="55688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71622D-5213-40AB-9649-43CB728A425D}">
      <dsp:nvSpPr>
        <dsp:cNvPr id="0" name=""/>
        <dsp:cNvSpPr/>
      </dsp:nvSpPr>
      <dsp:spPr>
        <a:xfrm>
          <a:off x="248680" y="2568892"/>
          <a:ext cx="4990154" cy="65550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16" tIns="0" rIns="188616" bIns="0" numCol="1" spcCol="1270" anchor="ctr" anchorCtr="0">
          <a:noAutofit/>
        </a:bodyPr>
        <a:lstStyle/>
        <a:p>
          <a:pPr lvl="0" algn="l" defTabSz="933450">
            <a:lnSpc>
              <a:spcPct val="90000"/>
            </a:lnSpc>
            <a:spcBef>
              <a:spcPct val="0"/>
            </a:spcBef>
            <a:spcAft>
              <a:spcPct val="35000"/>
            </a:spcAft>
          </a:pPr>
          <a:r>
            <a:rPr lang="ru-RU" sz="2100" b="1" kern="1200" dirty="0" smtClean="0">
              <a:solidFill>
                <a:srgbClr val="002060"/>
              </a:solidFill>
              <a:latin typeface="Times New Roman" pitchFamily="18" charset="0"/>
              <a:cs typeface="Times New Roman" pitchFamily="18" charset="0"/>
            </a:rPr>
            <a:t>Учит</a:t>
          </a:r>
          <a:r>
            <a:rPr lang="ru-RU" sz="2100" b="1" kern="1200" baseline="0" dirty="0" smtClean="0">
              <a:solidFill>
                <a:srgbClr val="002060"/>
              </a:solidFill>
              <a:latin typeface="Times New Roman" pitchFamily="18" charset="0"/>
              <a:cs typeface="Times New Roman" pitchFamily="18" charset="0"/>
            </a:rPr>
            <a:t> детей свободно выражать замысел</a:t>
          </a:r>
          <a:endParaRPr lang="ru-RU" sz="2100" b="1" kern="1200" dirty="0">
            <a:solidFill>
              <a:srgbClr val="002060"/>
            </a:solidFill>
            <a:latin typeface="Times New Roman" pitchFamily="18" charset="0"/>
            <a:cs typeface="Times New Roman" pitchFamily="18" charset="0"/>
          </a:endParaRPr>
        </a:p>
      </dsp:txBody>
      <dsp:txXfrm>
        <a:off x="248680" y="2568892"/>
        <a:ext cx="4990154" cy="6555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75D569-B5D3-4D6A-8CC7-6B4DD66EB443}" type="datetimeFigureOut">
              <a:rPr lang="ru-RU" smtClean="0"/>
              <a:pPr/>
              <a:t>23.01.2014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ACE35A7-EDD2-4FD3-AA0C-F0C39130863F}"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5D569-B5D3-4D6A-8CC7-6B4DD66EB443}" type="datetimeFigureOut">
              <a:rPr lang="ru-RU" smtClean="0"/>
              <a:pPr/>
              <a:t>23.01.2014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E35A7-EDD2-4FD3-AA0C-F0C39130863F}"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lightgrey_04.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868783" y="332656"/>
            <a:ext cx="7491731" cy="646331"/>
          </a:xfrm>
          <a:prstGeom prst="rect">
            <a:avLst/>
          </a:prstGeom>
          <a:noFill/>
        </p:spPr>
        <p:txBody>
          <a:bodyPr wrap="none" rtlCol="0">
            <a:spAutoFit/>
          </a:bodyPr>
          <a:lstStyle/>
          <a:p>
            <a:pPr algn="ctr"/>
            <a:r>
              <a:rPr lang="ru-RU" b="1" dirty="0" smtClean="0">
                <a:solidFill>
                  <a:schemeClr val="accent1">
                    <a:lumMod val="50000"/>
                  </a:schemeClr>
                </a:solidFill>
                <a:latin typeface="Times New Roman" pitchFamily="18" charset="0"/>
                <a:cs typeface="Times New Roman" pitchFamily="18" charset="0"/>
              </a:rPr>
              <a:t>Муниципальное бюджетное дошкольное образовательное учреждение</a:t>
            </a:r>
          </a:p>
          <a:p>
            <a:pPr algn="ctr"/>
            <a:r>
              <a:rPr lang="ru-RU" b="1" dirty="0" smtClean="0">
                <a:solidFill>
                  <a:schemeClr val="accent1">
                    <a:lumMod val="50000"/>
                  </a:schemeClr>
                </a:solidFill>
                <a:latin typeface="Times New Roman" pitchFamily="18" charset="0"/>
                <a:cs typeface="Times New Roman" pitchFamily="18" charset="0"/>
              </a:rPr>
              <a:t>«Детский сад для детей раннего возраста №1 «Аист»</a:t>
            </a:r>
            <a:endParaRPr lang="ru-RU" b="1" dirty="0">
              <a:solidFill>
                <a:schemeClr val="accent1">
                  <a:lumMod val="50000"/>
                </a:schemeClr>
              </a:solidFill>
              <a:latin typeface="Times New Roman" pitchFamily="18" charset="0"/>
              <a:cs typeface="Times New Roman" pitchFamily="18" charset="0"/>
            </a:endParaRPr>
          </a:p>
        </p:txBody>
      </p:sp>
      <p:sp>
        <p:nvSpPr>
          <p:cNvPr id="6" name="Прямоугольник 5"/>
          <p:cNvSpPr/>
          <p:nvPr/>
        </p:nvSpPr>
        <p:spPr>
          <a:xfrm>
            <a:off x="611560" y="1268760"/>
            <a:ext cx="7938905" cy="4154984"/>
          </a:xfrm>
          <a:prstGeom prst="rect">
            <a:avLst/>
          </a:prstGeom>
          <a:noFill/>
        </p:spPr>
        <p:txBody>
          <a:bodyPr wrap="none" lIns="91440" tIns="45720" rIns="91440" bIns="45720">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«ШКОЛА</a:t>
            </a:r>
            <a:b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МОЛОДЫХ  РОДИТЕЛЕЙ</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p>
          <a:p>
            <a:pPr algn="ctr"/>
            <a:endParaRPr lang="ru-RU" sz="2400"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r>
              <a:rPr lang="ru-RU" sz="2400"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Заседание     клуба</a:t>
            </a:r>
          </a:p>
          <a:p>
            <a:pPr algn="ctr"/>
            <a:endParaRPr lang="ru-RU" sz="24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endParaRPr lang="ru-RU" sz="2400"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endParaRPr lang="ru-RU" sz="24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endParaRPr lang="ru-RU" sz="2400"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endParaRPr lang="ru-RU" sz="2400"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7" name="Рисунок 6" descr="0a2cadfed664282b3bbe23a10d0d8c55.jpg"/>
          <p:cNvPicPr>
            <a:picLocks noChangeAspect="1"/>
          </p:cNvPicPr>
          <p:nvPr/>
        </p:nvPicPr>
        <p:blipFill>
          <a:blip r:embed="rId3" cstate="print"/>
          <a:stretch>
            <a:fillRect/>
          </a:stretch>
        </p:blipFill>
        <p:spPr>
          <a:xfrm>
            <a:off x="4788024" y="3789040"/>
            <a:ext cx="3816424" cy="2529920"/>
          </a:xfrm>
          <a:prstGeom prst="roundRect">
            <a:avLst/>
          </a:prstGeom>
          <a:ln>
            <a:solidFill>
              <a:srgbClr val="7030A0"/>
            </a:solidFill>
          </a:ln>
        </p:spPr>
      </p:pic>
      <p:pic>
        <p:nvPicPr>
          <p:cNvPr id="8" name="Рисунок 7" descr="photo_49318_1470096_slide.jpg"/>
          <p:cNvPicPr>
            <a:picLocks noChangeAspect="1"/>
          </p:cNvPicPr>
          <p:nvPr/>
        </p:nvPicPr>
        <p:blipFill>
          <a:blip r:embed="rId4" cstate="print"/>
          <a:srcRect t="2433" b="2689"/>
          <a:stretch>
            <a:fillRect/>
          </a:stretch>
        </p:blipFill>
        <p:spPr>
          <a:xfrm>
            <a:off x="611560" y="3140968"/>
            <a:ext cx="3456384" cy="2808312"/>
          </a:xfrm>
          <a:prstGeom prst="round2DiagRect">
            <a:avLst/>
          </a:prstGeom>
          <a:ln w="19050">
            <a:solidFill>
              <a:schemeClr val="accent3">
                <a:lumMod val="75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ightgrey_04.jpg"/>
          <p:cNvPicPr>
            <a:picLocks noGrp="1" noChangeAspect="1"/>
          </p:cNvPicPr>
          <p:nvPr>
            <p:ph idx="1"/>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323528" y="332656"/>
            <a:ext cx="8368553" cy="5632311"/>
          </a:xfrm>
          <a:prstGeom prst="rect">
            <a:avLst/>
          </a:prstGeom>
          <a:noFill/>
        </p:spPr>
        <p:txBody>
          <a:bodyPr wrap="square" lIns="91440" tIns="45720" rIns="91440" bIns="45720">
            <a:spAutoFit/>
          </a:bodyPr>
          <a:lstStyle/>
          <a:p>
            <a:r>
              <a:rPr lang="ru-RU" b="1" cap="all" spc="0" dirty="0" smtClean="0">
                <a:ln w="9000" cmpd="sng">
                  <a:solidFill>
                    <a:srgbClr val="00B0F0"/>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t>Основное требование: </a:t>
            </a:r>
            <a: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ребенку должно быть удобно брать </a:t>
            </a:r>
          </a:p>
          <a:p>
            <a: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предмет тремя пальцами (</a:t>
            </a:r>
            <a:r>
              <a:rPr lang="ru-RU"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щеПОТКА</a:t>
            </a:r>
            <a: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nSpc>
                <a:spcPct val="150000"/>
              </a:lnSpc>
            </a:pP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nSpc>
                <a:spcPct val="150000"/>
              </a:lnSpc>
            </a:pPr>
            <a:r>
              <a:rPr lang="ru-RU" b="1" cap="all" dirty="0" smtClean="0">
                <a:ln w="9000" cmpd="sng">
                  <a:solidFill>
                    <a:srgbClr val="00B0F0"/>
                  </a:solidFill>
                  <a:prstDash val="solid"/>
                </a:ln>
                <a:solidFill>
                  <a:srgbClr val="00B0F0"/>
                </a:solidFill>
                <a:effectLst>
                  <a:reflection blurRad="12700" stA="28000" endPos="45000" dist="1000" dir="5400000" sy="-100000" algn="bl" rotWithShape="0"/>
                </a:effectLst>
                <a:latin typeface="Times New Roman" pitchFamily="18" charset="0"/>
                <a:cs typeface="Times New Roman" pitchFamily="18" charset="0"/>
              </a:rPr>
              <a:t>  средства: </a:t>
            </a:r>
          </a:p>
          <a:p>
            <a:pPr>
              <a:lnSpc>
                <a:spcPct val="150000"/>
              </a:lnSpc>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-ВАТНЫЕ ДИСКИ</a:t>
            </a:r>
          </a:p>
          <a:p>
            <a:pPr>
              <a:lnSpc>
                <a:spcPct val="150000"/>
              </a:lnSpc>
            </a:pPr>
            <a: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КРУПНЫЕ ФАСОЛИНЫ,</a:t>
            </a:r>
          </a:p>
          <a:p>
            <a:pPr>
              <a:lnSpc>
                <a:spcPct val="150000"/>
              </a:lnSpc>
            </a:pPr>
            <a: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-КОКТЕЙЛЬНЫЕ ТРУБОЧКИ</a:t>
            </a:r>
          </a:p>
          <a:p>
            <a:pPr>
              <a:lnSpc>
                <a:spcPct val="150000"/>
              </a:lnSpc>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-МАКАРОННЫЕ ИЗДЕЛИЕ РАЗЛИЧНОЙ ФОРМЫ</a:t>
            </a: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r>
              <a:rPr lang="ru-RU"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Важно!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Используемый материал должен быть безопасен и удобен для малыша.</a:t>
            </a:r>
          </a:p>
        </p:txBody>
      </p:sp>
      <p:pic>
        <p:nvPicPr>
          <p:cNvPr id="6" name="Рисунок 5" descr="1272890667_composiciya_s_gorhkami.jpg"/>
          <p:cNvPicPr>
            <a:picLocks noChangeAspect="1"/>
          </p:cNvPicPr>
          <p:nvPr/>
        </p:nvPicPr>
        <p:blipFill>
          <a:blip r:embed="rId3" cstate="print"/>
          <a:srcRect r="1416" b="15350"/>
          <a:stretch>
            <a:fillRect/>
          </a:stretch>
        </p:blipFill>
        <p:spPr>
          <a:xfrm>
            <a:off x="4644008" y="908720"/>
            <a:ext cx="2125595" cy="2222409"/>
          </a:xfrm>
          <a:prstGeom prst="roundRect">
            <a:avLst/>
          </a:prstGeom>
          <a:ln>
            <a:solidFill>
              <a:schemeClr val="accent1">
                <a:lumMod val="50000"/>
              </a:schemeClr>
            </a:solidFill>
          </a:ln>
        </p:spPr>
      </p:pic>
      <p:pic>
        <p:nvPicPr>
          <p:cNvPr id="7" name="Рисунок 6" descr="1272890717_suhocveti_s_bambukom.jpg"/>
          <p:cNvPicPr>
            <a:picLocks noChangeAspect="1"/>
          </p:cNvPicPr>
          <p:nvPr/>
        </p:nvPicPr>
        <p:blipFill>
          <a:blip r:embed="rId4" cstate="print"/>
          <a:srcRect r="-176" b="10101"/>
          <a:stretch>
            <a:fillRect/>
          </a:stretch>
        </p:blipFill>
        <p:spPr>
          <a:xfrm>
            <a:off x="6948264" y="2204864"/>
            <a:ext cx="1921527" cy="3052040"/>
          </a:xfrm>
          <a:prstGeom prst="roundRect">
            <a:avLst/>
          </a:prstGeom>
          <a:ln>
            <a:solidFill>
              <a:schemeClr val="tx2">
                <a:lumMod val="75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ightgrey_04.jpg"/>
          <p:cNvPicPr>
            <a:picLocks noGrp="1" noChangeAspect="1"/>
          </p:cNvPicPr>
          <p:nvPr>
            <p:ph idx="1"/>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467544" y="332656"/>
            <a:ext cx="7704856" cy="1938992"/>
          </a:xfrm>
          <a:prstGeom prst="rect">
            <a:avLst/>
          </a:prstGeom>
          <a:noFill/>
        </p:spPr>
        <p:txBody>
          <a:bodyPr wrap="square" lIns="91440" tIns="45720" rIns="91440" bIns="45720">
            <a:spAutoFit/>
          </a:bodyPr>
          <a:lstStyle/>
          <a:p>
            <a:r>
              <a:rPr lang="ru-RU" sz="2000" b="1" cap="all" spc="0" dirty="0" smtClean="0">
                <a:ln w="9000" cmpd="sng">
                  <a:solidFill>
                    <a:srgbClr val="FF0000"/>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Сюжет коллажа</a:t>
            </a:r>
            <a:r>
              <a:rPr lang="ru-RU"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p>
          <a:p>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Самые доступные темы коллажа этого возраста: цветочная поляна, листопад, летящие снежинки ,упавшие с яблони и раскатившиеся яблоки, капельки дождя и т.д.</a:t>
            </a:r>
          </a:p>
          <a:p>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6" name="Рисунок 5" descr="Detskie-zagadki-pro-osen1.jpg"/>
          <p:cNvPicPr>
            <a:picLocks noChangeAspect="1"/>
          </p:cNvPicPr>
          <p:nvPr/>
        </p:nvPicPr>
        <p:blipFill>
          <a:blip r:embed="rId3" cstate="print"/>
          <a:stretch>
            <a:fillRect/>
          </a:stretch>
        </p:blipFill>
        <p:spPr>
          <a:xfrm>
            <a:off x="323528" y="4005064"/>
            <a:ext cx="2584698" cy="2401711"/>
          </a:xfrm>
          <a:prstGeom prst="roundRect">
            <a:avLst/>
          </a:prstGeom>
        </p:spPr>
      </p:pic>
      <p:pic>
        <p:nvPicPr>
          <p:cNvPr id="7" name="Рисунок 6" descr="z,k.jpg"/>
          <p:cNvPicPr>
            <a:picLocks noChangeAspect="1"/>
          </p:cNvPicPr>
          <p:nvPr/>
        </p:nvPicPr>
        <p:blipFill>
          <a:blip r:embed="rId4" cstate="print"/>
          <a:stretch>
            <a:fillRect/>
          </a:stretch>
        </p:blipFill>
        <p:spPr>
          <a:xfrm>
            <a:off x="2555776" y="1988840"/>
            <a:ext cx="3393728" cy="2542020"/>
          </a:xfrm>
          <a:prstGeom prst="roundRect">
            <a:avLst/>
          </a:prstGeom>
        </p:spPr>
      </p:pic>
      <p:pic>
        <p:nvPicPr>
          <p:cNvPr id="8" name="Рисунок 7" descr="-MEL3XrOyao.jpg"/>
          <p:cNvPicPr>
            <a:picLocks noChangeAspect="1"/>
          </p:cNvPicPr>
          <p:nvPr/>
        </p:nvPicPr>
        <p:blipFill>
          <a:blip r:embed="rId5" cstate="print"/>
          <a:stretch>
            <a:fillRect/>
          </a:stretch>
        </p:blipFill>
        <p:spPr>
          <a:xfrm>
            <a:off x="6012160" y="2852936"/>
            <a:ext cx="2860084" cy="3816424"/>
          </a:xfrm>
          <a:prstGeom prst="round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ightgrey_04.jpg"/>
          <p:cNvPicPr>
            <a:picLocks noGrp="1" noChangeAspect="1"/>
          </p:cNvPicPr>
          <p:nvPr>
            <p:ph idx="1"/>
          </p:nvPr>
        </p:nvPicPr>
        <p:blipFill>
          <a:blip r:embed="rId2" cstate="print"/>
          <a:stretch>
            <a:fillRect/>
          </a:stretch>
        </p:blipFill>
        <p:spPr>
          <a:xfrm>
            <a:off x="0" y="0"/>
            <a:ext cx="9144000" cy="6858000"/>
          </a:xfrm>
          <a:prstGeom prst="rect">
            <a:avLst/>
          </a:prstGeom>
        </p:spPr>
      </p:pic>
      <p:sp>
        <p:nvSpPr>
          <p:cNvPr id="9" name="Прямоугольник 8"/>
          <p:cNvSpPr/>
          <p:nvPr/>
        </p:nvSpPr>
        <p:spPr>
          <a:xfrm>
            <a:off x="1907704" y="332656"/>
            <a:ext cx="5133649" cy="830997"/>
          </a:xfrm>
          <a:prstGeom prst="rect">
            <a:avLst/>
          </a:prstGeom>
          <a:noFill/>
        </p:spPr>
        <p:txBody>
          <a:bodyPr wrap="none" lIns="91440" tIns="45720" rIns="91440" bIns="45720">
            <a:spAutoFit/>
          </a:bodyPr>
          <a:lstStyle/>
          <a:p>
            <a:pPr algn="ctr"/>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Творите  вместе  с  детьми!</a:t>
            </a:r>
          </a:p>
          <a:p>
            <a:pPr algn="ct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 name="Рисунок 9" descr="0_3b492_97c9be57_L.jpg"/>
          <p:cNvPicPr>
            <a:picLocks noChangeAspect="1"/>
          </p:cNvPicPr>
          <p:nvPr/>
        </p:nvPicPr>
        <p:blipFill>
          <a:blip r:embed="rId3" cstate="print"/>
          <a:stretch>
            <a:fillRect/>
          </a:stretch>
        </p:blipFill>
        <p:spPr>
          <a:xfrm>
            <a:off x="1403648" y="1268760"/>
            <a:ext cx="6478119" cy="42366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lightgrey_04.jpg"/>
          <p:cNvPicPr>
            <a:picLocks noChangeAspect="1"/>
          </p:cNvPicPr>
          <p:nvPr/>
        </p:nvPicPr>
        <p:blipFill>
          <a:blip r:embed="rId2" cstate="print"/>
          <a:stretch>
            <a:fillRect/>
          </a:stretch>
        </p:blipFill>
        <p:spPr>
          <a:xfrm>
            <a:off x="0" y="0"/>
            <a:ext cx="9144000" cy="6858000"/>
          </a:xfrm>
          <a:prstGeom prst="rect">
            <a:avLst/>
          </a:prstGeom>
        </p:spPr>
      </p:pic>
      <p:sp>
        <p:nvSpPr>
          <p:cNvPr id="6" name="Прямоугольник 5"/>
          <p:cNvSpPr/>
          <p:nvPr/>
        </p:nvSpPr>
        <p:spPr>
          <a:xfrm>
            <a:off x="539552" y="1196752"/>
            <a:ext cx="8214274" cy="646331"/>
          </a:xfrm>
          <a:prstGeom prst="rect">
            <a:avLst/>
          </a:prstGeom>
          <a:noFill/>
        </p:spPr>
        <p:txBody>
          <a:bodyPr wrap="square" lIns="91440" tIns="45720" rIns="91440" bIns="45720">
            <a:spAutoFit/>
          </a:bodyPr>
          <a:lstStyle/>
          <a:p>
            <a:pPr algn="ctr"/>
            <a:endPar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Прямоугольник 6"/>
          <p:cNvSpPr/>
          <p:nvPr/>
        </p:nvSpPr>
        <p:spPr>
          <a:xfrm>
            <a:off x="1331640" y="1196752"/>
            <a:ext cx="7128792" cy="2862322"/>
          </a:xfrm>
          <a:prstGeom prst="rect">
            <a:avLst/>
          </a:prstGeom>
        </p:spPr>
        <p:txBody>
          <a:bodyPr wrap="square">
            <a:spAutoFit/>
          </a:bodyPr>
          <a:lstStyle/>
          <a:p>
            <a:pPr algn="ctr"/>
            <a:endParaRPr lang="ru-RU" sz="3600" b="1" dirty="0" smtClean="0">
              <a:ln w="10541" cmpd="sng">
                <a:solidFill>
                  <a:srgbClr val="7030A0"/>
                </a:solidFill>
                <a:prstDash val="solid"/>
              </a:ln>
              <a:solidFill>
                <a:srgbClr val="7030A0"/>
              </a:solidFill>
              <a:latin typeface="Times New Roman" pitchFamily="18" charset="0"/>
              <a:cs typeface="Times New Roman" pitchFamily="18" charset="0"/>
            </a:endParaRPr>
          </a:p>
          <a:p>
            <a:pPr algn="ctr"/>
            <a:r>
              <a:rPr lang="ru-RU" sz="3600" b="1" dirty="0" smtClean="0">
                <a:ln w="10541" cmpd="sng">
                  <a:solidFill>
                    <a:srgbClr val="7030A0"/>
                  </a:solidFill>
                  <a:prstDash val="solid"/>
                </a:ln>
                <a:solidFill>
                  <a:srgbClr val="7030A0"/>
                </a:solidFill>
                <a:latin typeface="Times New Roman" pitchFamily="18" charset="0"/>
                <a:cs typeface="Times New Roman" pitchFamily="18" charset="0"/>
              </a:rPr>
              <a:t>ТЕМА:  «Использование нетрадиционных техник и            материалов в совместном творчестве с детьми. Коллаж.»</a:t>
            </a:r>
            <a:endParaRPr lang="ru-RU" sz="3600" b="1" dirty="0">
              <a:ln w="10541" cmpd="sng">
                <a:solidFill>
                  <a:srgbClr val="7030A0"/>
                </a:solidFill>
                <a:prstDash val="solid"/>
              </a:ln>
              <a:solidFill>
                <a:srgbClr val="7030A0"/>
              </a:solidFill>
              <a:latin typeface="Times New Roman" pitchFamily="18" charset="0"/>
              <a:cs typeface="Times New Roman" pitchFamily="18" charset="0"/>
            </a:endParaRPr>
          </a:p>
        </p:txBody>
      </p:sp>
      <p:pic>
        <p:nvPicPr>
          <p:cNvPr id="13" name="Рисунок 12" descr="oformlenie-23.png"/>
          <p:cNvPicPr>
            <a:picLocks noChangeAspect="1"/>
          </p:cNvPicPr>
          <p:nvPr/>
        </p:nvPicPr>
        <p:blipFill>
          <a:blip r:embed="rId3" cstate="print"/>
          <a:stretch>
            <a:fillRect/>
          </a:stretch>
        </p:blipFill>
        <p:spPr>
          <a:xfrm rot="5400000">
            <a:off x="8059" y="648126"/>
            <a:ext cx="4015316" cy="3240361"/>
          </a:xfrm>
          <a:prstGeom prst="rect">
            <a:avLst/>
          </a:prstGeom>
        </p:spPr>
      </p:pic>
      <p:pic>
        <p:nvPicPr>
          <p:cNvPr id="14" name="Рисунок 13" descr="art5_300.jpg"/>
          <p:cNvPicPr>
            <a:picLocks noChangeAspect="1"/>
          </p:cNvPicPr>
          <p:nvPr/>
        </p:nvPicPr>
        <p:blipFill>
          <a:blip r:embed="rId4" cstate="print"/>
          <a:srcRect l="3421" b="23950"/>
          <a:stretch>
            <a:fillRect/>
          </a:stretch>
        </p:blipFill>
        <p:spPr>
          <a:xfrm>
            <a:off x="3059832" y="4149080"/>
            <a:ext cx="2743361" cy="2160240"/>
          </a:xfrm>
          <a:prstGeom prst="roundRect">
            <a:avLst/>
          </a:prstGeom>
        </p:spPr>
      </p:pic>
      <p:pic>
        <p:nvPicPr>
          <p:cNvPr id="15" name="Рисунок 14" descr="oformlenie-23.png"/>
          <p:cNvPicPr>
            <a:picLocks noChangeAspect="1"/>
          </p:cNvPicPr>
          <p:nvPr/>
        </p:nvPicPr>
        <p:blipFill>
          <a:blip r:embed="rId5" cstate="print"/>
          <a:stretch>
            <a:fillRect/>
          </a:stretch>
        </p:blipFill>
        <p:spPr>
          <a:xfrm rot="16200000">
            <a:off x="5666365" y="3126725"/>
            <a:ext cx="3583383" cy="28917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lightgrey_04.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763688" y="548680"/>
            <a:ext cx="6984776" cy="5386090"/>
          </a:xfrm>
          <a:prstGeom prst="rect">
            <a:avLst/>
          </a:prstGeom>
          <a:noFill/>
        </p:spPr>
        <p:txBody>
          <a:bodyPr wrap="square" rtlCol="0">
            <a:spAutoFit/>
          </a:bodyPr>
          <a:lstStyle/>
          <a:p>
            <a:r>
              <a:rPr lang="ru-RU" sz="2000" b="1" dirty="0">
                <a:latin typeface="Times New Roman" pitchFamily="18" charset="0"/>
                <a:cs typeface="Times New Roman" pitchFamily="18" charset="0"/>
              </a:rPr>
              <a:t>С</a:t>
            </a:r>
            <a:r>
              <a:rPr lang="ru-RU" sz="2000" b="1" dirty="0" smtClean="0">
                <a:latin typeface="Times New Roman" pitchFamily="18" charset="0"/>
                <a:cs typeface="Times New Roman" pitchFamily="18" charset="0"/>
              </a:rPr>
              <a:t>овместное </a:t>
            </a:r>
            <a:r>
              <a:rPr lang="ru-RU" sz="2000" b="1" dirty="0">
                <a:latin typeface="Times New Roman" pitchFamily="18" charset="0"/>
                <a:cs typeface="Times New Roman" pitchFamily="18" charset="0"/>
              </a:rPr>
              <a:t>творчество </a:t>
            </a:r>
            <a:r>
              <a:rPr lang="ru-RU" dirty="0">
                <a:latin typeface="Times New Roman" pitchFamily="18" charset="0"/>
                <a:cs typeface="Times New Roman" pitchFamily="18" charset="0"/>
              </a:rPr>
              <a:t>детей и родителей формирует хорошие доверительные отношения между ними, оказывает положительное влияние на развитие ребенка и приучает его сотрудничать. Творческий процесс стимулирует всестороннее развитие ребёнка. Совершенствуются моторные навыки, формируется воображение, раскрывается творческий потенциал. Помимо этого, совместная творческая деятельность – интересное и увлекательное времяпровождение. </a:t>
            </a:r>
          </a:p>
          <a:p>
            <a:endParaRPr lang="ru-RU"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dirty="0" smtClean="0">
                <a:latin typeface="Times New Roman" pitchFamily="18" charset="0"/>
                <a:cs typeface="Times New Roman" pitchFamily="18" charset="0"/>
              </a:rPr>
              <a:t>Совместное </a:t>
            </a:r>
            <a:r>
              <a:rPr lang="ru-RU" b="1" dirty="0">
                <a:latin typeface="Times New Roman" pitchFamily="18" charset="0"/>
                <a:cs typeface="Times New Roman" pitchFamily="18" charset="0"/>
              </a:rPr>
              <a:t>творчество </a:t>
            </a:r>
            <a:r>
              <a:rPr lang="ru-RU" dirty="0">
                <a:latin typeface="Times New Roman" pitchFamily="18" charset="0"/>
                <a:cs typeface="Times New Roman" pitchFamily="18" charset="0"/>
              </a:rPr>
              <a:t>восполняет недостаток родительского внимания, ведь родители обычно весь день проводят на работе. Творчество снимает давление авторитета родителей, позволяет ребёнку выразить себя, ощутить свою значимость (особенно когда родители устраивают маленькую домашнюю выставку его работ). При игровом, творческом взаимодействии детей и родителей рождается масса положительных эмоций, что создает в семье особо теплую атмосферу. </a:t>
            </a:r>
          </a:p>
          <a:p>
            <a:endParaRPr lang="ru-RU" dirty="0"/>
          </a:p>
        </p:txBody>
      </p:sp>
      <p:pic>
        <p:nvPicPr>
          <p:cNvPr id="6" name="Рисунок 5" descr="41579772_post395991208723908_thumb.gif"/>
          <p:cNvPicPr>
            <a:picLocks noChangeAspect="1"/>
          </p:cNvPicPr>
          <p:nvPr/>
        </p:nvPicPr>
        <p:blipFill>
          <a:blip r:embed="rId3" cstate="print"/>
          <a:stretch>
            <a:fillRect/>
          </a:stretch>
        </p:blipFill>
        <p:spPr>
          <a:xfrm>
            <a:off x="251520" y="0"/>
            <a:ext cx="2371725" cy="2371725"/>
          </a:xfrm>
          <a:prstGeom prst="rect">
            <a:avLst/>
          </a:prstGeom>
        </p:spPr>
      </p:pic>
      <p:pic>
        <p:nvPicPr>
          <p:cNvPr id="7" name="Рисунок 6" descr="157-paint-palette-clipart-free-vector-l.png"/>
          <p:cNvPicPr>
            <a:picLocks noChangeAspect="1"/>
          </p:cNvPicPr>
          <p:nvPr/>
        </p:nvPicPr>
        <p:blipFill>
          <a:blip r:embed="rId4" cstate="print"/>
          <a:stretch>
            <a:fillRect/>
          </a:stretch>
        </p:blipFill>
        <p:spPr>
          <a:xfrm>
            <a:off x="7236296" y="5373216"/>
            <a:ext cx="1458818" cy="11354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lightgrey_04.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539552" y="332656"/>
            <a:ext cx="7920879" cy="5262979"/>
          </a:xfrm>
          <a:prstGeom prst="rect">
            <a:avLst/>
          </a:prstGeom>
          <a:noFill/>
        </p:spPr>
        <p:txBody>
          <a:bodyPr wrap="square" rtlCol="0">
            <a:spAutoFit/>
          </a:bodyPr>
          <a:lstStyle/>
          <a:p>
            <a:endParaRPr lang="ru-RU" sz="2400"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«Нетрадиционные материалы и техники » </a:t>
            </a:r>
            <a:r>
              <a:rPr lang="ru-RU" sz="2400" dirty="0" smtClean="0">
                <a:latin typeface="Times New Roman" pitchFamily="18" charset="0"/>
                <a:cs typeface="Times New Roman" pitchFamily="18" charset="0"/>
              </a:rPr>
              <a:t>- это любые подручные средства и способы их применения, с помощью которых можно создать изображение.</a:t>
            </a:r>
          </a:p>
          <a:p>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Рисование</a:t>
            </a:r>
            <a:r>
              <a:rPr lang="ru-RU" sz="2400" dirty="0">
                <a:latin typeface="Times New Roman" pitchFamily="18" charset="0"/>
                <a:cs typeface="Times New Roman" pitchFamily="18" charset="0"/>
              </a:rPr>
              <a:t>  нетрадиционными  техниками    раскрепощает  детей, позволяет им не бояться сделать что-то не так. Рисование  необычными  материалами  и  оригинальными  техниками  позволяет  детям  ощутить  незабываемые положительные эмоции</a:t>
            </a:r>
            <a:r>
              <a:rPr lang="ru-RU" sz="2400" dirty="0" smtClean="0">
                <a:latin typeface="Times New Roman" pitchFamily="18" charset="0"/>
                <a:cs typeface="Times New Roman" pitchFamily="18" charset="0"/>
              </a:rPr>
              <a:t>.</a:t>
            </a:r>
          </a:p>
          <a:p>
            <a:endParaRPr lang="ru-RU" sz="2400" dirty="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smtClean="0"/>
          </a:p>
          <a:p>
            <a:endParaRPr lang="ru-RU" dirty="0"/>
          </a:p>
        </p:txBody>
      </p:sp>
      <p:pic>
        <p:nvPicPr>
          <p:cNvPr id="6" name="Рисунок 5" descr="3236_380.jpg"/>
          <p:cNvPicPr>
            <a:picLocks noChangeAspect="1"/>
          </p:cNvPicPr>
          <p:nvPr/>
        </p:nvPicPr>
        <p:blipFill>
          <a:blip r:embed="rId3" cstate="print"/>
          <a:srcRect l="22148" b="-1407"/>
          <a:stretch>
            <a:fillRect/>
          </a:stretch>
        </p:blipFill>
        <p:spPr>
          <a:xfrm>
            <a:off x="5796136" y="4005064"/>
            <a:ext cx="2817862" cy="2414761"/>
          </a:xfrm>
          <a:prstGeom prst="round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lightgrey_04.jpg"/>
          <p:cNvPicPr>
            <a:picLocks noChangeAspect="1"/>
          </p:cNvPicPr>
          <p:nvPr/>
        </p:nvPicPr>
        <p:blipFill>
          <a:blip r:embed="rId2" cstate="print"/>
          <a:stretch>
            <a:fillRect/>
          </a:stretch>
        </p:blipFill>
        <p:spPr>
          <a:xfrm>
            <a:off x="0" y="0"/>
            <a:ext cx="9144000" cy="6858000"/>
          </a:xfrm>
          <a:prstGeom prst="rect">
            <a:avLst/>
          </a:prstGeom>
        </p:spPr>
      </p:pic>
      <p:sp>
        <p:nvSpPr>
          <p:cNvPr id="11265" name="Rectangle 1"/>
          <p:cNvSpPr>
            <a:spLocks noChangeArrowheads="1"/>
          </p:cNvSpPr>
          <p:nvPr/>
        </p:nvSpPr>
        <p:spPr bwMode="auto">
          <a:xfrm>
            <a:off x="467544" y="332656"/>
            <a:ext cx="8352928" cy="661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8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Их использование способствует:</a:t>
            </a:r>
            <a:endParaRPr kumimoji="0" lang="ru-RU" sz="2800" b="1" i="1" u="none" strike="noStrike" cap="none" normalizeH="0" baseline="0" dirty="0" smtClean="0">
              <a:ln>
                <a:noFill/>
              </a:ln>
              <a:solidFill>
                <a:srgbClr val="002060"/>
              </a:solidFill>
              <a:effectLst/>
              <a:latin typeface="Times New Roman" pitchFamily="18" charset="0"/>
              <a:cs typeface="Times New Roman" pitchFamily="18" charset="0"/>
            </a:endParaRPr>
          </a:p>
        </p:txBody>
      </p:sp>
      <p:graphicFrame>
        <p:nvGraphicFramePr>
          <p:cNvPr id="6" name="Схема 5"/>
          <p:cNvGraphicFramePr/>
          <p:nvPr/>
        </p:nvGraphicFramePr>
        <p:xfrm>
          <a:off x="827584" y="1196752"/>
          <a:ext cx="712879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Группа 7"/>
          <p:cNvGrpSpPr/>
          <p:nvPr/>
        </p:nvGrpSpPr>
        <p:grpSpPr>
          <a:xfrm>
            <a:off x="1043608" y="4581128"/>
            <a:ext cx="4968552" cy="648072"/>
            <a:chOff x="494184" y="3186568"/>
            <a:chExt cx="4339208" cy="551490"/>
          </a:xfrm>
        </p:grpSpPr>
        <p:sp>
          <p:nvSpPr>
            <p:cNvPr id="9" name="Скругленный прямоугольник 8"/>
            <p:cNvSpPr/>
            <p:nvPr/>
          </p:nvSpPr>
          <p:spPr>
            <a:xfrm>
              <a:off x="566192" y="3186568"/>
              <a:ext cx="4267200" cy="53136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Скругленный прямоугольник 4"/>
            <p:cNvSpPr/>
            <p:nvPr/>
          </p:nvSpPr>
          <p:spPr>
            <a:xfrm>
              <a:off x="494184" y="3258576"/>
              <a:ext cx="4215322"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ru-RU" sz="1800" b="1" kern="1200" dirty="0" smtClean="0">
                  <a:solidFill>
                    <a:srgbClr val="002060"/>
                  </a:solidFill>
                  <a:latin typeface="Times New Roman" pitchFamily="18" charset="0"/>
                  <a:cs typeface="Times New Roman" pitchFamily="18" charset="0"/>
                </a:rPr>
                <a:t>Развивает </a:t>
              </a:r>
              <a:r>
                <a:rPr lang="ru-RU" b="1" dirty="0" smtClean="0">
                  <a:solidFill>
                    <a:srgbClr val="002060"/>
                  </a:solidFill>
                  <a:latin typeface="Times New Roman" pitchFamily="18" charset="0"/>
                  <a:cs typeface="Times New Roman" pitchFamily="18" charset="0"/>
                </a:rPr>
                <a:t>пространственное мышление</a:t>
              </a:r>
              <a:endParaRPr lang="ru-RU" sz="1800" b="1" kern="1200" dirty="0">
                <a:solidFill>
                  <a:srgbClr val="002060"/>
                </a:solidFill>
                <a:latin typeface="Times New Roman" pitchFamily="18" charset="0"/>
                <a:cs typeface="Times New Roman" pitchFamily="18" charset="0"/>
              </a:endParaRPr>
            </a:p>
          </p:txBody>
        </p:sp>
      </p:grpSp>
      <p:pic>
        <p:nvPicPr>
          <p:cNvPr id="11" name="Рисунок 10" descr="1253019798_1.jpg"/>
          <p:cNvPicPr>
            <a:picLocks noChangeAspect="1"/>
          </p:cNvPicPr>
          <p:nvPr/>
        </p:nvPicPr>
        <p:blipFill>
          <a:blip r:embed="rId8" cstate="print"/>
          <a:srcRect l="12201" t="1617" r="18248" b="4641"/>
          <a:stretch>
            <a:fillRect/>
          </a:stretch>
        </p:blipFill>
        <p:spPr>
          <a:xfrm>
            <a:off x="6156176" y="1412776"/>
            <a:ext cx="2736304" cy="3600400"/>
          </a:xfrm>
          <a:prstGeom prst="round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lightgrey_04.jpg"/>
          <p:cNvPicPr>
            <a:picLocks noChangeAspect="1"/>
          </p:cNvPicPr>
          <p:nvPr/>
        </p:nvPicPr>
        <p:blipFill>
          <a:blip r:embed="rId2" cstate="print"/>
          <a:stretch>
            <a:fillRect/>
          </a:stretch>
        </p:blipFill>
        <p:spPr>
          <a:xfrm>
            <a:off x="0" y="0"/>
            <a:ext cx="9144000" cy="6858000"/>
          </a:xfrm>
          <a:prstGeom prst="rect">
            <a:avLst/>
          </a:prstGeom>
        </p:spPr>
      </p:pic>
      <p:sp>
        <p:nvSpPr>
          <p:cNvPr id="20481" name="Rectangle 1"/>
          <p:cNvSpPr>
            <a:spLocks noChangeArrowheads="1"/>
          </p:cNvSpPr>
          <p:nvPr/>
        </p:nvSpPr>
        <p:spPr bwMode="auto">
          <a:xfrm>
            <a:off x="395536" y="188640"/>
            <a:ext cx="8064896"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освоения нетрадиционных способов предоставляется широкий спектр разнообразных материалов, доступных дошкольному возрасту:</a:t>
            </a:r>
            <a:endParaRPr kumimoji="0" lang="ru-RU" sz="24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бумага разной фактуры, формы и размера;</a:t>
            </a:r>
            <a:endParaRPr kumimoji="0" lang="ru-RU" sz="2400" b="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гуашевые и акварельные краски;</a:t>
            </a:r>
            <a:endParaRPr kumimoji="0" lang="ru-RU" sz="2400" b="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кисти № 2,3,5; кисти из щетины;</a:t>
            </a:r>
            <a:endParaRPr kumimoji="0" lang="ru-RU" sz="2400" b="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восковые и цветные мелки;</a:t>
            </a:r>
            <a:endParaRPr kumimoji="0" lang="ru-RU" sz="2400" b="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маркеры, фломастеры;</a:t>
            </a:r>
            <a:endParaRPr kumimoji="0" lang="ru-RU" sz="2400" b="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простые и цветные карандаши;</a:t>
            </a:r>
            <a:endParaRPr kumimoji="0" lang="ru-RU" sz="2400" b="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графитный карандаш или уголь, свеча;</a:t>
            </a:r>
            <a:endParaRPr kumimoji="0" lang="ru-RU" sz="2400" b="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глина, пластилин, соленое тесто;</a:t>
            </a:r>
            <a:endParaRPr kumimoji="0" lang="ru-RU" sz="2400" b="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400" dirty="0">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index.jpg"/>
          <p:cNvPicPr>
            <a:picLocks noChangeAspect="1"/>
          </p:cNvPicPr>
          <p:nvPr/>
        </p:nvPicPr>
        <p:blipFill>
          <a:blip r:embed="rId3" cstate="print"/>
          <a:stretch>
            <a:fillRect/>
          </a:stretch>
        </p:blipFill>
        <p:spPr>
          <a:xfrm>
            <a:off x="6228184" y="1628800"/>
            <a:ext cx="2664296" cy="1756891"/>
          </a:xfrm>
          <a:prstGeom prst="roundRect">
            <a:avLst/>
          </a:prstGeom>
          <a:ln w="38100">
            <a:solidFill>
              <a:srgbClr val="92D050"/>
            </a:solidFill>
          </a:ln>
        </p:spPr>
      </p:pic>
      <p:pic>
        <p:nvPicPr>
          <p:cNvPr id="9" name="Рисунок 8" descr="medium_885__1_.jpg"/>
          <p:cNvPicPr>
            <a:picLocks noChangeAspect="1"/>
          </p:cNvPicPr>
          <p:nvPr/>
        </p:nvPicPr>
        <p:blipFill>
          <a:blip r:embed="rId4" cstate="print"/>
          <a:stretch>
            <a:fillRect/>
          </a:stretch>
        </p:blipFill>
        <p:spPr>
          <a:xfrm>
            <a:off x="5868144" y="3861048"/>
            <a:ext cx="2850626" cy="1728192"/>
          </a:xfrm>
          <a:prstGeom prst="roundRect">
            <a:avLst/>
          </a:prstGeom>
          <a:ln w="38100">
            <a:solidFill>
              <a:srgbClr val="00B0F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lightgrey_04.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547664" y="1268760"/>
            <a:ext cx="6021164" cy="5770811"/>
          </a:xfrm>
          <a:prstGeom prst="rect">
            <a:avLst/>
          </a:prstGeom>
          <a:noFill/>
        </p:spPr>
        <p:txBody>
          <a:bodyPr wrap="square" rtlCol="0">
            <a:spAutoFit/>
          </a:bodyPr>
          <a:lstStyle/>
          <a:p>
            <a:pPr lvl="0" eaLnBrk="0" fontAlgn="base" hangingPunct="0">
              <a:lnSpc>
                <a:spcPct val="150000"/>
              </a:lnSpc>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бумажные салфетки, </a:t>
            </a:r>
          </a:p>
          <a:p>
            <a:pPr lvl="0" eaLnBrk="0" fontAlgn="base" hangingPunct="0">
              <a:lnSpc>
                <a:spcPct val="150000"/>
              </a:lnSpc>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доски для лепки, </a:t>
            </a:r>
          </a:p>
          <a:p>
            <a:pPr lvl="0" eaLnBrk="0" fontAlgn="base" hangingPunct="0">
              <a:lnSpc>
                <a:spcPct val="150000"/>
              </a:lnSpc>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формочки для лепки, </a:t>
            </a:r>
          </a:p>
          <a:p>
            <a:pPr lvl="0" eaLnBrk="0" fontAlgn="base" hangingPunct="0">
              <a:lnSpc>
                <a:spcPct val="150000"/>
              </a:lnSpc>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палитра, </a:t>
            </a:r>
          </a:p>
          <a:p>
            <a:pPr lvl="0" eaLnBrk="0" fontAlgn="base" hangingPunct="0">
              <a:lnSpc>
                <a:spcPct val="150000"/>
              </a:lnSpc>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поролон, </a:t>
            </a:r>
          </a:p>
          <a:p>
            <a:pPr lvl="0" eaLnBrk="0" fontAlgn="base" hangingPunct="0">
              <a:lnSpc>
                <a:spcPct val="150000"/>
              </a:lnSpc>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зубная щетка, </a:t>
            </a:r>
          </a:p>
          <a:p>
            <a:pPr lvl="0" eaLnBrk="0" fontAlgn="base" hangingPunct="0">
              <a:lnSpc>
                <a:spcPct val="150000"/>
              </a:lnSpc>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коктейльная</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трубочка, </a:t>
            </a:r>
          </a:p>
          <a:p>
            <a:pPr lvl="0" eaLnBrk="0" fontAlgn="base" hangingPunct="0">
              <a:lnSpc>
                <a:spcPct val="150000"/>
              </a:lnSpc>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высушенные цветы и  листья деревьев, </a:t>
            </a:r>
          </a:p>
          <a:p>
            <a:pPr lvl="0" eaLnBrk="0" fontAlgn="base" hangingPunct="0">
              <a:lnSpc>
                <a:spcPct val="150000"/>
              </a:lnSpc>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шишки, семена растений, </a:t>
            </a:r>
          </a:p>
          <a:p>
            <a:pPr lvl="0" algn="just" eaLnBrk="0" fontAlgn="base" hangingPunct="0">
              <a:lnSpc>
                <a:spcPct val="150000"/>
              </a:lnSpc>
              <a:spcBef>
                <a:spcPct val="0"/>
              </a:spcBef>
              <a:spcAft>
                <a:spcPct val="0"/>
              </a:spcAft>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крупа, соль , черная плакатная тушь,</a:t>
            </a:r>
          </a:p>
          <a:p>
            <a:pPr lvl="0" algn="just" eaLnBrk="0" fontAlgn="base" hangingPunct="0">
              <a:lnSpc>
                <a:spcPct val="150000"/>
              </a:lnSpc>
              <a:spcBef>
                <a:spcPct val="0"/>
              </a:spcBef>
              <a:spcAft>
                <a:spcPct val="0"/>
              </a:spcAft>
              <a:buFontTx/>
              <a:buChar char="-"/>
            </a:pP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нитки, </a:t>
            </a:r>
          </a:p>
          <a:p>
            <a:pPr lvl="0" algn="just" eaLnBrk="0" fontAlgn="base" hangingPunct="0">
              <a:lnSpc>
                <a:spcPct val="150000"/>
              </a:lnSpc>
              <a:spcBef>
                <a:spcPct val="0"/>
              </a:spcBef>
              <a:spcAft>
                <a:spcPct val="0"/>
              </a:spcAft>
              <a:buFontTx/>
              <a:buChar char="-"/>
            </a:pPr>
            <a:r>
              <a:rPr lang="ru-RU" b="1" dirty="0" smtClean="0">
                <a:solidFill>
                  <a:srgbClr val="002060"/>
                </a:solidFill>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ватные палочки и  т. д.</a:t>
            </a:r>
            <a:endParaRPr kumimoji="0" lang="ru-RU" b="1" i="0" u="none" strike="noStrike" cap="none" normalizeH="0" baseline="0" dirty="0" smtClean="0">
              <a:ln>
                <a:noFill/>
              </a:ln>
              <a:solidFill>
                <a:srgbClr val="002060"/>
              </a:solidFill>
              <a:effectLst/>
              <a:latin typeface="Times New Roman" pitchFamily="18" charset="0"/>
              <a:cs typeface="Times New Roman" pitchFamily="18" charset="0"/>
            </a:endParaRPr>
          </a:p>
          <a:p>
            <a:pPr lvl="0" eaLnBrk="0" fontAlgn="base" hangingPunct="0">
              <a:lnSpc>
                <a:spcPct val="150000"/>
              </a:lnSpc>
              <a:spcBef>
                <a:spcPct val="0"/>
              </a:spcBef>
              <a:spcAft>
                <a:spcPct val="0"/>
              </a:spcAf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endParaRPr lang="ru-RU" dirty="0"/>
          </a:p>
        </p:txBody>
      </p:sp>
      <p:pic>
        <p:nvPicPr>
          <p:cNvPr id="6" name="Рисунок 5" descr="index.jpg"/>
          <p:cNvPicPr>
            <a:picLocks noChangeAspect="1"/>
          </p:cNvPicPr>
          <p:nvPr/>
        </p:nvPicPr>
        <p:blipFill>
          <a:blip r:embed="rId3" cstate="print"/>
          <a:srcRect l="3360" b="12641"/>
          <a:stretch>
            <a:fillRect/>
          </a:stretch>
        </p:blipFill>
        <p:spPr>
          <a:xfrm>
            <a:off x="4355976" y="2132856"/>
            <a:ext cx="2071117" cy="1872208"/>
          </a:xfrm>
          <a:prstGeom prst="ellipse">
            <a:avLst/>
          </a:prstGeom>
        </p:spPr>
      </p:pic>
      <p:pic>
        <p:nvPicPr>
          <p:cNvPr id="7" name="Рисунок 6" descr="krupa3.jpg"/>
          <p:cNvPicPr>
            <a:picLocks noChangeAspect="1"/>
          </p:cNvPicPr>
          <p:nvPr/>
        </p:nvPicPr>
        <p:blipFill>
          <a:blip r:embed="rId4" cstate="print"/>
          <a:srcRect l="2400" t="4000" r="1600"/>
          <a:stretch>
            <a:fillRect/>
          </a:stretch>
        </p:blipFill>
        <p:spPr>
          <a:xfrm>
            <a:off x="6012160" y="4581128"/>
            <a:ext cx="2880320" cy="1728192"/>
          </a:xfrm>
          <a:prstGeom prst="roundRect">
            <a:avLst/>
          </a:prstGeom>
        </p:spPr>
      </p:pic>
      <p:pic>
        <p:nvPicPr>
          <p:cNvPr id="8" name="Рисунок 7" descr="kak-vybrat-zubnuyu-shhetku.jpg"/>
          <p:cNvPicPr>
            <a:picLocks noChangeAspect="1"/>
          </p:cNvPicPr>
          <p:nvPr/>
        </p:nvPicPr>
        <p:blipFill>
          <a:blip r:embed="rId5" cstate="print"/>
          <a:stretch>
            <a:fillRect/>
          </a:stretch>
        </p:blipFill>
        <p:spPr>
          <a:xfrm>
            <a:off x="6372200" y="1124744"/>
            <a:ext cx="2088702" cy="1008112"/>
          </a:xfrm>
          <a:prstGeom prst="roundRect">
            <a:avLst/>
          </a:prstGeom>
        </p:spPr>
      </p:pic>
      <p:sp>
        <p:nvSpPr>
          <p:cNvPr id="9" name="Прямоугольник 8"/>
          <p:cNvSpPr/>
          <p:nvPr/>
        </p:nvSpPr>
        <p:spPr>
          <a:xfrm>
            <a:off x="1487552" y="260648"/>
            <a:ext cx="6343018" cy="523220"/>
          </a:xfrm>
          <a:prstGeom prst="rect">
            <a:avLst/>
          </a:prstGeom>
          <a:noFill/>
        </p:spPr>
        <p:txBody>
          <a:bodyPr wrap="none" lIns="91440" tIns="45720" rIns="91440" bIns="45720">
            <a:spAutoFit/>
          </a:bodyPr>
          <a:lstStyle/>
          <a:p>
            <a:pPr algn="ctr"/>
            <a:r>
              <a:rPr lang="ru-RU"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Дополнительные    средства</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 name="Рисунок 9" descr="14.gif"/>
          <p:cNvPicPr>
            <a:picLocks noChangeAspect="1"/>
          </p:cNvPicPr>
          <p:nvPr/>
        </p:nvPicPr>
        <p:blipFill>
          <a:blip r:embed="rId6" cstate="print"/>
          <a:stretch>
            <a:fillRect/>
          </a:stretch>
        </p:blipFill>
        <p:spPr>
          <a:xfrm>
            <a:off x="179512" y="5137968"/>
            <a:ext cx="1528508" cy="17200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lightgrey_04.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51520" y="476672"/>
            <a:ext cx="6433684" cy="2523768"/>
          </a:xfrm>
          <a:prstGeom prst="rect">
            <a:avLst/>
          </a:prstGeom>
          <a:noFill/>
        </p:spPr>
        <p:txBody>
          <a:bodyPr wrap="none" rtlCol="0">
            <a:spAutoFit/>
          </a:bodyPr>
          <a:lstStyle/>
          <a:p>
            <a:r>
              <a:rPr lang="ru-RU" sz="2000" b="1" dirty="0">
                <a:latin typeface="Times New Roman" pitchFamily="18" charset="0"/>
                <a:cs typeface="Times New Roman" pitchFamily="18" charset="0"/>
              </a:rPr>
              <a:t>Основные техники, используемые </a:t>
            </a:r>
            <a:r>
              <a:rPr lang="ru-RU" sz="2000" b="1" dirty="0" smtClean="0">
                <a:latin typeface="Times New Roman" pitchFamily="18" charset="0"/>
                <a:cs typeface="Times New Roman" pitchFamily="18" charset="0"/>
              </a:rPr>
              <a:t>младшем возрасте:</a:t>
            </a:r>
            <a:endParaRPr lang="ru-RU" sz="2000" b="1" dirty="0">
              <a:latin typeface="Times New Roman" pitchFamily="18" charset="0"/>
              <a:cs typeface="Times New Roman" pitchFamily="18" charset="0"/>
            </a:endParaRPr>
          </a:p>
          <a:p>
            <a:pPr>
              <a:lnSpc>
                <a:spcPct val="150000"/>
              </a:lnSpc>
            </a:pPr>
            <a:r>
              <a:rPr lang="ru-RU" sz="2000" dirty="0">
                <a:latin typeface="Times New Roman" pitchFamily="18" charset="0"/>
                <a:cs typeface="Times New Roman" pitchFamily="18" charset="0"/>
              </a:rPr>
              <a:t>-рисование пальчиками, </a:t>
            </a:r>
            <a:r>
              <a:rPr lang="ru-RU" sz="2000" dirty="0" smtClean="0">
                <a:latin typeface="Times New Roman" pitchFamily="18" charset="0"/>
                <a:cs typeface="Times New Roman" pitchFamily="18" charset="0"/>
              </a:rPr>
              <a:t>ладошками;</a:t>
            </a:r>
            <a:endParaRPr lang="ru-RU" sz="2000" dirty="0">
              <a:latin typeface="Times New Roman" pitchFamily="18" charset="0"/>
              <a:cs typeface="Times New Roman" pitchFamily="18" charset="0"/>
            </a:endParaRPr>
          </a:p>
          <a:p>
            <a:pPr>
              <a:lnSpc>
                <a:spcPct val="150000"/>
              </a:lnSpc>
            </a:pPr>
            <a:r>
              <a:rPr lang="ru-RU" sz="2000" dirty="0">
                <a:latin typeface="Times New Roman" pitchFamily="18" charset="0"/>
                <a:cs typeface="Times New Roman" pitchFamily="18" charset="0"/>
              </a:rPr>
              <a:t>-рисование тычками из поролона, ватными </a:t>
            </a:r>
            <a:r>
              <a:rPr lang="ru-RU" sz="2000" dirty="0" smtClean="0">
                <a:latin typeface="Times New Roman" pitchFamily="18" charset="0"/>
                <a:cs typeface="Times New Roman" pitchFamily="18" charset="0"/>
              </a:rPr>
              <a:t>палочками;</a:t>
            </a:r>
            <a:endParaRPr lang="ru-RU" sz="2000" dirty="0">
              <a:latin typeface="Times New Roman" pitchFamily="18" charset="0"/>
              <a:cs typeface="Times New Roman" pitchFamily="18" charset="0"/>
            </a:endParaRPr>
          </a:p>
          <a:p>
            <a:pPr>
              <a:lnSpc>
                <a:spcPct val="150000"/>
              </a:lnSpc>
            </a:pPr>
            <a:r>
              <a:rPr lang="ru-RU" sz="2000" dirty="0">
                <a:latin typeface="Times New Roman" pitchFamily="18" charset="0"/>
                <a:cs typeface="Times New Roman" pitchFamily="18" charset="0"/>
              </a:rPr>
              <a:t>-печатание листьями, картофелем, морковкой;</a:t>
            </a:r>
          </a:p>
          <a:p>
            <a:pPr>
              <a:lnSpc>
                <a:spcPct val="150000"/>
              </a:lnSpc>
            </a:pPr>
            <a:r>
              <a:rPr lang="ru-RU" sz="2000" dirty="0" smtClean="0">
                <a:latin typeface="Times New Roman" pitchFamily="18" charset="0"/>
                <a:cs typeface="Times New Roman" pitchFamily="18" charset="0"/>
              </a:rPr>
              <a:t>-рисование </a:t>
            </a:r>
            <a:r>
              <a:rPr lang="ru-RU" sz="2000" dirty="0">
                <a:latin typeface="Times New Roman" pitchFamily="18" charset="0"/>
                <a:cs typeface="Times New Roman" pitchFamily="18" charset="0"/>
              </a:rPr>
              <a:t>свечой, </a:t>
            </a:r>
            <a:r>
              <a:rPr lang="ru-RU" sz="2000" dirty="0" smtClean="0">
                <a:latin typeface="Times New Roman" pitchFamily="18" charset="0"/>
                <a:cs typeface="Times New Roman" pitchFamily="18" charset="0"/>
              </a:rPr>
              <a:t>углем;</a:t>
            </a:r>
            <a:endParaRPr lang="ru-RU" sz="2000" dirty="0">
              <a:latin typeface="Times New Roman" pitchFamily="18" charset="0"/>
              <a:cs typeface="Times New Roman" pitchFamily="18" charset="0"/>
            </a:endParaRPr>
          </a:p>
          <a:p>
            <a:endParaRPr lang="ru-RU" dirty="0"/>
          </a:p>
        </p:txBody>
      </p:sp>
      <p:pic>
        <p:nvPicPr>
          <p:cNvPr id="6" name="Рисунок 5" descr="80021389eacd818d06722456abd55ee95-1024x1014.jpg"/>
          <p:cNvPicPr>
            <a:picLocks noChangeAspect="1"/>
          </p:cNvPicPr>
          <p:nvPr/>
        </p:nvPicPr>
        <p:blipFill>
          <a:blip r:embed="rId3" cstate="print"/>
          <a:stretch>
            <a:fillRect/>
          </a:stretch>
        </p:blipFill>
        <p:spPr>
          <a:xfrm>
            <a:off x="6516216" y="404664"/>
            <a:ext cx="2376348" cy="2351849"/>
          </a:xfrm>
          <a:prstGeom prst="rect">
            <a:avLst/>
          </a:prstGeom>
          <a:ln>
            <a:solidFill>
              <a:srgbClr val="FF0000"/>
            </a:solidFill>
          </a:ln>
        </p:spPr>
      </p:pic>
      <p:pic>
        <p:nvPicPr>
          <p:cNvPr id="7" name="Рисунок 6" descr="25390803.jpg"/>
          <p:cNvPicPr>
            <a:picLocks noChangeAspect="1"/>
          </p:cNvPicPr>
          <p:nvPr/>
        </p:nvPicPr>
        <p:blipFill>
          <a:blip r:embed="rId4" cstate="print"/>
          <a:srcRect l="18318" r="15387" b="13176"/>
          <a:stretch>
            <a:fillRect/>
          </a:stretch>
        </p:blipFill>
        <p:spPr>
          <a:xfrm>
            <a:off x="323528" y="2996952"/>
            <a:ext cx="2985059" cy="2592288"/>
          </a:xfrm>
          <a:prstGeom prst="rect">
            <a:avLst/>
          </a:prstGeom>
        </p:spPr>
      </p:pic>
      <p:pic>
        <p:nvPicPr>
          <p:cNvPr id="8" name="Рисунок 7" descr="i.jpg-444.jpg"/>
          <p:cNvPicPr>
            <a:picLocks noChangeAspect="1"/>
          </p:cNvPicPr>
          <p:nvPr/>
        </p:nvPicPr>
        <p:blipFill>
          <a:blip r:embed="rId5" cstate="print"/>
          <a:stretch>
            <a:fillRect/>
          </a:stretch>
        </p:blipFill>
        <p:spPr>
          <a:xfrm>
            <a:off x="6444208" y="3429000"/>
            <a:ext cx="2536220" cy="1794495"/>
          </a:xfrm>
          <a:prstGeom prst="rect">
            <a:avLst/>
          </a:prstGeom>
          <a:ln>
            <a:solidFill>
              <a:srgbClr val="C00000"/>
            </a:solidFill>
          </a:ln>
        </p:spPr>
      </p:pic>
      <p:pic>
        <p:nvPicPr>
          <p:cNvPr id="9" name="Рисунок 8" descr="img_4802fd0e73ab.jpg"/>
          <p:cNvPicPr>
            <a:picLocks noChangeAspect="1"/>
          </p:cNvPicPr>
          <p:nvPr/>
        </p:nvPicPr>
        <p:blipFill>
          <a:blip r:embed="rId6" cstate="print"/>
          <a:stretch>
            <a:fillRect/>
          </a:stretch>
        </p:blipFill>
        <p:spPr>
          <a:xfrm>
            <a:off x="3635896" y="2564904"/>
            <a:ext cx="2693099" cy="3672408"/>
          </a:xfrm>
          <a:prstGeom prst="rect">
            <a:avLst/>
          </a:prstGeom>
          <a:ln>
            <a:solidFill>
              <a:srgbClr val="0070C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ightgrey_04.jpg"/>
          <p:cNvPicPr>
            <a:picLocks noGrp="1" noChangeAspect="1"/>
          </p:cNvPicPr>
          <p:nvPr>
            <p:ph idx="1"/>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11560" y="908720"/>
            <a:ext cx="7848872" cy="3539430"/>
          </a:xfrm>
          <a:prstGeom prst="rect">
            <a:avLst/>
          </a:prstGeom>
          <a:noFill/>
        </p:spPr>
        <p:txBody>
          <a:bodyPr wrap="square" rtlCol="0">
            <a:spAutoFit/>
          </a:bodyPr>
          <a:lstStyle/>
          <a:p>
            <a:r>
              <a:rPr lang="ru-RU" sz="3200" b="1" i="1" dirty="0">
                <a:latin typeface="Times New Roman" pitchFamily="18" charset="0"/>
                <a:cs typeface="Times New Roman" pitchFamily="18" charset="0"/>
              </a:rPr>
              <a:t>Коллаж</a:t>
            </a:r>
            <a:r>
              <a:rPr lang="ru-RU" sz="3200" b="1" dirty="0">
                <a:latin typeface="Times New Roman" pitchFamily="18" charset="0"/>
                <a:cs typeface="Times New Roman" pitchFamily="18" charset="0"/>
              </a:rPr>
              <a:t> (от фр. </a:t>
            </a:r>
            <a:r>
              <a:rPr lang="ru-RU" sz="3200" b="1" dirty="0" err="1">
                <a:latin typeface="Times New Roman" pitchFamily="18" charset="0"/>
                <a:cs typeface="Times New Roman" pitchFamily="18" charset="0"/>
              </a:rPr>
              <a:t>Collage</a:t>
            </a:r>
            <a:r>
              <a:rPr lang="ru-RU" sz="3200" b="1" dirty="0">
                <a:latin typeface="Times New Roman" pitchFamily="18" charset="0"/>
                <a:cs typeface="Times New Roman" pitchFamily="18" charset="0"/>
              </a:rPr>
              <a:t> – наклеивание) - это такой приём в изобразительном искусстве, когда на основу наклеиваются материалы, отличающиеся от неё по цвету и фактуре. Этот вид деятельности может предшествовать аппликации в работе с детьми раннего </a:t>
            </a:r>
            <a:r>
              <a:rPr lang="ru-RU" sz="3200" b="1" dirty="0" smtClean="0">
                <a:latin typeface="Times New Roman" pitchFamily="18" charset="0"/>
                <a:cs typeface="Times New Roman" pitchFamily="18" charset="0"/>
              </a:rPr>
              <a:t>возраста.</a:t>
            </a:r>
            <a:endParaRPr lang="ru-RU" sz="3200" dirty="0">
              <a:latin typeface="Times New Roman" pitchFamily="18" charset="0"/>
              <a:cs typeface="Times New Roman" pitchFamily="18" charset="0"/>
            </a:endParaRPr>
          </a:p>
        </p:txBody>
      </p:sp>
      <p:pic>
        <p:nvPicPr>
          <p:cNvPr id="6" name="Рисунок 5" descr="0_58546_e0d4327_XL1-e1352633145231.png"/>
          <p:cNvPicPr>
            <a:picLocks noChangeAspect="1"/>
          </p:cNvPicPr>
          <p:nvPr/>
        </p:nvPicPr>
        <p:blipFill>
          <a:blip r:embed="rId3" cstate="print"/>
          <a:stretch>
            <a:fillRect/>
          </a:stretch>
        </p:blipFill>
        <p:spPr>
          <a:xfrm>
            <a:off x="7510636" y="0"/>
            <a:ext cx="1633364" cy="1633364"/>
          </a:xfrm>
          <a:prstGeom prst="rect">
            <a:avLst/>
          </a:prstGeom>
        </p:spPr>
      </p:pic>
      <p:pic>
        <p:nvPicPr>
          <p:cNvPr id="8" name="Рисунок 7" descr="0_a0ef8_9cdfc295_orig.jpg.png"/>
          <p:cNvPicPr>
            <a:picLocks noChangeAspect="1"/>
          </p:cNvPicPr>
          <p:nvPr/>
        </p:nvPicPr>
        <p:blipFill>
          <a:blip r:embed="rId4" cstate="print"/>
          <a:stretch>
            <a:fillRect/>
          </a:stretch>
        </p:blipFill>
        <p:spPr>
          <a:xfrm>
            <a:off x="2843808" y="4293096"/>
            <a:ext cx="3672408" cy="22739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463</Words>
  <Application>Microsoft Office PowerPoint</Application>
  <PresentationFormat>Экран (4:3)</PresentationFormat>
  <Paragraphs>77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31</cp:revision>
  <dcterms:created xsi:type="dcterms:W3CDTF">2014-01-22T15:57:05Z</dcterms:created>
  <dcterms:modified xsi:type="dcterms:W3CDTF">2014-01-23T10:27:12Z</dcterms:modified>
</cp:coreProperties>
</file>