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94" r:id="rId2"/>
    <p:sldId id="262" r:id="rId3"/>
    <p:sldId id="261" r:id="rId4"/>
    <p:sldId id="256" r:id="rId5"/>
    <p:sldId id="259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6" r:id="rId19"/>
    <p:sldId id="279" r:id="rId20"/>
    <p:sldId id="281" r:id="rId21"/>
    <p:sldId id="277" r:id="rId22"/>
    <p:sldId id="295" r:id="rId23"/>
    <p:sldId id="293" r:id="rId24"/>
    <p:sldId id="292" r:id="rId25"/>
    <p:sldId id="296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BB2341-761C-49E1-8E4C-1C2099960A48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7E4539-9746-476C-81E4-B9E9E98F2C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7C5CF-E459-4100-850C-770E908182D3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22126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15E9A-CC40-4543-A2E0-3525CAFDAD85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DE2C3-0675-4798-85BE-4EF9B07D35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15E9A-CC40-4543-A2E0-3525CAFDAD85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DE2C3-0675-4798-85BE-4EF9B07D35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15E9A-CC40-4543-A2E0-3525CAFDAD85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DE2C3-0675-4798-85BE-4EF9B07D35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15E9A-CC40-4543-A2E0-3525CAFDAD85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DE2C3-0675-4798-85BE-4EF9B07D35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15E9A-CC40-4543-A2E0-3525CAFDAD85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DE2C3-0675-4798-85BE-4EF9B07D35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15E9A-CC40-4543-A2E0-3525CAFDAD85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DE2C3-0675-4798-85BE-4EF9B07D35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15E9A-CC40-4543-A2E0-3525CAFDAD85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DE2C3-0675-4798-85BE-4EF9B07D35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15E9A-CC40-4543-A2E0-3525CAFDAD85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DE2C3-0675-4798-85BE-4EF9B07D35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15E9A-CC40-4543-A2E0-3525CAFDAD85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DE2C3-0675-4798-85BE-4EF9B07D35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15E9A-CC40-4543-A2E0-3525CAFDAD85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DE2C3-0675-4798-85BE-4EF9B07D35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15E9A-CC40-4543-A2E0-3525CAFDAD85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33DE2C3-0675-4798-85BE-4EF9B07D35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5E15E9A-CC40-4543-A2E0-3525CAFDAD85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33DE2C3-0675-4798-85BE-4EF9B07D353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25.gif"/><Relationship Id="rId3" Type="http://schemas.openxmlformats.org/officeDocument/2006/relationships/image" Target="../media/image18.jpeg"/><Relationship Id="rId7" Type="http://schemas.openxmlformats.org/officeDocument/2006/relationships/image" Target="../media/image21.png"/><Relationship Id="rId12" Type="http://schemas.openxmlformats.org/officeDocument/2006/relationships/image" Target="../media/image24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11" Type="http://schemas.openxmlformats.org/officeDocument/2006/relationships/slide" Target="slide10.xml"/><Relationship Id="rId5" Type="http://schemas.openxmlformats.org/officeDocument/2006/relationships/slide" Target="slide9.xml"/><Relationship Id="rId10" Type="http://schemas.openxmlformats.org/officeDocument/2006/relationships/image" Target="../media/image23.png"/><Relationship Id="rId4" Type="http://schemas.openxmlformats.org/officeDocument/2006/relationships/image" Target="../media/image19.gif"/><Relationship Id="rId9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Houses in the Past and Houses in the Future</a:t>
            </a:r>
            <a:endParaRPr lang="ru-RU" dirty="0"/>
          </a:p>
        </p:txBody>
      </p:sp>
      <p:pic>
        <p:nvPicPr>
          <p:cNvPr id="4" name="Содержимое 3" descr="DataLife Engine &amp;Vcy;&amp;iecy;&amp;rcy;&amp;scy;&amp;icy;&amp;yacy; &amp;dcy;&amp;lcy;&amp;yacy; &amp;pcy;&amp;iecy;&amp;chcy;&amp;acy;&amp;tcy;&amp;icy; &amp;Kcy;&amp;acy;&amp;rcy;&amp;tcy;&amp;icy;&amp;ncy;&amp;kcy;&amp;icy; &amp;gcy;&amp;ocy;&amp;rcy;&amp;ocy;&amp;dcy;&amp;acy; &amp;bcy;&amp;ucy;&amp;dcy;&amp;ucy;&amp;shchcy;&amp;iecy;&amp;gcy;&amp;ocy; &amp;ncy;&amp;acy; &amp;scy;&amp;tcy;&amp;ocy;&amp;lcy; &amp;kcy;&amp;ocy;&amp;mcy;&amp;pcy;&amp;softcy;&amp;yucy;&amp;tcy;&amp;iecy;&amp;rcy;&amp;acy;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844824"/>
            <a:ext cx="4146387" cy="3399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612099 British Castle Antiquity Architecture WORLD LITRATO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140968"/>
            <a:ext cx="4626396" cy="337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cottage</a:t>
            </a:r>
            <a:endParaRPr lang="ru-RU" dirty="0"/>
          </a:p>
        </p:txBody>
      </p:sp>
      <p:pic>
        <p:nvPicPr>
          <p:cNvPr id="7" name="Содержимое 6" descr="&amp;Zcy;&amp;acy;&amp;gcy;&amp;ocy;&amp;rcy;&amp;ocy;&amp;dcy;&amp;ncy;&amp;ycy;&amp;jcy; &amp;dcy;&amp;ocy;&amp;mcy;. &amp;ncy;&amp;acy; &amp;zhcy;&amp;iecy;&amp;ncy;&amp;scy;&amp;kcy;&amp;ocy;&amp;mcy; &amp;fcy;&amp;ocy;&amp;rcy;&amp;ucy;&amp;mcy;&amp;iecy; - VELVET.by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3384645"/>
            <a:ext cx="2133600" cy="1490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&amp;Zcy;&amp;acy;&amp;gcy;&amp;ocy;&amp;rcy;&amp;ocy;&amp;dcy;&amp;ncy;&amp;ycy;&amp;jcy; &amp;dcy;&amp;ocy;&amp;mcy;. &amp;ncy;&amp;acy; &amp;zhcy;&amp;iecy;&amp;ncy;&amp;scy;&amp;kcy;&amp;ocy;&amp;mcy; &amp;fcy;&amp;ocy;&amp;rcy;&amp;ucy;&amp;mcy;&amp;iecy; - VELVET.by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060848"/>
            <a:ext cx="5940425" cy="414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bungalow</a:t>
            </a:r>
            <a:endParaRPr lang="ru-RU" dirty="0"/>
          </a:p>
        </p:txBody>
      </p:sp>
      <p:pic>
        <p:nvPicPr>
          <p:cNvPr id="4" name="Содержимое 3" descr="&amp;Pcy;&amp;rcy;&amp;ocy;&amp;iecy;&amp;kcy;&amp;tcy; &amp;scy;&amp;tcy;&amp;rcy;&amp;ocy;&amp;icy;&amp;tcy;&amp;iecy;&amp;lcy;&amp;softcy;&amp;scy;&amp;tcy;&amp;vcy;&amp;acy; &amp;zhcy; &amp;dcy; - &amp;Kcy;&amp;rcy;&amp;iecy;&amp;dcy;&amp;icy;&amp;tcy; &amp;dcy;&amp;lcy;&amp;yacy; &amp;Vcy;&amp;acy;&amp;scy;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0992" y="1935163"/>
            <a:ext cx="7282015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terraced house </a:t>
            </a:r>
            <a:endParaRPr lang="ru-RU" dirty="0"/>
          </a:p>
        </p:txBody>
      </p:sp>
      <p:pic>
        <p:nvPicPr>
          <p:cNvPr id="4" name="Содержимое 3" descr="GO ENGLAND &amp;Vcy;&amp;scy;&amp;iecy; &amp;ocy; &amp;Vcy;&amp;iecy;&amp;lcy;&amp;icy;&amp;kcy;&amp;ocy;&amp;bcy;&amp;rcy;&amp;icy;&amp;tcy;&amp;acy;&amp;ncy;&amp;icy;&amp;icy; &amp;bcy;&amp;iecy;&amp;zcy; &amp;scy;&amp;tcy;&amp;iecy;&amp;rcy;&amp;iecy;&amp;ocy;&amp;tcy;&amp;icy;&amp;pcy;&amp;ocy;&amp;vcy;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1000" y="2301081"/>
            <a:ext cx="5842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dirty="0" smtClean="0"/>
              <a:t>mansion </a:t>
            </a:r>
            <a:endParaRPr lang="ru-RU" dirty="0"/>
          </a:p>
        </p:txBody>
      </p:sp>
      <p:pic>
        <p:nvPicPr>
          <p:cNvPr id="7" name="Содержимое 6" descr="Newport Mansions Season Opens One Month Early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132856"/>
            <a:ext cx="5967536" cy="3941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 block of flats </a:t>
            </a:r>
            <a:endParaRPr lang="ru-RU" dirty="0"/>
          </a:p>
        </p:txBody>
      </p:sp>
      <p:pic>
        <p:nvPicPr>
          <p:cNvPr id="4" name="Содержимое 3" descr="Building Insulation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916832"/>
            <a:ext cx="5965254" cy="436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skyscraper </a:t>
            </a:r>
            <a:endParaRPr lang="ru-RU" dirty="0"/>
          </a:p>
        </p:txBody>
      </p:sp>
      <p:pic>
        <p:nvPicPr>
          <p:cNvPr id="4" name="Содержимое 3" descr="&amp;ncy;&amp;ocy;&amp;vcy;&amp;ocy;&amp;scy;&amp;tcy;&amp;icy; &amp;ocy;&amp;bcy;&amp;ocy; &amp;vcy;&amp;scy;&amp;iecy;&amp;mcy;: &amp;YAcy;&amp;ncy;&amp;vcy;&amp;acy;&amp;rcy;&amp;softcy; 2009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4537" y="2358231"/>
            <a:ext cx="5114925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caravan </a:t>
            </a:r>
            <a:endParaRPr lang="ru-RU" dirty="0"/>
          </a:p>
        </p:txBody>
      </p:sp>
      <p:pic>
        <p:nvPicPr>
          <p:cNvPr id="4" name="Содержимое 3" descr="Caravan sold for 550,000 pounds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204864"/>
            <a:ext cx="5604824" cy="4022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castle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4" name="Содержимое 3" descr="&amp;Bcy;&amp;lcy;&amp;ocy;&amp;gcy; &amp;Acy;&amp;rcy;&amp;khcy;&amp;icy;&amp;vcy;&amp;acy;&amp;rcy;&amp;icy;&amp;ucy;&amp;scy;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44824"/>
            <a:ext cx="6744012" cy="4763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/>
          <a:lstStyle/>
          <a:p>
            <a:pPr algn="ctr"/>
            <a:r>
              <a:rPr lang="en-US" dirty="0" smtClean="0"/>
              <a:t>A Typical British House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340768"/>
            <a:ext cx="7092280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err="1" smtClean="0"/>
              <a:t>Castles</a:t>
            </a:r>
            <a:r>
              <a:rPr lang="ru-RU" b="1" dirty="0" smtClean="0"/>
              <a:t> </a:t>
            </a:r>
            <a:r>
              <a:rPr lang="ru-RU" b="1" dirty="0" err="1" smtClean="0"/>
              <a:t>of</a:t>
            </a:r>
            <a:r>
              <a:rPr lang="ru-RU" b="1" dirty="0" smtClean="0"/>
              <a:t> </a:t>
            </a:r>
            <a:r>
              <a:rPr lang="ru-RU" b="1" dirty="0" err="1" smtClean="0"/>
              <a:t>Britain</a:t>
            </a:r>
            <a:r>
              <a:rPr lang="ru-RU" b="1" dirty="0" smtClean="0"/>
              <a:t> </a:t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4" name="Содержимое 3" descr="Castles of Britain 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72816"/>
            <a:ext cx="7953101" cy="4946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ctr"/>
            <a:r>
              <a:rPr lang="en-US" sz="3600" b="1" dirty="0" smtClean="0"/>
              <a:t>proverbs and sayings supporting the importance of home to a person: 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4000" b="1" i="1" dirty="0" smtClean="0"/>
              <a:t>Complete the </a:t>
            </a:r>
            <a:r>
              <a:rPr lang="en-US" sz="4000" b="1" i="1" dirty="0" err="1" smtClean="0"/>
              <a:t>sentenses</a:t>
            </a:r>
            <a:r>
              <a:rPr lang="en-US" sz="4000" b="1" i="1" dirty="0" smtClean="0"/>
              <a:t>:</a:t>
            </a:r>
          </a:p>
          <a:p>
            <a:pPr>
              <a:buNone/>
            </a:pPr>
            <a:r>
              <a:rPr lang="en-US" b="1" dirty="0" smtClean="0"/>
              <a:t>East or West, ….. </a:t>
            </a:r>
            <a:endParaRPr lang="ru-RU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There is no place …. </a:t>
            </a:r>
            <a:endParaRPr lang="ru-RU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My house is …. </a:t>
            </a:r>
            <a:endParaRPr lang="ru-RU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Home, sweet …. </a:t>
            </a:r>
            <a:endParaRPr lang="ru-RU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Home is where …. </a:t>
            </a:r>
            <a:endParaRPr lang="ru-RU" dirty="0" smtClean="0"/>
          </a:p>
          <a:p>
            <a:pPr>
              <a:buNone/>
            </a:pPr>
            <a:r>
              <a:rPr lang="en-US" b="1" dirty="0" smtClean="0"/>
              <a:t>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54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Remember the words</a:t>
            </a:r>
            <a:endParaRPr lang="ru-RU" sz="5400" b="1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Aharoni" pitchFamily="2" charset="-79"/>
            </a:endParaRPr>
          </a:p>
        </p:txBody>
      </p:sp>
      <p:sp>
        <p:nvSpPr>
          <p:cNvPr id="4" name="Объект 3"/>
          <p:cNvSpPr txBox="1">
            <a:spLocks/>
          </p:cNvSpPr>
          <p:nvPr/>
        </p:nvSpPr>
        <p:spPr>
          <a:xfrm>
            <a:off x="5148064" y="1196753"/>
            <a:ext cx="2592289" cy="45004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ru-RU" sz="24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шедевр</a:t>
            </a:r>
            <a:endParaRPr lang="en-US" sz="2400" b="1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Объект 3"/>
          <p:cNvSpPr txBox="1">
            <a:spLocks/>
          </p:cNvSpPr>
          <p:nvPr/>
        </p:nvSpPr>
        <p:spPr>
          <a:xfrm>
            <a:off x="1475656" y="1196752"/>
            <a:ext cx="2880320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rabicPeriod"/>
            </a:pPr>
            <a:r>
              <a:rPr lang="en-US" sz="24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date back</a:t>
            </a:r>
          </a:p>
          <a:p>
            <a:pPr marL="457200" indent="-457200">
              <a:buAutoNum type="arabicPeriod"/>
            </a:pPr>
            <a:r>
              <a:rPr lang="en-US" sz="24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fortress</a:t>
            </a:r>
          </a:p>
          <a:p>
            <a:pPr marL="457200" indent="-457200">
              <a:buAutoNum type="arabicPeriod"/>
            </a:pPr>
            <a:r>
              <a:rPr lang="en-US" sz="24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spooky</a:t>
            </a:r>
          </a:p>
          <a:p>
            <a:pPr marL="457200" indent="-457200">
              <a:buAutoNum type="arabicPeriod"/>
            </a:pPr>
            <a:r>
              <a:rPr lang="en-US" sz="24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ghost</a:t>
            </a:r>
          </a:p>
          <a:p>
            <a:pPr marL="457200" indent="-457200">
              <a:buAutoNum type="arabicPeriod"/>
            </a:pPr>
            <a:r>
              <a:rPr lang="en-US" sz="24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medieval</a:t>
            </a:r>
          </a:p>
          <a:p>
            <a:pPr marL="457200" indent="-457200">
              <a:buAutoNum type="arabicPeriod"/>
            </a:pPr>
            <a:r>
              <a:rPr lang="en-US" sz="24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tower</a:t>
            </a:r>
          </a:p>
          <a:p>
            <a:pPr marL="457200" indent="-457200">
              <a:buAutoNum type="arabicPeriod"/>
            </a:pPr>
            <a:r>
              <a:rPr lang="en-US" sz="24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view</a:t>
            </a:r>
          </a:p>
          <a:p>
            <a:pPr marL="457200" indent="-457200">
              <a:buAutoNum type="arabicPeriod"/>
            </a:pPr>
            <a:r>
              <a:rPr lang="en-US" sz="24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raven</a:t>
            </a:r>
          </a:p>
          <a:p>
            <a:pPr marL="457200" indent="-457200">
              <a:buAutoNum type="arabicPeriod"/>
            </a:pPr>
            <a:r>
              <a:rPr lang="en-US" sz="24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volcano</a:t>
            </a:r>
          </a:p>
          <a:p>
            <a:pPr marL="457200" indent="-457200">
              <a:buAutoNum type="arabicPeriod"/>
            </a:pPr>
            <a:r>
              <a:rPr lang="en-US" sz="24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masterpiece</a:t>
            </a:r>
            <a:endParaRPr lang="ru-RU" sz="24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Заголовок 1"/>
          <p:cNvSpPr txBox="1">
            <a:spLocks/>
          </p:cNvSpPr>
          <p:nvPr/>
        </p:nvSpPr>
        <p:spPr>
          <a:xfrm>
            <a:off x="467544" y="552636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Aharoni" pitchFamily="2" charset="-79"/>
            </a:endParaRPr>
          </a:p>
        </p:txBody>
      </p:sp>
      <p:sp>
        <p:nvSpPr>
          <p:cNvPr id="35" name="Объект 3"/>
          <p:cNvSpPr txBox="1">
            <a:spLocks/>
          </p:cNvSpPr>
          <p:nvPr/>
        </p:nvSpPr>
        <p:spPr>
          <a:xfrm>
            <a:off x="5220072" y="5184240"/>
            <a:ext cx="2880320" cy="693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j.</a:t>
            </a:r>
            <a:r>
              <a:rPr lang="ru-RU" sz="2400" b="1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крепость</a:t>
            </a:r>
          </a:p>
        </p:txBody>
      </p:sp>
      <p:sp>
        <p:nvSpPr>
          <p:cNvPr id="36" name="Объект 3"/>
          <p:cNvSpPr txBox="1">
            <a:spLocks/>
          </p:cNvSpPr>
          <p:nvPr/>
        </p:nvSpPr>
        <p:spPr>
          <a:xfrm>
            <a:off x="5220071" y="4725144"/>
            <a:ext cx="2880320" cy="693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i.</a:t>
            </a:r>
            <a:r>
              <a:rPr lang="ru-RU" sz="2400" b="1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призрак</a:t>
            </a:r>
            <a:endParaRPr lang="en-US" sz="2400" b="1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194388" y="4293097"/>
            <a:ext cx="26179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h.</a:t>
            </a:r>
            <a:r>
              <a:rPr lang="ru-RU" sz="2400" b="1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жуткий</a:t>
            </a:r>
            <a:endParaRPr lang="en-US" sz="2400" b="1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Объект 3"/>
          <p:cNvSpPr txBox="1">
            <a:spLocks/>
          </p:cNvSpPr>
          <p:nvPr/>
        </p:nvSpPr>
        <p:spPr>
          <a:xfrm>
            <a:off x="5177415" y="3838476"/>
            <a:ext cx="2151856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g.</a:t>
            </a:r>
            <a:r>
              <a:rPr lang="ru-RU" sz="2400" b="1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вулкан</a:t>
            </a:r>
            <a:endParaRPr lang="en-US" sz="2400" b="1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152275" y="3399383"/>
            <a:ext cx="35961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f.</a:t>
            </a:r>
            <a:r>
              <a:rPr lang="ru-RU" sz="2400" b="1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средневековый</a:t>
            </a:r>
            <a:endParaRPr lang="en-US" sz="2400" b="1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148064" y="2996952"/>
            <a:ext cx="10999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e. </a:t>
            </a:r>
            <a:r>
              <a:rPr lang="ru-RU" sz="2400" b="1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вид</a:t>
            </a:r>
            <a:endParaRPr lang="en-US" sz="2400" b="1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112371" y="2535287"/>
            <a:ext cx="14758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d.</a:t>
            </a:r>
            <a:r>
              <a:rPr lang="ru-RU" sz="2400" b="1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ворон</a:t>
            </a:r>
            <a:endParaRPr lang="en-US" sz="2400" b="1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119411" y="2096852"/>
            <a:ext cx="29092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c.</a:t>
            </a:r>
            <a:r>
              <a:rPr lang="ru-RU" sz="2400" b="1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относиться к …</a:t>
            </a:r>
            <a:endParaRPr lang="en-US" sz="2400" b="1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148064" y="1646802"/>
            <a:ext cx="15263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ru-RU" sz="2400" b="1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башня</a:t>
            </a:r>
            <a:endParaRPr lang="en-US" sz="2400" b="1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03189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9.89367E-7 C -0.0257 0.00208 -0.04896 0.00809 -0.07448 0.01133 C -0.079 0.01318 -0.08264 0.01826 -0.08716 0.01988 C -0.09271 0.02196 -0.09844 0.02173 -0.10417 0.02265 C -0.10695 0.02843 -0.10973 0.03398 -0.11268 0.03976 C -0.11407 0.04253 -0.11702 0.04808 -0.11702 0.04808 C -0.11893 0.05848 -0.12136 0.06889 -0.12344 0.07929 C -0.12657 0.12275 -0.12882 0.16597 -0.13195 0.20966 C -0.13125 0.30698 -0.13108 0.40407 -0.12969 0.50139 C -0.12969 0.50578 -0.12379 0.52866 -0.12344 0.52982 C -0.12136 0.53837 -0.1191 0.54669 -0.11702 0.55525 C -0.11615 0.55918 -0.1125 0.56079 -0.11059 0.5638 C -0.08681 0.60217 -0.03073 0.58923 -0.00209 0.58923 C 0.00138 0.58923 0.00503 0.58923 0.0085 0.58923 " pathEditMode="relative" ptsTypes="fffffffffffff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27 -1.62275E-6 C -0.06857 -0.02196 -0.03923 -0.00994 -0.16388 -1.62275E-6 C -0.16614 0.00023 -0.17326 0.02289 -0.17447 0.02543 C -0.175 0.03468 -0.17777 0.09154 -0.17882 0.10194 C -0.17986 0.11281 -0.1835 0.12506 -0.18524 0.13592 C -0.18454 0.17175 -0.18576 0.20781 -0.18298 0.24364 C -0.18281 0.24665 -0.17829 0.24457 -0.17656 0.24642 C -0.17465 0.2485 -0.17447 0.25312 -0.17239 0.25497 C -0.16336 0.2626 -0.14149 0.26283 -0.13402 0.26352 C -0.12066 0.26468 -0.10711 0.26537 -0.09375 0.2663 C -0.06701 0.26468 -0.04097 0.26352 -0.01493 0.25775 C 0.00643 0.25312 -0.00034 0.26144 0.00625 0.25197 " pathEditMode="relative" rAng="0" ptsTypes="fffffffffffA">
                                      <p:cBhvr>
                                        <p:cTn id="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49" y="1220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19787E-6 C -0.0802 0.00277 -0.16024 -0.00023 -0.24045 0.00277 C -0.27152 0.00208 -0.3467 0.02751 -0.38715 -0.00856 C -0.39687 -0.02774 -0.39357 -0.01803 -0.39357 -0.05964 C -0.39357 -0.09848 -0.39114 -0.10819 -0.38715 -0.13893 C -0.30434 -0.13731 -0.22795 -0.1313 -0.14687 -0.1276 C -0.1085 -0.12853 -0.07031 -0.12899 -0.03194 -0.13038 C -0.01979 -0.13084 0.00434 -0.13315 0.00434 -0.13315 " pathEditMode="relative" ptsTypes="fffffffA">
                                      <p:cBhvr>
                                        <p:cTn id="1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-2.76468E-6 C -0.01702 0.00185 -0.0323 0.00463 -0.04896 0.00833 C -0.0889 0.00648 -0.12848 0.00509 -0.16806 -0.003 C -0.18699 -0.01109 -0.2066 -0.01733 -0.22553 -0.02565 C -0.23681 -0.02473 -0.24827 -0.0245 -0.25955 -0.02288 C -0.26893 -0.02149 -0.28733 -0.0171 -0.28733 -0.0171 C -0.2915 -0.01525 -0.30018 -0.01756 -0.30001 -0.01155 C -0.29775 0.07259 -0.30018 0.03953 -0.29584 0.08761 C -0.29462 0.13084 -0.29376 0.16783 -0.28942 0.20944 C -0.28872 0.22747 -0.28994 0.24573 -0.28733 0.2633 C -0.28681 0.26676 -0.28351 0.26884 -0.28091 0.26907 C -0.24844 0.27347 -0.21563 0.27231 -0.18299 0.27462 C -0.17605 0.27786 -0.16893 0.27994 -0.16181 0.28318 C -0.15053 0.28225 -0.13907 0.28179 -0.12778 0.2804 C -0.12119 0.27971 -0.11511 0.27509 -0.10851 0.27462 C -0.0816 0.27277 -0.05469 0.27277 -0.02778 0.27185 C -0.0257 0.27 -0.02362 0.26769 -0.02136 0.2663 C -0.01719 0.26376 -0.00851 0.26052 -0.00851 0.26052 C 0.01128 0.2633 0.00416 0.2633 0.01267 0.2633 " pathEditMode="relative" ptsTypes="ffffffffffffffffffA">
                                      <p:cBhvr>
                                        <p:cTn id="1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5405E-6 C -0.02986 -0.00093 -0.05955 -0.00116 -0.08941 -0.00301 C -0.09653 -0.00347 -0.10347 -0.0074 -0.11059 -0.00856 C -0.1375 -0.01272 -0.16458 -0.01595 -0.19149 -0.01988 C -0.21909 -0.01804 -0.22986 -0.02821 -0.24253 -0.00301 C -0.246 0.01086 -0.24896 0.02265 -0.25104 0.03675 C -0.25034 0.0631 -0.25173 0.08992 -0.24896 0.11604 C -0.24878 0.11742 -0.225 0.12436 -0.22344 0.12459 C -0.20712 0.12621 -0.1908 0.12644 -0.17448 0.12736 C -0.09844 0.12436 -0.06996 0.12182 0.01268 0.12182 " pathEditMode="relative" ptsTypes="fffffffffA">
                                      <p:cBhvr>
                                        <p:cTn id="1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55 -2.73232E-6 C -0.00694 -0.00739 0.01371 -2.73232E-6 -0.00313 -2.73232E-6 C -0.03993 -2.73232E-6 -0.07691 -0.00439 -0.11372 -0.00578 C -0.15556 -0.00462 -0.19757 -2.73232E-6 -0.23941 -2.73232E-6 C -0.29375 -2.73232E-6 -0.34879 -0.00624 -0.40313 -0.00855 C -0.40747 -0.0104 -0.41163 -0.01225 -0.41597 -0.0141 C -0.42552 -0.01826 -0.41545 -0.04068 -0.41372 -0.05386 C -0.41319 -0.05709 -0.41181 -0.06102 -0.40955 -0.06241 C -0.40504 -0.06518 -0.39965 -0.06426 -0.39462 -0.06518 C -0.34201 -0.06287 -0.28976 -0.05917 -0.23715 -0.05663 C -0.17813 -0.04577 -0.11788 -0.05501 -0.05851 -0.05941 C -0.05069 -0.06102 -0.04306 -0.06518 -0.03507 -0.06518 C -0.02222 -0.06518 -0.00955 -0.06241 0.0033 -0.06241 " pathEditMode="relative" rAng="0" ptsTypes="ffffffffffffA">
                                      <p:cBhvr>
                                        <p:cTn id="1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45" y="-325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5 -2.63523E-6 C -0.02152 -0.03144 -0.00538 -0.00346 -0.07013 -0.00578 C -0.07604 -0.00601 -0.08142 -0.00947 -0.08715 -0.01132 C -0.11128 -0.01918 -0.1368 -0.01317 -0.16163 -0.0141 C -0.17343 -0.01988 -0.17204 -0.01988 -0.19132 -0.01988 C -0.23385 -0.01988 -0.27656 -0.01803 -0.31909 -0.0171 C -0.32552 0.00902 -0.32118 0.03213 -0.31909 0.05941 C -0.31753 0.08022 -0.31475 0.12182 -0.31475 0.12206 C -0.27604 0.12021 -0.24357 0.11766 -0.20625 0.1246 C -0.19079 0.1313 -0.2092 0.1239 -0.17864 0.13038 C -0.16684 0.13292 -0.15694 0.13685 -0.14461 0.1387 C -0.11197 0.13777 -0.07934 0.13731 -0.0467 0.13592 C -0.03611 0.13546 -0.02534 0.13523 -0.01475 0.13315 C 0.02188 0.12622 -0.01961 0.12737 0.0066 0.12737 " pathEditMode="relative" rAng="0" ptsTypes="fffffffffffffA">
                                      <p:cBhvr>
                                        <p:cTn id="1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66" y="536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3.94822E-6 C -0.0151 -0.01018 -0.00503 -0.00416 -0.01875 -0.00301 C -0.03785 -0.00139 -0.05712 -0.00093 -0.07621 3.94822E-6 C -0.15937 -0.00208 -0.21875 -0.00601 -0.29965 -0.00856 C -0.30069 -0.07236 -0.30208 -0.12391 -0.30608 -0.18424 C -0.30538 -0.23047 -0.31354 -0.27855 -0.30382 -0.32294 C -0.30121 -0.33472 -0.28542 -0.32016 -0.27621 -0.32016 C -0.25208 -0.32016 -0.22795 -0.3227 -0.20382 -0.32294 C -0.13437 -0.32363 -0.06476 -0.32294 0.00469 -0.32294 " pathEditMode="relative" rAng="0" ptsTypes="ffffffffA">
                                      <p:cBhvr>
                                        <p:cTn id="2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69" y="-1673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85576E-6 C -0.02257 -0.00971 -0.04705 -0.00231 -0.07031 -0.00832 C -0.12569 -0.00647 -0.1809 -0.00416 -0.23628 -3.85576E-6 C -0.26892 0.00647 -0.26042 0.00601 -0.31493 -3.85576E-6 C -0.31944 -0.00046 -0.32778 -0.00555 -0.32778 -0.00555 C -0.33455 -0.03352 -0.3342 -0.09339 -0.3342 -0.09339 C -0.33298 -0.14263 -0.33298 -0.17221 -0.32778 -0.21521 C -0.32639 -0.22654 -0.32483 -0.23786 -0.32344 -0.24919 C -0.32274 -0.25497 -0.32135 -0.2663 -0.32135 -0.2663 C -0.32205 -0.2804 -0.32222 -0.2945 -0.32344 -0.3086 C -0.32344 -0.30952 -0.32899 -0.32478 -0.32344 -0.3257 C -0.30312 -0.3294 -0.28229 -0.32755 -0.2618 -0.32848 C -0.25608 -0.3301 -0.25069 -0.33426 -0.24479 -0.33426 C -0.22239 -0.33426 -0.20278 -0.33125 -0.1809 -0.32848 C -0.15608 -0.31785 -0.12309 -0.32108 -0.1 -0.31993 C -0.08351 -0.31253 -0.06632 -0.31322 -0.04896 -0.3116 C 0.00104 -0.31715 -0.01163 -0.30166 0.00208 -0.31993 " pathEditMode="relative" ptsTypes="ffffffffffffffffA">
                                      <p:cBhvr>
                                        <p:cTn id="2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8 -2.92187E-6 C -0.09653 -0.00162 -0.14809 -0.00416 -0.24375 -0.00832 C -0.25903 -0.01017 -0.27934 -0.00809 -0.29271 -0.01965 C -0.29375 -0.16643 -0.30087 -0.31322 -0.28629 -0.45885 C -0.28559 -0.48058 -0.29809 -0.51248 -0.2842 -0.52404 C -0.26372 -0.54114 -0.23594 -0.52149 -0.21181 -0.52103 C -0.14097 -0.51965 -0.06997 -0.51826 0.00087 -0.51826 " pathEditMode="relative" rAng="0" ptsTypes="ffffffA">
                                      <p:cBhvr>
                                        <p:cTn id="2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33" y="-27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grpId="0" nodeType="after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Journey route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Aharoni" pitchFamily="2" charset="-79"/>
            </a:endParaRPr>
          </a:p>
        </p:txBody>
      </p:sp>
      <p:grpSp>
        <p:nvGrpSpPr>
          <p:cNvPr id="2" name="Группа 5"/>
          <p:cNvGrpSpPr/>
          <p:nvPr/>
        </p:nvGrpSpPr>
        <p:grpSpPr>
          <a:xfrm>
            <a:off x="347608" y="980728"/>
            <a:ext cx="2957505" cy="2855789"/>
            <a:chOff x="750399" y="980728"/>
            <a:chExt cx="2957505" cy="2855789"/>
          </a:xfrm>
        </p:grpSpPr>
        <p:pic>
          <p:nvPicPr>
            <p:cNvPr id="8" name="Рисунок 7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987532" y="1246353"/>
              <a:ext cx="2720372" cy="1980000"/>
            </a:xfrm>
            <a:prstGeom prst="rect">
              <a:avLst/>
            </a:prstGeom>
            <a:ln w="95250">
              <a:solidFill>
                <a:schemeClr val="accent6">
                  <a:lumMod val="75000"/>
                </a:schemeClr>
              </a:solidFill>
            </a:ln>
          </p:spPr>
        </p:pic>
        <p:sp>
          <p:nvSpPr>
            <p:cNvPr id="9" name="Заголовок 2"/>
            <p:cNvSpPr txBox="1">
              <a:spLocks/>
            </p:cNvSpPr>
            <p:nvPr/>
          </p:nvSpPr>
          <p:spPr>
            <a:xfrm>
              <a:off x="938440" y="3265017"/>
              <a:ext cx="2736304" cy="5715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400" b="1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Malahide Castle</a:t>
              </a:r>
              <a:endParaRPr lang="ru-RU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750399" y="980728"/>
              <a:ext cx="696000" cy="416654"/>
            </a:xfrm>
            <a:prstGeom prst="rect">
              <a:avLst/>
            </a:prstGeom>
          </p:spPr>
        </p:pic>
      </p:grpSp>
      <p:grpSp>
        <p:nvGrpSpPr>
          <p:cNvPr id="4" name="Группа 6"/>
          <p:cNvGrpSpPr/>
          <p:nvPr/>
        </p:nvGrpSpPr>
        <p:grpSpPr>
          <a:xfrm>
            <a:off x="5693522" y="1003548"/>
            <a:ext cx="2910926" cy="2798964"/>
            <a:chOff x="5292080" y="1003548"/>
            <a:chExt cx="2910926" cy="2798964"/>
          </a:xfrm>
        </p:grpSpPr>
        <p:pic>
          <p:nvPicPr>
            <p:cNvPr id="12" name="Рисунок 11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5292080" y="1251012"/>
              <a:ext cx="2662185" cy="1975341"/>
            </a:xfrm>
            <a:prstGeom prst="rect">
              <a:avLst/>
            </a:prstGeom>
            <a:ln w="95250">
              <a:solidFill>
                <a:schemeClr val="accent6">
                  <a:lumMod val="75000"/>
                </a:schemeClr>
              </a:solidFill>
            </a:ln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7507006" y="1003548"/>
              <a:ext cx="696000" cy="417600"/>
            </a:xfrm>
            <a:prstGeom prst="rect">
              <a:avLst/>
            </a:prstGeom>
          </p:spPr>
        </p:pic>
        <p:sp>
          <p:nvSpPr>
            <p:cNvPr id="13" name="Заголовок 2"/>
            <p:cNvSpPr txBox="1">
              <a:spLocks/>
            </p:cNvSpPr>
            <p:nvPr/>
          </p:nvSpPr>
          <p:spPr>
            <a:xfrm>
              <a:off x="5292080" y="3231012"/>
              <a:ext cx="2736304" cy="5715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400" b="1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Edinburgh Castle</a:t>
              </a:r>
              <a:endParaRPr lang="ru-RU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" name="Группа 29"/>
          <p:cNvGrpSpPr/>
          <p:nvPr/>
        </p:nvGrpSpPr>
        <p:grpSpPr>
          <a:xfrm>
            <a:off x="251520" y="3878878"/>
            <a:ext cx="3053593" cy="2752479"/>
            <a:chOff x="654311" y="3878878"/>
            <a:chExt cx="3053593" cy="2752479"/>
          </a:xfrm>
        </p:grpSpPr>
        <p:pic>
          <p:nvPicPr>
            <p:cNvPr id="17" name="Рисунок 16">
              <a:hlinkClick r:id="rId8" action="ppaction://hlinksldjump"/>
            </p:cNvPr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987532" y="4105271"/>
              <a:ext cx="2720372" cy="1954586"/>
            </a:xfrm>
            <a:prstGeom prst="rect">
              <a:avLst/>
            </a:prstGeom>
            <a:ln w="95250">
              <a:solidFill>
                <a:schemeClr val="accent6">
                  <a:lumMod val="75000"/>
                </a:schemeClr>
              </a:solidFill>
            </a:ln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654311" y="3878878"/>
              <a:ext cx="696000" cy="452787"/>
            </a:xfrm>
            <a:prstGeom prst="rect">
              <a:avLst/>
            </a:prstGeom>
          </p:spPr>
        </p:pic>
        <p:sp>
          <p:nvSpPr>
            <p:cNvPr id="19" name="Заголовок 2"/>
            <p:cNvSpPr txBox="1">
              <a:spLocks/>
            </p:cNvSpPr>
            <p:nvPr/>
          </p:nvSpPr>
          <p:spPr>
            <a:xfrm>
              <a:off x="948458" y="6059857"/>
              <a:ext cx="2736304" cy="5715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400" b="1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Conwy Castle</a:t>
              </a:r>
              <a:endParaRPr lang="ru-RU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" name="Группа 32"/>
          <p:cNvGrpSpPr/>
          <p:nvPr/>
        </p:nvGrpSpPr>
        <p:grpSpPr>
          <a:xfrm>
            <a:off x="5715707" y="3844873"/>
            <a:ext cx="2888741" cy="2747915"/>
            <a:chOff x="5715707" y="3844873"/>
            <a:chExt cx="2888741" cy="2747915"/>
          </a:xfrm>
        </p:grpSpPr>
        <p:pic>
          <p:nvPicPr>
            <p:cNvPr id="14" name="Рисунок 13">
              <a:hlinkClick r:id="rId11" action="ppaction://hlinksldjump"/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5715707" y="4105270"/>
              <a:ext cx="2640000" cy="1920581"/>
            </a:xfrm>
            <a:prstGeom prst="rect">
              <a:avLst/>
            </a:prstGeom>
            <a:ln w="95250">
              <a:solidFill>
                <a:schemeClr val="accent6">
                  <a:lumMod val="75000"/>
                </a:schemeClr>
              </a:solidFill>
            </a:ln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7908448" y="3844873"/>
              <a:ext cx="696000" cy="452787"/>
            </a:xfrm>
            <a:prstGeom prst="rect">
              <a:avLst/>
            </a:prstGeom>
          </p:spPr>
        </p:pic>
        <p:sp>
          <p:nvSpPr>
            <p:cNvPr id="32" name="Заголовок 2"/>
            <p:cNvSpPr txBox="1">
              <a:spLocks/>
            </p:cNvSpPr>
            <p:nvPr/>
          </p:nvSpPr>
          <p:spPr>
            <a:xfrm>
              <a:off x="5724128" y="6021288"/>
              <a:ext cx="2736304" cy="5715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400" b="1" dirty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Tower of London</a:t>
              </a:r>
              <a:endParaRPr lang="ru-RU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602063806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/>
              <a:t>Homes of Future</a:t>
            </a:r>
            <a:endParaRPr lang="ru-RU" sz="6000" b="1" dirty="0"/>
          </a:p>
        </p:txBody>
      </p:sp>
      <p:pic>
        <p:nvPicPr>
          <p:cNvPr id="4" name="Содержимое 3" descr="New Orleans Arcology Habitat (NOAH) - &amp;gcy;&amp;icy;&amp;gcy;&amp;acy;&amp;ncy;&amp;tcy;&amp;scy;&amp;kcy;&amp;acy;&amp;yacy; &amp;acy;&amp;rcy;&amp;kcy;&amp;ocy;&amp;lcy;&amp;ocy;&amp;gcy;&amp;icy;&amp;yacy; &amp;dcy;&amp;lcy;&amp;yacy; &amp;bcy;&amp;ucy;&amp;dcy;&amp;ucy;&amp;shchcy;&amp;iecy;&amp;gcy;&amp;ocy; &amp;Ncy;&amp;ocy;&amp;vcy;&amp;ocy;&amp;gcy;&amp;ocy; &amp;Ocy;&amp;rcy;&amp;lcy;&amp;iecy;&amp;acy;&amp;ncy;&amp;acy;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436" y="2233495"/>
            <a:ext cx="5041127" cy="3792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/>
          <p:cNvSpPr/>
          <p:nvPr/>
        </p:nvSpPr>
        <p:spPr>
          <a:xfrm>
            <a:off x="3923928" y="5373216"/>
            <a:ext cx="936104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084168" y="4797152"/>
            <a:ext cx="1224136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067944" y="4005064"/>
            <a:ext cx="259228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843808" y="3501008"/>
            <a:ext cx="1008112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275856" y="2564904"/>
            <a:ext cx="1800200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5652120" y="2132856"/>
            <a:ext cx="1800200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Circle the best words to complete these sentences. 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38912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1.In the first house shown in the video, the shower water is heated by  </a:t>
            </a:r>
            <a:r>
              <a:rPr lang="en-US" dirty="0" smtClean="0">
                <a:solidFill>
                  <a:srgbClr val="FFFF00"/>
                </a:solidFill>
              </a:rPr>
              <a:t>electricity / wind energy / solar energy  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2.  These houses are  </a:t>
            </a:r>
            <a:r>
              <a:rPr lang="en-US" dirty="0" smtClean="0">
                <a:solidFill>
                  <a:srgbClr val="FFFF00"/>
                </a:solidFill>
              </a:rPr>
              <a:t>experimental / for sale / real </a:t>
            </a:r>
            <a:r>
              <a:rPr lang="en-US" dirty="0" smtClean="0"/>
              <a:t>people’s homes  .</a:t>
            </a:r>
          </a:p>
          <a:p>
            <a:pPr>
              <a:buNone/>
            </a:pPr>
            <a:r>
              <a:rPr lang="en-US" dirty="0" smtClean="0"/>
              <a:t>3.The technology in these houses helps them make more efficient use of  </a:t>
            </a:r>
            <a:r>
              <a:rPr lang="en-US" dirty="0" smtClean="0">
                <a:solidFill>
                  <a:srgbClr val="FFFF00"/>
                </a:solidFill>
              </a:rPr>
              <a:t>energy / water / space</a:t>
            </a:r>
            <a:r>
              <a:rPr lang="ru-RU" dirty="0" smtClean="0"/>
              <a:t> </a:t>
            </a:r>
            <a:r>
              <a:rPr lang="en-US" dirty="0" smtClean="0"/>
              <a:t>compared to ordinary houses.</a:t>
            </a:r>
          </a:p>
          <a:p>
            <a:pPr>
              <a:buNone/>
            </a:pPr>
            <a:r>
              <a:rPr lang="en-US" dirty="0" smtClean="0"/>
              <a:t>4.  There’s a  </a:t>
            </a:r>
            <a:r>
              <a:rPr lang="en-US" dirty="0" smtClean="0">
                <a:solidFill>
                  <a:srgbClr val="FFFF00"/>
                </a:solidFill>
              </a:rPr>
              <a:t>card scanner / fingerprint scanner / retina scanner</a:t>
            </a:r>
            <a:r>
              <a:rPr lang="en-US" dirty="0" smtClean="0"/>
              <a:t>  to open the door.</a:t>
            </a:r>
          </a:p>
          <a:p>
            <a:pPr>
              <a:buNone/>
            </a:pPr>
            <a:r>
              <a:rPr lang="en-US" dirty="0" smtClean="0"/>
              <a:t>5.  When it’s hot, </a:t>
            </a:r>
            <a:r>
              <a:rPr lang="en-US" dirty="0" smtClean="0">
                <a:solidFill>
                  <a:srgbClr val="FFFF00"/>
                </a:solidFill>
              </a:rPr>
              <a:t>the  windows / curtains / shutters  </a:t>
            </a:r>
            <a:r>
              <a:rPr lang="en-US" dirty="0" smtClean="0"/>
              <a:t>close automatically.</a:t>
            </a:r>
          </a:p>
          <a:p>
            <a:pPr>
              <a:buNone/>
            </a:pPr>
            <a:r>
              <a:rPr lang="en-US" dirty="0" smtClean="0"/>
              <a:t>6.  The chair also contains  </a:t>
            </a:r>
            <a:r>
              <a:rPr lang="en-US" dirty="0" smtClean="0">
                <a:solidFill>
                  <a:srgbClr val="FFFF00"/>
                </a:solidFill>
              </a:rPr>
              <a:t>books / food and drink / toys  </a:t>
            </a:r>
            <a:r>
              <a:rPr lang="en-US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7" grpId="0" animBg="1"/>
      <p:bldP spid="6" grpId="0" animBg="1"/>
      <p:bldP spid="5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100" b="1" dirty="0" smtClean="0">
                <a:solidFill>
                  <a:srgbClr val="FFFF00"/>
                </a:solidFill>
              </a:rPr>
              <a:t>What kind of homes will we live in the future?</a:t>
            </a:r>
            <a:r>
              <a:rPr lang="ru-RU" sz="3100" b="1" dirty="0" smtClean="0">
                <a:solidFill>
                  <a:srgbClr val="FFFF00"/>
                </a:solidFill>
              </a:rPr>
              <a:t/>
            </a:r>
            <a:br>
              <a:rPr lang="ru-RU" sz="3100" b="1" dirty="0" smtClean="0">
                <a:solidFill>
                  <a:srgbClr val="FFFF00"/>
                </a:solidFill>
              </a:rPr>
            </a:br>
            <a:r>
              <a:rPr lang="en-US" sz="3100" b="1" dirty="0" smtClean="0">
                <a:solidFill>
                  <a:srgbClr val="FFFF00"/>
                </a:solidFill>
              </a:rPr>
              <a:t> What kind of technology will we have?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9552" y="1700808"/>
          <a:ext cx="8229600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4477112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r>
                        <a:rPr lang="en-US" sz="2400" dirty="0" smtClean="0"/>
                        <a:t>……..  I would love a self-cleaning house </a:t>
                      </a:r>
                    </a:p>
                    <a:p>
                      <a:r>
                        <a:rPr lang="en-US" sz="2400" dirty="0" smtClean="0"/>
                        <a:t>2……..  I'd like an eco-house </a:t>
                      </a:r>
                    </a:p>
                    <a:p>
                      <a:r>
                        <a:rPr lang="en-US" sz="2400" dirty="0" smtClean="0"/>
                        <a:t>3……..  I'd like a front door </a:t>
                      </a:r>
                    </a:p>
                    <a:p>
                      <a:r>
                        <a:rPr lang="en-US" sz="2400" dirty="0" smtClean="0"/>
                        <a:t>4……..  I'd like a TV in each room </a:t>
                      </a:r>
                    </a:p>
                    <a:p>
                      <a:r>
                        <a:rPr lang="en-US" sz="2400" dirty="0" smtClean="0"/>
                        <a:t>5……..  I'd like a robot chef </a:t>
                      </a:r>
                    </a:p>
                    <a:p>
                      <a:r>
                        <a:rPr lang="en-US" sz="2400" dirty="0" smtClean="0"/>
                        <a:t>6……..  I would love a bed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a.  that could cook all my meals for me.</a:t>
                      </a:r>
                    </a:p>
                    <a:p>
                      <a:r>
                        <a:rPr lang="en-US" sz="2400" dirty="0" smtClean="0"/>
                        <a:t>b.  so I could watch the football everywhere.</a:t>
                      </a:r>
                    </a:p>
                    <a:p>
                      <a:r>
                        <a:rPr lang="en-US" sz="2400" dirty="0" smtClean="0"/>
                        <a:t>c.  that does all the housework for me.</a:t>
                      </a:r>
                    </a:p>
                    <a:p>
                      <a:r>
                        <a:rPr lang="en-US" sz="2400" dirty="0" smtClean="0"/>
                        <a:t>d.  with a fingerprint scanner for security.</a:t>
                      </a:r>
                    </a:p>
                    <a:p>
                      <a:r>
                        <a:rPr lang="en-US" sz="2400" dirty="0" smtClean="0"/>
                        <a:t>e.  that automatically makes itself every morning.</a:t>
                      </a:r>
                    </a:p>
                    <a:p>
                      <a:r>
                        <a:rPr lang="en-US" sz="2400" dirty="0" smtClean="0"/>
                        <a:t>f. that uses renewable energy.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PS Team Challenge - Burrum Heads M.O.B. (QLD, Australia) - 09th Nov 20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196752"/>
            <a:ext cx="5770612" cy="39470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ctr"/>
            <a:r>
              <a:rPr lang="en-US" sz="3600" b="1" dirty="0" smtClean="0"/>
              <a:t>proverbs and sayings supporting the importance of home to a person: 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4000" b="1" i="1" dirty="0" smtClean="0"/>
              <a:t>Complete the sentences:</a:t>
            </a:r>
          </a:p>
          <a:p>
            <a:pPr>
              <a:buNone/>
            </a:pPr>
            <a:r>
              <a:rPr lang="en-US" b="1" dirty="0" smtClean="0"/>
              <a:t>East or West, home is best.</a:t>
            </a:r>
            <a:endParaRPr lang="ru-RU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There is no place like home.</a:t>
            </a:r>
            <a:endParaRPr lang="ru-RU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My house is my fortress.</a:t>
            </a:r>
            <a:endParaRPr lang="ru-RU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Home, sweet home.</a:t>
            </a:r>
            <a:endParaRPr lang="ru-RU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Home is where the heart is.</a:t>
            </a:r>
            <a:endParaRPr lang="ru-RU" dirty="0" smtClean="0"/>
          </a:p>
          <a:p>
            <a:pPr>
              <a:buNone/>
            </a:pPr>
            <a:r>
              <a:rPr lang="en-US" b="1" dirty="0" smtClean="0"/>
              <a:t>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oboik.ru/1024-600-100-uploads/11_05_2013/view/201209/oboik.ru_2658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836712"/>
            <a:ext cx="7146676" cy="4260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1196752"/>
            <a:ext cx="756084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b="1" i="1" dirty="0" smtClean="0">
              <a:solidFill>
                <a:schemeClr val="bg1"/>
              </a:solidFill>
            </a:endParaRPr>
          </a:p>
          <a:p>
            <a:pPr algn="just"/>
            <a:endParaRPr lang="ru-RU" b="1" i="1" dirty="0" smtClean="0">
              <a:solidFill>
                <a:schemeClr val="bg1"/>
              </a:solidFill>
            </a:endParaRPr>
          </a:p>
          <a:p>
            <a:pPr algn="just"/>
            <a:endParaRPr lang="ru-RU" b="1" i="1" dirty="0" smtClean="0">
              <a:solidFill>
                <a:schemeClr val="bg1"/>
              </a:solidFill>
            </a:endParaRPr>
          </a:p>
          <a:p>
            <a:pPr algn="just"/>
            <a:endParaRPr lang="ru-RU" b="1" i="1" dirty="0" smtClean="0">
              <a:solidFill>
                <a:schemeClr val="bg1"/>
              </a:solidFill>
            </a:endParaRPr>
          </a:p>
          <a:p>
            <a:pPr algn="just"/>
            <a:endParaRPr lang="ru-RU" b="1" i="1" dirty="0" smtClean="0">
              <a:solidFill>
                <a:schemeClr val="bg1"/>
              </a:solidFill>
            </a:endParaRPr>
          </a:p>
          <a:p>
            <a:pPr algn="just"/>
            <a:endParaRPr lang="ru-RU" b="1" i="1" dirty="0" smtClean="0">
              <a:solidFill>
                <a:schemeClr val="bg1"/>
              </a:solidFill>
            </a:endParaRPr>
          </a:p>
          <a:p>
            <a:pPr algn="just"/>
            <a:endParaRPr lang="ru-RU" b="1" i="1" dirty="0" smtClean="0">
              <a:solidFill>
                <a:schemeClr val="bg1"/>
              </a:solidFill>
            </a:endParaRPr>
          </a:p>
          <a:p>
            <a:pPr algn="just"/>
            <a:endParaRPr lang="ru-RU" b="1" i="1" dirty="0" smtClean="0">
              <a:solidFill>
                <a:schemeClr val="bg1"/>
              </a:solidFill>
            </a:endParaRPr>
          </a:p>
          <a:p>
            <a:pPr algn="just"/>
            <a:endParaRPr lang="ru-RU" b="1" i="1" dirty="0" smtClean="0">
              <a:solidFill>
                <a:schemeClr val="bg1"/>
              </a:solidFill>
            </a:endParaRPr>
          </a:p>
          <a:p>
            <a:pPr algn="just"/>
            <a:endParaRPr lang="ru-RU" b="1" i="1" dirty="0" smtClean="0">
              <a:solidFill>
                <a:schemeClr val="bg1"/>
              </a:solidFill>
            </a:endParaRPr>
          </a:p>
          <a:p>
            <a:pPr algn="just"/>
            <a:endParaRPr lang="ru-RU" b="1" i="1" dirty="0" smtClean="0">
              <a:solidFill>
                <a:schemeClr val="bg1"/>
              </a:solidFill>
            </a:endParaRPr>
          </a:p>
          <a:p>
            <a:pPr algn="just"/>
            <a:endParaRPr lang="ru-RU" b="1" i="1" dirty="0" smtClean="0">
              <a:solidFill>
                <a:schemeClr val="bg1"/>
              </a:solidFill>
            </a:endParaRPr>
          </a:p>
          <a:p>
            <a:pPr algn="just"/>
            <a:endParaRPr lang="ru-RU" b="1" i="1" dirty="0" smtClean="0">
              <a:solidFill>
                <a:schemeClr val="bg1"/>
              </a:solidFill>
            </a:endParaRPr>
          </a:p>
          <a:p>
            <a:pPr algn="just"/>
            <a:endParaRPr lang="ru-RU" b="1" i="1" dirty="0" smtClean="0">
              <a:solidFill>
                <a:schemeClr val="bg1"/>
              </a:solidFill>
            </a:endParaRPr>
          </a:p>
          <a:p>
            <a:pPr algn="just"/>
            <a:r>
              <a:rPr lang="en-US" b="1" i="1" dirty="0" smtClean="0">
                <a:solidFill>
                  <a:schemeClr val="bg1"/>
                </a:solidFill>
              </a:rPr>
              <a:t>House is essential for man’s life. A house serves as a shelter and a place to satisfy all our needs: we sleep, eat, hide ourselves from bad weather, store personal property, work and rest there.</a:t>
            </a:r>
            <a:endParaRPr lang="ru-RU" b="1" i="1" dirty="0" smtClean="0">
              <a:solidFill>
                <a:schemeClr val="bg1"/>
              </a:solidFill>
            </a:endParaRP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What is a difference between a house and a home?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20" y="2708920"/>
          <a:ext cx="8424936" cy="381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2468"/>
                <a:gridCol w="4212468"/>
              </a:tblGrid>
              <a:tr h="3585592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pPr algn="ctr"/>
                      <a:r>
                        <a:rPr lang="en-US" sz="2800" dirty="0" smtClean="0"/>
                        <a:t>House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 a building that you live in.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sz="2800" dirty="0" smtClean="0"/>
                        <a:t>Home</a:t>
                      </a:r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l"/>
                      <a:r>
                        <a:rPr lang="en-US" dirty="0" smtClean="0"/>
                        <a:t>The place where you belong and feel comfortable,</a:t>
                      </a:r>
                      <a:r>
                        <a:rPr lang="en-US" baseline="0" dirty="0" smtClean="0"/>
                        <a:t> where you grew up, the place that brings back old memories or feelings.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Стрелка вниз 6"/>
          <p:cNvSpPr/>
          <p:nvPr/>
        </p:nvSpPr>
        <p:spPr>
          <a:xfrm>
            <a:off x="2195736" y="342900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>
            <a:off x="6372200" y="350100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92696"/>
            <a:ext cx="8496944" cy="5615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11560" y="2132856"/>
            <a:ext cx="7851648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An Englishman’s motto is “My home is my castle”.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dirty="0" smtClean="0"/>
              <a:t>a detached house</a:t>
            </a:r>
            <a:endParaRPr lang="ru-RU" dirty="0"/>
          </a:p>
        </p:txBody>
      </p:sp>
      <p:pic>
        <p:nvPicPr>
          <p:cNvPr id="11" name="Содержимое 10" descr="Real Estate Philippines: AyalaLand International Marketing &quot; Buying a Home: House and Lot in a Planned Subdivision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 semi-detached house</a:t>
            </a:r>
            <a:endParaRPr lang="ru-RU" dirty="0"/>
          </a:p>
        </p:txBody>
      </p:sp>
      <p:pic>
        <p:nvPicPr>
          <p:cNvPr id="6" name="Содержимое 5" descr="&amp;Scy;&amp;acy;&amp;mcy;&amp;ocy;&amp;scy;&amp;tcy;&amp;ocy;&amp;yacy;&amp;tcy;&amp;iecy;&amp;lcy;&amp;softcy;&amp;ncy;&amp;acy;&amp;yacy; &amp;rcy;&amp;acy;&amp;bcy;&amp;ocy;&amp;tcy;&amp;acy; &amp;scy;&amp;tcy;&amp;ucy;&amp;dcy;&amp;iecy;&amp;ncy;&amp;tcy;&amp;ocy;&amp;vcy; &amp;pcy;&amp;ocy;&amp;dcy; &amp;rcy;&amp;ucy;&amp;kcy;&amp;ocy;&amp;vcy;&amp;ocy;&amp;dcy;&amp;scy;&amp;tcy;&amp;vcy;&amp;ocy;&amp;mcy; &amp;pcy;&amp;rcy;&amp;iecy;&amp;pcy;&amp;ocy;&amp;dcy;&amp;acy;&amp;vcy;&amp;acy;&amp;tcy;…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1792" y="1935163"/>
            <a:ext cx="5840415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1021</TotalTime>
  <Words>507</Words>
  <Application>Microsoft Office PowerPoint</Application>
  <PresentationFormat>Экран (4:3)</PresentationFormat>
  <Paragraphs>120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Поток</vt:lpstr>
      <vt:lpstr>Houses in the Past and Houses in the Future</vt:lpstr>
      <vt:lpstr>proverbs and sayings supporting the importance of home to a person:  </vt:lpstr>
      <vt:lpstr>proverbs and sayings supporting the importance of home to a person:  </vt:lpstr>
      <vt:lpstr>Слайд 4</vt:lpstr>
      <vt:lpstr>What is a difference between a house and a home? </vt:lpstr>
      <vt:lpstr>Слайд 6</vt:lpstr>
      <vt:lpstr>An Englishman’s motto is “My home is my castle”. </vt:lpstr>
      <vt:lpstr>a detached house</vt:lpstr>
      <vt:lpstr>a semi-detached house</vt:lpstr>
      <vt:lpstr>cottage</vt:lpstr>
      <vt:lpstr>bungalow</vt:lpstr>
      <vt:lpstr>terraced house </vt:lpstr>
      <vt:lpstr>mansion </vt:lpstr>
      <vt:lpstr>a block of flats </vt:lpstr>
      <vt:lpstr>skyscraper </vt:lpstr>
      <vt:lpstr>caravan </vt:lpstr>
      <vt:lpstr>castle </vt:lpstr>
      <vt:lpstr>A Typical British House</vt:lpstr>
      <vt:lpstr>Castles of Britain  </vt:lpstr>
      <vt:lpstr>Remember the words</vt:lpstr>
      <vt:lpstr>Journey route</vt:lpstr>
      <vt:lpstr>Homes of Future</vt:lpstr>
      <vt:lpstr>Circle the best words to complete these sentences.  </vt:lpstr>
      <vt:lpstr>What kind of homes will we live in the future?  What kind of technology will we have? </vt:lpstr>
      <vt:lpstr>Слайд 25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70</cp:revision>
  <dcterms:created xsi:type="dcterms:W3CDTF">2014-10-12T08:23:11Z</dcterms:created>
  <dcterms:modified xsi:type="dcterms:W3CDTF">2015-01-29T12:05:39Z</dcterms:modified>
</cp:coreProperties>
</file>