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96FD95-1C2A-47C9-BCA0-049A73D13342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A186E1-7329-49DA-BB0F-D82FA3738DC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5"/>
            <a:ext cx="7772400" cy="928694"/>
          </a:xfrm>
        </p:spPr>
        <p:txBody>
          <a:bodyPr/>
          <a:lstStyle/>
          <a:p>
            <a:r>
              <a:rPr lang="ru-RU" dirty="0" smtClean="0"/>
              <a:t>Урок математики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1500174"/>
            <a:ext cx="6400800" cy="371477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Математика нужна,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математика важна.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Очень точная наука,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очень нужная наука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эта математика.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Сложение двузначных чисел с переходом через десяток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86766" cy="54291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/>
              <a:t>37 + 59 = </a:t>
            </a:r>
            <a:r>
              <a:rPr lang="ru-RU" sz="3600" dirty="0" smtClean="0">
                <a:solidFill>
                  <a:srgbClr val="0000FF"/>
                </a:solidFill>
              </a:rPr>
              <a:t>?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2071678"/>
            <a:ext cx="8258204" cy="62546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/>
              <a:t>37 + 59 = 96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262986386_1258646051_10e28b08dd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28604"/>
            <a:ext cx="7572428" cy="6429396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000100" y="1857364"/>
            <a:ext cx="6838950" cy="37941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Спасибо!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785818"/>
          </a:xfrm>
        </p:spPr>
        <p:txBody>
          <a:bodyPr/>
          <a:lstStyle/>
          <a:p>
            <a:r>
              <a:rPr lang="ru-RU" dirty="0" smtClean="0"/>
              <a:t>Математическая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Число </a:t>
            </a:r>
            <a:r>
              <a:rPr lang="ru-RU" dirty="0" smtClean="0">
                <a:solidFill>
                  <a:srgbClr val="0000FF"/>
                </a:solidFill>
              </a:rPr>
              <a:t>6</a:t>
            </a:r>
            <a:r>
              <a:rPr lang="ru-RU" dirty="0" smtClean="0"/>
              <a:t> можно записать как </a:t>
            </a:r>
          </a:p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1</a:t>
            </a:r>
          </a:p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Какое число означает каждая из записей?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</a:rPr>
              <a:t>1</a:t>
            </a:r>
            <a:r>
              <a:rPr lang="ru-RU" dirty="0" smtClean="0"/>
              <a:t>                               </a:t>
            </a:r>
            <a:r>
              <a:rPr lang="ru-RU" dirty="0" smtClean="0">
                <a:solidFill>
                  <a:srgbClr val="0000FF"/>
                </a:solidFill>
              </a:rPr>
              <a:t>1</a:t>
            </a:r>
            <a:r>
              <a:rPr lang="ru-RU" dirty="0" smtClean="0"/>
              <a:t>                            </a:t>
            </a:r>
            <a:r>
              <a:rPr lang="ru-RU" dirty="0" smtClean="0">
                <a:solidFill>
                  <a:srgbClr val="0000FF"/>
                </a:solidFill>
              </a:rPr>
              <a:t>1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</a:rPr>
              <a:t>8</a:t>
            </a:r>
            <a:r>
              <a:rPr lang="ru-RU" dirty="0" smtClean="0"/>
              <a:t>                               </a:t>
            </a:r>
            <a:r>
              <a:rPr lang="ru-RU" dirty="0" smtClean="0">
                <a:solidFill>
                  <a:srgbClr val="0000FF"/>
                </a:solidFill>
              </a:rPr>
              <a:t>3</a:t>
            </a:r>
            <a:r>
              <a:rPr lang="ru-RU" dirty="0" smtClean="0"/>
              <a:t>                            </a:t>
            </a:r>
            <a:r>
              <a:rPr lang="ru-RU" dirty="0" smtClean="0">
                <a:solidFill>
                  <a:srgbClr val="0000FF"/>
                </a:solidFill>
              </a:rPr>
              <a:t>6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</a:rPr>
              <a:t>1</a:t>
            </a:r>
            <a:r>
              <a:rPr lang="ru-RU" dirty="0" smtClean="0"/>
              <a:t>                               </a:t>
            </a:r>
            <a:r>
              <a:rPr lang="ru-RU" dirty="0" smtClean="0">
                <a:solidFill>
                  <a:srgbClr val="0000FF"/>
                </a:solidFill>
              </a:rPr>
              <a:t>1</a:t>
            </a:r>
            <a:r>
              <a:rPr lang="ru-RU" dirty="0" smtClean="0"/>
              <a:t>                            </a:t>
            </a:r>
            <a:r>
              <a:rPr lang="ru-RU" dirty="0" smtClean="0">
                <a:solidFill>
                  <a:srgbClr val="0000FF"/>
                </a:solidFill>
              </a:rPr>
              <a:t>1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</a:rPr>
              <a:t>7</a:t>
            </a:r>
            <a:r>
              <a:rPr lang="ru-RU" dirty="0" smtClean="0"/>
              <a:t>                               </a:t>
            </a:r>
            <a:r>
              <a:rPr lang="ru-RU" dirty="0" smtClean="0">
                <a:solidFill>
                  <a:srgbClr val="0000FF"/>
                </a:solidFill>
              </a:rPr>
              <a:t>4</a:t>
            </a:r>
            <a:r>
              <a:rPr lang="ru-RU" dirty="0" smtClean="0"/>
              <a:t>                            </a:t>
            </a:r>
            <a:r>
              <a:rPr lang="ru-RU" dirty="0" smtClean="0">
                <a:solidFill>
                  <a:srgbClr val="0000FF"/>
                </a:solidFill>
              </a:rPr>
              <a:t>2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214554"/>
            <a:ext cx="71438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9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57752" y="2214554"/>
            <a:ext cx="71438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4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86710" y="2214554"/>
            <a:ext cx="71438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7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28728" y="4572008"/>
            <a:ext cx="71438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8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786314" y="4572008"/>
            <a:ext cx="71438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5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786710" y="4572008"/>
            <a:ext cx="71438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3</a:t>
            </a:r>
            <a:endParaRPr lang="ru-RU" sz="2800" dirty="0">
              <a:solidFill>
                <a:srgbClr val="0000FF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785786" y="2071678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85786" y="4429132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4071934" y="2071678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071934" y="4429132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143768" y="4429132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7143768" y="2071678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785786" y="2571744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4071934" y="2643182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7143768" y="2571744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785786" y="5000636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4071934" y="5000636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7143768" y="5000636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1" grpId="0"/>
      <p:bldP spid="16" grpId="0"/>
      <p:bldP spid="21" grpId="0"/>
      <p:bldP spid="26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Чем похожи и чем отличаются друг от друга числа в каждой паре?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401080" cy="118585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12 и 13                       63 и 36                      22 и 44</a:t>
            </a:r>
          </a:p>
          <a:p>
            <a:pPr>
              <a:buNone/>
            </a:pPr>
            <a:r>
              <a:rPr lang="ru-RU" dirty="0" smtClean="0"/>
              <a:t>13 и 14                       27 и 72                      37 и 59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2786058"/>
            <a:ext cx="8143932" cy="15001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12 + 13                          63 + 36                            22 + 44</a:t>
            </a:r>
          </a:p>
          <a:p>
            <a:pPr>
              <a:buNone/>
            </a:pPr>
            <a:r>
              <a:rPr lang="ru-RU" dirty="0" smtClean="0"/>
              <a:t>13 + 14                          27 + 72                            37 + 59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722827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12 + 13 =          63 + 36 =           22 + 44 =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13 + 14 =          27 + 72 =           37 + 59 =       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2000240"/>
            <a:ext cx="1071570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25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3143248"/>
            <a:ext cx="857256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27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6248" y="3143248"/>
            <a:ext cx="1143008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99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29520" y="3143248"/>
            <a:ext cx="571504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?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5206" y="2000240"/>
            <a:ext cx="1071570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66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7686" y="2000240"/>
            <a:ext cx="928694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99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Сложение двузначных чисел с переходом через десяток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dirty="0" smtClean="0"/>
              <a:t>37 + 59 = </a:t>
            </a:r>
            <a:r>
              <a:rPr lang="ru-RU" sz="4800" dirty="0" smtClean="0">
                <a:solidFill>
                  <a:srgbClr val="0000FF"/>
                </a:solidFill>
              </a:rPr>
              <a:t>?</a:t>
            </a:r>
            <a:endParaRPr lang="ru-RU" sz="4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ru-RU" dirty="0" smtClean="0"/>
              <a:t>Правила работы в группе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1. В группе работаем дружно.</a:t>
            </a:r>
          </a:p>
          <a:p>
            <a:pPr marL="514350" indent="-514350">
              <a:buNone/>
            </a:pPr>
            <a:r>
              <a:rPr lang="ru-RU" dirty="0" smtClean="0"/>
              <a:t>2. В группе работает каждый.</a:t>
            </a:r>
          </a:p>
          <a:p>
            <a:pPr marL="514350" indent="-514350">
              <a:buNone/>
            </a:pPr>
            <a:r>
              <a:rPr lang="ru-RU" dirty="0" smtClean="0"/>
              <a:t>3. В группе учимся слушать, доказывать свою точку зрения.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ru-RU" dirty="0" smtClean="0"/>
              <a:t>План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1. Найти способ решения математического выражения.</a:t>
            </a:r>
          </a:p>
          <a:p>
            <a:pPr marL="514350" indent="-514350">
              <a:buNone/>
            </a:pPr>
            <a:r>
              <a:rPr lang="ru-RU" dirty="0" smtClean="0"/>
              <a:t>2. Записать найденный способ решения данного выражения.</a:t>
            </a:r>
          </a:p>
          <a:p>
            <a:pPr marL="514350" indent="-514350">
              <a:buNone/>
            </a:pPr>
            <a:r>
              <a:rPr lang="ru-RU" dirty="0" smtClean="0"/>
              <a:t>3. Представить свой способ решения.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ru-RU" dirty="0" smtClean="0"/>
              <a:t>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ru-RU" dirty="0" smtClean="0"/>
              <a:t>1. Записываем числа в столбик, единицы под единицами, десятки под десятками.</a:t>
            </a:r>
          </a:p>
          <a:p>
            <a:pPr marL="514350" indent="-514350">
              <a:buNone/>
            </a:pPr>
            <a:r>
              <a:rPr lang="ru-RU" dirty="0" smtClean="0"/>
              <a:t>2. Начинаем складывать с единиц: 7 + 9 = 16, 1 десяток ( пишем маленькую цифру 1 над цифрой 3) и 6 единиц пишем под единицами.</a:t>
            </a:r>
          </a:p>
          <a:p>
            <a:pPr marL="514350" indent="-514350">
              <a:buNone/>
            </a:pPr>
            <a:r>
              <a:rPr lang="ru-RU" dirty="0" smtClean="0"/>
              <a:t>3. Складываем десятки: 3 + 5 + 1 = 9, пишем под десятками.</a:t>
            </a:r>
          </a:p>
          <a:p>
            <a:pPr marL="514350" indent="-514350">
              <a:buNone/>
            </a:pPr>
            <a:r>
              <a:rPr lang="ru-RU" dirty="0" smtClean="0"/>
              <a:t>4. Читаем ответ: сумма чисел 37 и 59 равна 96.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296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Урок математики</vt:lpstr>
      <vt:lpstr>Математическая разминка</vt:lpstr>
      <vt:lpstr>   Какое число означает каждая из записей? </vt:lpstr>
      <vt:lpstr>Чем похожи и чем отличаются друг от друга числа в каждой паре?</vt:lpstr>
      <vt:lpstr>Слайд 5</vt:lpstr>
      <vt:lpstr>Сложение двузначных чисел с переходом через десяток</vt:lpstr>
      <vt:lpstr>Правила работы в группе</vt:lpstr>
      <vt:lpstr>План работы:</vt:lpstr>
      <vt:lpstr>Алгоритм</vt:lpstr>
      <vt:lpstr>Сложение двузначных чисел с переходом через десяток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Анжелика Игоревна</dc:creator>
  <cp:lastModifiedBy>Анжелика Игоревна</cp:lastModifiedBy>
  <cp:revision>16</cp:revision>
  <dcterms:created xsi:type="dcterms:W3CDTF">2015-01-18T05:48:38Z</dcterms:created>
  <dcterms:modified xsi:type="dcterms:W3CDTF">2015-01-18T08:31:37Z</dcterms:modified>
</cp:coreProperties>
</file>