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7"/>
  </p:notesMasterIdLst>
  <p:sldIdLst>
    <p:sldId id="256" r:id="rId2"/>
    <p:sldId id="257" r:id="rId3"/>
    <p:sldId id="258" r:id="rId4"/>
    <p:sldId id="264" r:id="rId5"/>
    <p:sldId id="265" r:id="rId6"/>
    <p:sldId id="260" r:id="rId7"/>
    <p:sldId id="262" r:id="rId8"/>
    <p:sldId id="263" r:id="rId9"/>
    <p:sldId id="270" r:id="rId10"/>
    <p:sldId id="259" r:id="rId11"/>
    <p:sldId id="271" r:id="rId12"/>
    <p:sldId id="266" r:id="rId13"/>
    <p:sldId id="272" r:id="rId14"/>
    <p:sldId id="267" r:id="rId15"/>
    <p:sldId id="273" r:id="rId16"/>
    <p:sldId id="269" r:id="rId17"/>
    <p:sldId id="289" r:id="rId18"/>
    <p:sldId id="288" r:id="rId19"/>
    <p:sldId id="274" r:id="rId20"/>
    <p:sldId id="284" r:id="rId21"/>
    <p:sldId id="285" r:id="rId22"/>
    <p:sldId id="282" r:id="rId23"/>
    <p:sldId id="281" r:id="rId24"/>
    <p:sldId id="287" r:id="rId25"/>
    <p:sldId id="28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E92A63-208A-48FF-9496-6A82D8915415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090421-CFED-4E0D-AD21-7D10D39FE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D6E1B7-FDBE-4D48-A7C3-01857AC045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0E156E-EED6-4E97-B4A9-BE6E4E7C13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A5D8FF-82EB-4C5B-B6CB-119EC7DB2C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82EE65-4912-479B-BCFB-4ED8B47C638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375634-CA66-47B9-A739-BC127287A02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8D1B94-559B-4EBE-B436-74E505040EC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644C4D-D113-4A28-B3D2-6A2A57EE94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9C4CCC-7550-4A21-95CA-EF367ED8E63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B9D64E-2F37-44FB-8A0A-667D81923EF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9D3588-57A1-4A33-92F4-135AA50DD5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59C5BD-888B-4A86-A300-ECB01F1E2B5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9DFFE8-0861-4B5F-9801-A49546ECD2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7A9C72-F5FE-4FA8-8206-ED989AAAC5E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24CB7-5552-40C4-820F-02DF9070D37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74CBA4-7BD4-462F-94B5-0C30CBB3700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EB899E-2C6C-4B01-8876-503BFFF563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F879CB-F47D-4C99-A0EB-A1921067D2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83581B-E602-4067-9530-DCF55E386DC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1FE1B0-B0FF-41A8-BE58-18862BB2FE2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5C107C-4F97-468A-8547-46DAED0666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C7BDCF-6ADB-4864-A519-2F771E65196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694A31-FDDE-45AF-8C4D-A2CDFA6E63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0671F0-4873-4E4A-922B-657ED10B284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BD7F39-0B0B-4FA8-B757-A7B4FF03B8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2551-CB63-45DE-BB96-5473DD8149E3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6108-FDE7-4606-B81F-2B1D50D36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D89A-4D58-4589-B709-AAE6CB5A896D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3C15C-C6C9-46AC-AD6C-80C3F1AE4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23EA-945D-4792-B79F-020BEAA97DC4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ED67-0240-4D14-8141-CB7BC1A9A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59D5-1A88-4566-B60D-4B65C939346C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9471-558C-49A1-9E25-583AE6571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B753A-DD09-4861-BDEA-0F335A7C1C1C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7A624-D20F-4D90-9491-5CA31BFF7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B3C4C-1C1F-41E2-8AA9-46A57D8C7186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52A22-EC2C-4758-AE3D-ED16C6FB6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F902D-5D64-48FF-BD48-8CA00CCBBBA5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C152-DE7E-475D-86B1-5F4FF014F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B2238-C0D0-43B0-A703-A6A576DCB719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66A06-BEEF-4749-AFF4-801119E50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74CD7-6923-46B4-9CFD-D7D088F358C6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488F0-4774-4BAC-A15C-546DC6FB0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F81F7-116A-47A0-8965-12DA3240FC14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980CF-88EA-455A-B92C-883937A50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A15E-B0F8-4877-9AA5-830572A588EC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6A2F-AC4A-4CB8-84EA-5822C54B2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604A9F-B224-476D-BBC6-D00FC5003677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80EF2F-B420-4201-9E69-3CF380BC6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4" r:id="rId2"/>
    <p:sldLayoutId id="2147483993" r:id="rId3"/>
    <p:sldLayoutId id="2147483992" r:id="rId4"/>
    <p:sldLayoutId id="2147483991" r:id="rId5"/>
    <p:sldLayoutId id="2147483990" r:id="rId6"/>
    <p:sldLayoutId id="2147483989" r:id="rId7"/>
    <p:sldLayoutId id="2147483988" r:id="rId8"/>
    <p:sldLayoutId id="2147483987" r:id="rId9"/>
    <p:sldLayoutId id="2147483986" r:id="rId10"/>
    <p:sldLayoutId id="21474839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C2%FB%F1%F8%E8%E9_%C0%F0%E1%E8%F2%F0%E0%E6%ED%FB%E9_%D1%F3%E4_%D0%EE%F1%F1%E8%E9%F1%EA%EE%E9_%D4%E5%E4%E5%F0%E0%F6%E8%E8" TargetMode="External"/><Relationship Id="rId13" Type="http://schemas.openxmlformats.org/officeDocument/2006/relationships/hyperlink" Target="http://ru.wikipedia.org/wiki/6_%D1%84%D0%B5%D0%B2%D1%80%D0%B0%D0%BB%D1%8F" TargetMode="External"/><Relationship Id="rId3" Type="http://schemas.openxmlformats.org/officeDocument/2006/relationships/hyperlink" Target="http://ru.wikipedia.org/wiki/21_%D0%B8%D1%8E%D0%BD%D1%8F" TargetMode="External"/><Relationship Id="rId7" Type="http://schemas.openxmlformats.org/officeDocument/2006/relationships/hyperlink" Target="http://ru.wikipedia.org/wiki/%D0%9F%D0%BE%D0%BF%D1%80%D0%B0%D0%B2%D0%BA%D0%B8_%D0%BA_%D0%9A%D0%BE%D0%BD%D1%81%D1%82%D0%B8%D1%82%D1%83%D1%86%D0%B8%D0%B8_%D0%A0%D0%BE%D1%81%D1%81%D0%B8%D0%B8" TargetMode="External"/><Relationship Id="rId12" Type="http://schemas.openxmlformats.org/officeDocument/2006/relationships/hyperlink" Target="http://ru.wikipedia.org/wiki/%D0%92%D0%B5%D1%80%D1%85%D0%BE%D0%B2%D0%BD%D1%8B%D0%B9_%D1%81%D1%83%D0%B4_%D0%A0%D0%A4" TargetMode="External"/><Relationship Id="rId2" Type="http://schemas.openxmlformats.org/officeDocument/2006/relationships/hyperlink" Target="http://ru.wikipedia.org/wiki/%D0%9F%D1%83%D1%82%D0%B8%D0%BD,_%D0%92%D0%BB%D0%B0%D0%B4%D0%B8%D0%BC%D0%B8%D1%80_%D0%92%D0%BB%D0%B0%D0%B4%D0%B8%D0%BC%D0%B8%D1%80%D0%BE%D0%B2%D0%B8%D1%87" TargetMode="External"/><Relationship Id="rId16" Type="http://schemas.openxmlformats.org/officeDocument/2006/relationships/hyperlink" Target="http://ru.wikipedia.org/wiki/%D0%92%D0%BB%D0%B0%D0%B4%D0%B8%D0%BC%D0%B8%D1%80_%D0%9F%D1%83%D1%82%D0%B8%D0%B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92%D0%B5%D1%80%D1%85%D0%BE%D0%B2%D0%BD%D1%8B%D0%B9_%D0%A1%D1%83%D0%B4_%D0%A0%D0%BE%D1%81%D1%81%D0%B8%D0%B9%D1%81%D0%BA%D0%BE%D0%B9_%D0%A4%D0%B5%D0%B4%D0%B5%D1%80%D0%B0%D1%86%D0%B8%D0%B8" TargetMode="External"/><Relationship Id="rId11" Type="http://schemas.openxmlformats.org/officeDocument/2006/relationships/hyperlink" Target="http://ru.wikipedia.org/wiki/%D0%93%D0%BE%D1%81%D1%83%D0%B4%D0%B0%D1%80%D1%81%D1%82%D0%B2%D0%B5%D0%BD%D0%BD%D0%B0%D1%8F_%D0%94%D1%83%D0%BC%D0%B0_%D0%A0%D0%A4" TargetMode="External"/><Relationship Id="rId5" Type="http://schemas.openxmlformats.org/officeDocument/2006/relationships/hyperlink" Target="http://ru.wikipedia.org/wiki/%D0%9F%D0%B5%D1%82%D0%B5%D1%80%D0%B1%D1%83%D1%80%D0%B3%D1%81%D0%BA%D0%B8%D0%B9_%D0%BC%D0%B5%D0%B6%D0%B4%D1%83%D0%BD%D0%B0%D1%80%D0%BE%D0%B4%D0%BD%D1%8B%D0%B9_%D1%8D%D0%BA%D0%BE%D0%BD%D0%BE%D0%BC%D0%B8%D1%87%D0%B5%D1%81%D0%BA%D0%B8%D0%B9_%D1%84%D0%BE%D1%80%D1%83%D0%BC" TargetMode="External"/><Relationship Id="rId15" Type="http://schemas.openxmlformats.org/officeDocument/2006/relationships/hyperlink" Target="http://ru.wikipedia.org/wiki/%D0%9F%D1%80%D0%B5%D0%B7%D0%B8%D0%B4%D0%B5%D0%BD%D1%82_%D0%A0%D0%BE%D1%81%D1%81%D0%B8%D0%B8" TargetMode="External"/><Relationship Id="rId10" Type="http://schemas.openxmlformats.org/officeDocument/2006/relationships/hyperlink" Target="http://ru.wikipedia.org/wiki/21_%D0%BD%D0%BE%D1%8F%D0%B1%D1%80%D1%8F" TargetMode="External"/><Relationship Id="rId4" Type="http://schemas.openxmlformats.org/officeDocument/2006/relationships/hyperlink" Target="http://ru.wikipedia.org/wiki/2013_%D0%B3%D0%BE%D0%B4" TargetMode="External"/><Relationship Id="rId9" Type="http://schemas.openxmlformats.org/officeDocument/2006/relationships/hyperlink" Target="http://ru.wikipedia.org/wiki/7_%D0%BE%D0%BA%D1%82%D1%8F%D0%B1%D1%80%D1%8F" TargetMode="External"/><Relationship Id="rId14" Type="http://schemas.openxmlformats.org/officeDocument/2006/relationships/hyperlink" Target="http://ru.wikipedia.org/wiki/2014_%D0%B3%D0%BE%D0%B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63" y="500063"/>
            <a:ext cx="6858000" cy="2241550"/>
          </a:xfrm>
        </p:spPr>
        <p:txBody>
          <a:bodyPr/>
          <a:lstStyle/>
          <a:p>
            <a:r>
              <a:rPr lang="ru-RU" sz="4800" b="1" i="1" smtClean="0">
                <a:solidFill>
                  <a:schemeClr val="tx1"/>
                </a:solidFill>
              </a:rPr>
              <a:t>Судебная система </a:t>
            </a:r>
          </a:p>
          <a:p>
            <a:r>
              <a:rPr lang="ru-RU" sz="4800" b="1" i="1" smtClean="0">
                <a:solidFill>
                  <a:schemeClr val="tx1"/>
                </a:solidFill>
              </a:rPr>
              <a:t>Российской Федерации</a:t>
            </a:r>
          </a:p>
        </p:txBody>
      </p:sp>
      <p:pic>
        <p:nvPicPr>
          <p:cNvPr id="14339" name="Picture 2" descr="C:\Users\Света\Desktop\Новая папка (3)\2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857500"/>
            <a:ext cx="264318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Users\Света\Desktop\Новая папка (3)\77436-kvaa0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2857500"/>
            <a:ext cx="292893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2063" y="3286125"/>
            <a:ext cx="3571875" cy="328612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разрешение споров о компетенции: между федеральными органами государственной власти, между органами государственной власти РФ и органами государственной власти субъектов РФ, между высшими государственными органами субъектов РФ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3286125"/>
            <a:ext cx="4286250" cy="321468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разрешение дел о соответствии Конституции РФ: федеральных законов, нормативных актов Президента РФ, Совета Федерации, Государственной Думы, Правительства РФ; конституций республик, уставов, а также законов и иных нормативных актов субъектов РФ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3313" y="2143125"/>
            <a:ext cx="2928937" cy="11430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Состоит из 19 судей</a:t>
            </a:r>
          </a:p>
        </p:txBody>
      </p:sp>
      <p:sp>
        <p:nvSpPr>
          <p:cNvPr id="6" name="Овал 5"/>
          <p:cNvSpPr/>
          <p:nvPr/>
        </p:nvSpPr>
        <p:spPr>
          <a:xfrm>
            <a:off x="571500" y="500063"/>
            <a:ext cx="6000750" cy="1500187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Состав и компетенция Конституционного суда Российской Федерации</a:t>
            </a:r>
          </a:p>
        </p:txBody>
      </p:sp>
      <p:sp>
        <p:nvSpPr>
          <p:cNvPr id="7" name="Стрелка вниз 6"/>
          <p:cNvSpPr/>
          <p:nvPr/>
        </p:nvSpPr>
        <p:spPr>
          <a:xfrm rot="20675068">
            <a:off x="3251200" y="1930400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535666">
            <a:off x="6735763" y="2928938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237585">
            <a:off x="1323975" y="2973388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6" name="Picture 1" descr="C:\Users\Света\Desktop\Новая папка (4)\bc383738a079897828ba5ca612927b34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214313"/>
            <a:ext cx="15716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-285750" y="1071563"/>
            <a:ext cx="8229600" cy="1654175"/>
          </a:xfrm>
        </p:spPr>
        <p:txBody>
          <a:bodyPr/>
          <a:lstStyle/>
          <a:p>
            <a:r>
              <a:rPr lang="ru-RU" b="1" i="1" smtClean="0"/>
              <a:t>Высший Арбитражный Суд Российской Федерации</a:t>
            </a:r>
          </a:p>
        </p:txBody>
      </p:sp>
      <p:pic>
        <p:nvPicPr>
          <p:cNvPr id="34818" name="Picture 2" descr="C:\Users\Света\Desktop\Новая папка (6)\арби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857500"/>
            <a:ext cx="2857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C:\Users\Света\Desktop\Новая папка (5)\высш арбит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3071813"/>
            <a:ext cx="334010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357313" y="500063"/>
            <a:ext cx="6572250" cy="1500187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Конституционные основы статуса и компетенции Высшего Арбитражного Суда Российской Федерации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Статья 127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5072063"/>
            <a:ext cx="5143500" cy="12144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Высший Арбитражный Суд Российской Федерации дает разъяснения по вопросам судебной практики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5" y="2214563"/>
            <a:ext cx="4071938" cy="257175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Высший Арбитражный Суд Российской Федерации осуществляет в предусмотренных федеральным законом процессуальных формах судебный надзор за арбитражными судами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3" y="2214563"/>
            <a:ext cx="4071937" cy="250031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Высший Арбитражный Суд Российской Федерации является высшим органом по разрешению экономических споров иных дел, рассматриваемых арбитражными судами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5357813" y="1857375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928938" y="1857375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071938" y="4857750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72" name="Picture 2" descr="C:\Users\Света\Desktop\Новая папка (3)\ar1231310425576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4929188"/>
            <a:ext cx="21240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-642938" y="1285875"/>
            <a:ext cx="8183563" cy="1050925"/>
          </a:xfrm>
        </p:spPr>
        <p:txBody>
          <a:bodyPr/>
          <a:lstStyle/>
          <a:p>
            <a:r>
              <a:rPr lang="ru-RU" b="1" i="1" smtClean="0"/>
              <a:t>Верховный Суд</a:t>
            </a:r>
            <a:br>
              <a:rPr lang="ru-RU" b="1" i="1" smtClean="0"/>
            </a:br>
            <a:r>
              <a:rPr lang="ru-RU" b="1" i="1" smtClean="0"/>
              <a:t> Российской Федерации</a:t>
            </a:r>
          </a:p>
        </p:txBody>
      </p:sp>
      <p:pic>
        <p:nvPicPr>
          <p:cNvPr id="38914" name="Picture 2" descr="C:\Users\Света\Desktop\Новая папка (5)\верхов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143250"/>
            <a:ext cx="4095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C:\Users\Света\Desktop\Новая папка (3)\3154618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3214688"/>
            <a:ext cx="33083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428750" y="642938"/>
            <a:ext cx="5857875" cy="1571625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Конституционные основы статуса и компетенции Верховного Суда Российской Федерации. Статья 126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8" y="5286375"/>
            <a:ext cx="5072062" cy="1357313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Верховный Суд Российской Федерации дает разъяснения по вопросам судебной практики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2357438"/>
            <a:ext cx="3929062" cy="228600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Верховный Суд Российской Федерации осуществляет в предусмотренных федеральным законом процессуальных формах судебный надзор за судами общей юрисдикции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2357438"/>
            <a:ext cx="4000500" cy="228600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Верховный Суд Российской Федерации является высшим судебным органом по гражданским, уголовным, административным иным делам, подсудным судам общей юрисдикции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5214938" y="2071688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286000" y="2071688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929063" y="4714875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68" name="Picture 2" descr="C:\Users\Света\Desktop\Новая папка (5)\e69533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786313"/>
            <a:ext cx="3024187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1143000" y="642938"/>
            <a:ext cx="6429375" cy="2551112"/>
          </a:xfrm>
        </p:spPr>
        <p:txBody>
          <a:bodyPr/>
          <a:lstStyle/>
          <a:p>
            <a:r>
              <a:rPr lang="ru-RU" b="1" i="1" smtClean="0"/>
              <a:t>Прокуратура </a:t>
            </a:r>
            <a:br>
              <a:rPr lang="ru-RU" b="1" i="1" smtClean="0"/>
            </a:br>
            <a:r>
              <a:rPr lang="ru-RU" b="1" i="1" smtClean="0"/>
              <a:t>Российской Федерации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43010" name="Picture 2" descr="C:\Users\Света\Desktop\Новая папка (6)\picture.ash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928938"/>
            <a:ext cx="2865438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C:\Users\Света\Desktop\Новая папка (6)\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00438"/>
            <a:ext cx="358457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43438" y="2571750"/>
            <a:ext cx="3929062" cy="1357313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Иные прокуроры назначаются Генеральным прокурором Российской Федерации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8" y="4500563"/>
            <a:ext cx="3786187" cy="207168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Полномочия,  организация и порядок деятельности прокуратуры Российской Федерации определяются федеральным законом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00563" y="4286250"/>
            <a:ext cx="4643437" cy="200025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Прокуроры субъектов Российской Федерации назначаются Генеральным прокурором Российской Федерации по согласованию с ее субъектами</a:t>
            </a:r>
          </a:p>
        </p:txBody>
      </p:sp>
      <p:sp>
        <p:nvSpPr>
          <p:cNvPr id="7" name="Овал 6"/>
          <p:cNvSpPr/>
          <p:nvPr/>
        </p:nvSpPr>
        <p:spPr>
          <a:xfrm>
            <a:off x="642938" y="1214438"/>
            <a:ext cx="2571750" cy="2286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Прокуратура Российской Федерации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Статья 129</a:t>
            </a:r>
          </a:p>
        </p:txBody>
      </p:sp>
      <p:sp>
        <p:nvSpPr>
          <p:cNvPr id="8" name="Стрелка вниз 7"/>
          <p:cNvSpPr/>
          <p:nvPr/>
        </p:nvSpPr>
        <p:spPr>
          <a:xfrm rot="18634828">
            <a:off x="2749551" y="3644900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3214688" y="2571750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428750" y="4000500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5064" name="Picture 1" descr="C:\Users\Света\Desktop\Новая папка (6)\azEHr7X0zu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428625"/>
            <a:ext cx="292893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643998" cy="6715148"/>
          </a:xfrm>
        </p:spPr>
        <p:txBody>
          <a:bodyPr/>
          <a:lstStyle/>
          <a:p>
            <a:r>
              <a:rPr lang="ru-RU" sz="2000" b="1" dirty="0" smtClean="0">
                <a:hlinkClick r:id="rId2" tooltip="Путин, Владимир Владимирович"/>
              </a:rPr>
              <a:t>Владимир Путин</a:t>
            </a:r>
            <a:r>
              <a:rPr lang="ru-RU" sz="2000" b="1" dirty="0" smtClean="0"/>
              <a:t>, выступая </a:t>
            </a:r>
            <a:r>
              <a:rPr lang="ru-RU" sz="2000" b="1" dirty="0" smtClean="0">
                <a:hlinkClick r:id="rId3" tooltip="21 июня"/>
              </a:rPr>
              <a:t>21 июня</a:t>
            </a:r>
            <a:r>
              <a:rPr lang="ru-RU" sz="2000" b="1" dirty="0" smtClean="0"/>
              <a:t> </a:t>
            </a:r>
            <a:r>
              <a:rPr lang="ru-RU" sz="2000" b="1" dirty="0" smtClean="0">
                <a:hlinkClick r:id="rId4" tooltip="2013 год"/>
              </a:rPr>
              <a:t>2013 года</a:t>
            </a:r>
            <a:r>
              <a:rPr lang="ru-RU" sz="2000" b="1" dirty="0" smtClean="0"/>
              <a:t> на </a:t>
            </a:r>
            <a:r>
              <a:rPr lang="ru-RU" sz="2000" b="1" dirty="0" smtClean="0">
                <a:hlinkClick r:id="rId5" tooltip="Петербургский международный экономический форум"/>
              </a:rPr>
              <a:t>Петербургском международном экономическом форуме</a:t>
            </a:r>
            <a:r>
              <a:rPr lang="ru-RU" sz="2000" b="1" dirty="0" smtClean="0"/>
              <a:t>, предложил объединить в единый судебный орган Высший Арбитражный Суд и </a:t>
            </a:r>
            <a:r>
              <a:rPr lang="ru-RU" sz="2000" b="1" dirty="0" smtClean="0">
                <a:hlinkClick r:id="rId6" tooltip="Верховный Суд Российской Федерации"/>
              </a:rPr>
              <a:t>Верховный Суд</a:t>
            </a:r>
            <a:r>
              <a:rPr lang="ru-RU" sz="2000" b="1" dirty="0" smtClean="0"/>
              <a:t> и внести соответствующие </a:t>
            </a:r>
            <a:r>
              <a:rPr lang="ru-RU" sz="2000" b="1" dirty="0" smtClean="0">
                <a:hlinkClick r:id="rId7" tooltip="Поправки к Конституции России"/>
              </a:rPr>
              <a:t>поправки в Конституцию</a:t>
            </a:r>
            <a:r>
              <a:rPr lang="ru-RU" sz="2000" b="1" baseline="30000" dirty="0" smtClean="0">
                <a:hlinkClick r:id="rId8"/>
              </a:rPr>
              <a:t>[1]</a:t>
            </a:r>
            <a:r>
              <a:rPr lang="ru-RU" sz="2000" b="1" baseline="30000" dirty="0" smtClean="0">
                <a:hlinkClick r:id="rId8"/>
              </a:rPr>
              <a:t>[2]</a:t>
            </a:r>
            <a:r>
              <a:rPr lang="ru-RU" sz="2000" b="1" baseline="30000" dirty="0" smtClean="0">
                <a:hlinkClick r:id="rId8"/>
              </a:rPr>
              <a:t>[3]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dirty="0" smtClean="0">
                <a:hlinkClick r:id="rId9" tooltip="7 октября"/>
              </a:rPr>
              <a:t>7 октября</a:t>
            </a:r>
            <a:r>
              <a:rPr lang="ru-RU" sz="2000" b="1" dirty="0" smtClean="0"/>
              <a:t> </a:t>
            </a:r>
            <a:r>
              <a:rPr lang="ru-RU" sz="2000" b="1" dirty="0" smtClean="0">
                <a:hlinkClick r:id="rId4" tooltip="2013 год"/>
              </a:rPr>
              <a:t>2013 года</a:t>
            </a:r>
            <a:r>
              <a:rPr lang="ru-RU" sz="2000" b="1" dirty="0" smtClean="0"/>
              <a:t> Президент РФ внёс в Государственную Думу проект Закона РФ о поправке к Конституции РФ «О Верховном Суде Российской Федерации и прокуратуре Российской Федерации», которым Высший Арбитражный Суд РФ упраздняется, а его полномочия и штатная численность судей передаются Верховному Суду РФ</a:t>
            </a:r>
            <a:r>
              <a:rPr lang="ru-RU" sz="2000" b="1" baseline="30000" dirty="0" smtClean="0">
                <a:hlinkClick r:id="rId8"/>
              </a:rPr>
              <a:t>[4]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dirty="0" smtClean="0">
                <a:hlinkClick r:id="rId10" tooltip="21 ноября"/>
              </a:rPr>
              <a:t>21 ноября</a:t>
            </a:r>
            <a:r>
              <a:rPr lang="ru-RU" sz="2000" b="1" dirty="0" smtClean="0"/>
              <a:t> </a:t>
            </a:r>
            <a:r>
              <a:rPr lang="ru-RU" sz="2000" b="1" dirty="0" smtClean="0">
                <a:hlinkClick r:id="rId4" tooltip="2013 год"/>
              </a:rPr>
              <a:t>2013 года</a:t>
            </a:r>
            <a:r>
              <a:rPr lang="ru-RU" sz="2000" b="1" dirty="0" smtClean="0"/>
              <a:t> </a:t>
            </a:r>
            <a:r>
              <a:rPr lang="ru-RU" sz="2000" b="1" dirty="0" smtClean="0">
                <a:hlinkClick r:id="rId11" tooltip="Государственная Дума РФ"/>
              </a:rPr>
              <a:t>Госдума</a:t>
            </a:r>
            <a:r>
              <a:rPr lang="ru-RU" sz="2000" b="1" dirty="0" smtClean="0"/>
              <a:t> приняла законопроект об объединении Высшего Арбитражного суда в </a:t>
            </a:r>
            <a:r>
              <a:rPr lang="ru-RU" sz="2000" b="1" dirty="0" smtClean="0">
                <a:hlinkClick r:id="rId12" tooltip="Верховный суд РФ"/>
              </a:rPr>
              <a:t>Верховный суд РФ</a:t>
            </a:r>
            <a:r>
              <a:rPr lang="ru-RU" sz="2000" b="1" dirty="0" smtClean="0"/>
              <a:t> во втором чтении</a:t>
            </a:r>
            <a:r>
              <a:rPr lang="ru-RU" sz="2000" b="1" baseline="30000" dirty="0" smtClean="0">
                <a:hlinkClick r:id="rId8"/>
              </a:rPr>
              <a:t>[5]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dirty="0" smtClean="0">
                <a:hlinkClick r:id="rId13" tooltip="6 февраля"/>
              </a:rPr>
              <a:t>6 февраля</a:t>
            </a:r>
            <a:r>
              <a:rPr lang="ru-RU" sz="2000" b="1" dirty="0" smtClean="0"/>
              <a:t> </a:t>
            </a:r>
            <a:r>
              <a:rPr lang="ru-RU" sz="2000" b="1" dirty="0" smtClean="0">
                <a:hlinkClick r:id="rId14" tooltip="2014 год"/>
              </a:rPr>
              <a:t>2014 года</a:t>
            </a:r>
            <a:r>
              <a:rPr lang="ru-RU" sz="2000" b="1" dirty="0" smtClean="0"/>
              <a:t> </a:t>
            </a:r>
            <a:r>
              <a:rPr lang="ru-RU" sz="2000" b="1" dirty="0" smtClean="0">
                <a:hlinkClick r:id="rId15" tooltip="Президент России"/>
              </a:rPr>
              <a:t>Президент России</a:t>
            </a:r>
            <a:r>
              <a:rPr lang="ru-RU" sz="2000" b="1" dirty="0" smtClean="0"/>
              <a:t> </a:t>
            </a:r>
            <a:r>
              <a:rPr lang="ru-RU" sz="2000" b="1" dirty="0" smtClean="0">
                <a:hlinkClick r:id="rId16" tooltip="Владимир Путин"/>
              </a:rPr>
              <a:t>Владимир Путин</a:t>
            </a:r>
            <a:r>
              <a:rPr lang="ru-RU" sz="2000" b="1" dirty="0" smtClean="0"/>
              <a:t> подписал закон об объединении судов</a:t>
            </a:r>
            <a:r>
              <a:rPr lang="ru-RU" sz="2000" b="1" baseline="30000" dirty="0" smtClean="0">
                <a:hlinkClick r:id="rId8"/>
              </a:rPr>
              <a:t>[6]</a:t>
            </a:r>
            <a:r>
              <a:rPr lang="ru-RU" sz="2000" b="1" dirty="0" smtClean="0"/>
              <a:t>. Срок реорганизации — 6 месяцев со дня подписания и опубликования закона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715146"/>
            <a:ext cx="6415110" cy="4571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428625" y="1714500"/>
            <a:ext cx="8229600" cy="1143000"/>
          </a:xfrm>
        </p:spPr>
        <p:txBody>
          <a:bodyPr/>
          <a:lstStyle/>
          <a:p>
            <a:r>
              <a:rPr lang="ru-RU" sz="5400" b="1" i="1" smtClean="0"/>
              <a:t>Вопросы и задания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500" y="500063"/>
            <a:ext cx="5786438" cy="157162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Как называется в РФ высший судебный орган по гражданским, уголовным, административным делам?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8" y="5214938"/>
            <a:ext cx="8286750" cy="12144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3.Высший арбитражный суд РФ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88" y="2357438"/>
            <a:ext cx="8286750" cy="12144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1.Конституционный суд РФ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88" y="3786188"/>
            <a:ext cx="8286750" cy="12144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2. Верховный суд РФ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500" y="1000125"/>
            <a:ext cx="8072438" cy="100012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Федеральные суды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2000250"/>
            <a:ext cx="3071812" cy="150018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Конституционный суд РФ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2000250"/>
            <a:ext cx="2857500" cy="150018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Высший Арбитражный суд РФ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00813" y="2000250"/>
            <a:ext cx="2428875" cy="150018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Верховный суд РФ</a:t>
            </a:r>
          </a:p>
        </p:txBody>
      </p:sp>
      <p:sp>
        <p:nvSpPr>
          <p:cNvPr id="9" name="Овал 8"/>
          <p:cNvSpPr/>
          <p:nvPr/>
        </p:nvSpPr>
        <p:spPr>
          <a:xfrm>
            <a:off x="428625" y="3643313"/>
            <a:ext cx="4000500" cy="2714625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Правосудие осуществляется только судом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Создание чрезвычайных судов не допускается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85728"/>
            <a:ext cx="7143800" cy="928694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Судебная система Российской Федерации</a:t>
            </a:r>
          </a:p>
        </p:txBody>
      </p:sp>
      <p:pic>
        <p:nvPicPr>
          <p:cNvPr id="16391" name="Picture 1" descr="C:\Users\Света\Desktop\Новая папка (5)\18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857625"/>
            <a:ext cx="352425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500" y="500063"/>
            <a:ext cx="5786438" cy="157162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Как называется в РФ высший судебный орган, который разрешает дела о соответствии Конституции РФ  федеральных законов?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8" y="5214938"/>
            <a:ext cx="8286750" cy="12144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3.Высший арбитражный суд РФ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88" y="2357438"/>
            <a:ext cx="8286750" cy="12144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1.Конституционный суд РФ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88" y="3786188"/>
            <a:ext cx="8286750" cy="12144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2. Верховный суд РФ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500" y="500063"/>
            <a:ext cx="5786438" cy="157162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Как называется в РФ высший судебный орган по разрешению экономических споров?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8" y="5214938"/>
            <a:ext cx="8286750" cy="12144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3.Высший арбитражный суд РФ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88" y="2357438"/>
            <a:ext cx="8286750" cy="12144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1.Конституционный суд РФ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88" y="3786188"/>
            <a:ext cx="8286750" cy="12144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2. Верховный суд РФ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500" y="500063"/>
            <a:ext cx="5786438" cy="157162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Судьями могут быть граждане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8" y="2357438"/>
            <a:ext cx="8286750" cy="12144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18 ЛЕТ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8" y="3786188"/>
            <a:ext cx="8286750" cy="12144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21 ГОД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8" y="5286375"/>
            <a:ext cx="8286750" cy="1214438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25 ЛЕТ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500" y="500063"/>
            <a:ext cx="5786438" cy="157162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Суд присяжных применяется при рассмотрении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8" y="2357438"/>
            <a:ext cx="8286750" cy="12144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1.гражданских дел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8" y="3786188"/>
            <a:ext cx="8286750" cy="12144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2.уголовных дел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8" y="5214938"/>
            <a:ext cx="8286750" cy="12144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3. трудовых споров.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12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5813" y="1428750"/>
            <a:ext cx="7643812" cy="3500438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Судьями РФ могут быть ________________ РФ, достигшие _______ лет, имеющие __________  ___________ образование и стаж профессиональной работы не менее ________ лет.</a:t>
            </a:r>
            <a:endParaRPr lang="ru-RU" sz="32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57250" y="2786063"/>
            <a:ext cx="7715250" cy="12144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Что значит состязательность суда?</a:t>
            </a:r>
            <a:endParaRPr lang="ru-RU" sz="32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25" y="285750"/>
            <a:ext cx="7215188" cy="121443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Суды субъектов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Российской Федерации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1714500"/>
            <a:ext cx="4071938" cy="214312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Конституционные (уставные) суды субъектов 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6313" y="1714500"/>
            <a:ext cx="4071937" cy="214312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Мировые судьи, являющиеся судьями общей юрисдикции </a:t>
            </a:r>
          </a:p>
        </p:txBody>
      </p: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0" y="5934075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Смотрите федеральный конституционный закон «О судебной системе Российской Федерации». </a:t>
            </a:r>
          </a:p>
          <a:p>
            <a:pPr algn="ctr"/>
            <a:r>
              <a:rPr lang="ru-RU">
                <a:latin typeface="Calibri" pitchFamily="34" charset="0"/>
              </a:rPr>
              <a:t>Собрание законодательства Российской федерации № 1, 1997. Ст. 1.</a:t>
            </a:r>
          </a:p>
        </p:txBody>
      </p:sp>
      <p:pic>
        <p:nvPicPr>
          <p:cNvPr id="18437" name="Picture 1" descr="C:\Users\Света\Desktop\Новая папка (3)\f2suwr4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4071938"/>
            <a:ext cx="46434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357563" y="2143125"/>
            <a:ext cx="2214562" cy="192881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Статус и требования к судьям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3" y="571500"/>
            <a:ext cx="3071812" cy="1214438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Судьи несменяемы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4500563"/>
            <a:ext cx="3571875" cy="135731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Стаж работы по юридической профессии не менее 5 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4438" y="4572000"/>
            <a:ext cx="3071812" cy="1214438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Судьи неприкосновенны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43000" y="571500"/>
            <a:ext cx="3071813" cy="1214438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Судьи независимы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57875" y="1928813"/>
            <a:ext cx="2571750" cy="221456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Судьями могут быть граждане Российской Федерации, достигшие 25 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38" y="1928813"/>
            <a:ext cx="2571750" cy="221456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Судьями могут быть граждане, имеющие высшее юридическое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5143501" y="2857500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5400000">
            <a:off x="2714626" y="2928937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0800000">
            <a:off x="4500563" y="1714500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0800000">
            <a:off x="3071813" y="1714500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928938" y="4143375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786313" y="4071938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88" y="357188"/>
            <a:ext cx="3714750" cy="150018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Федеральным законом могут быть дополнительные требования к судьям Российской Федерации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50" y="4429125"/>
            <a:ext cx="3571875" cy="2143125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Судья не может быть привлечен к уголовной ответственности иначе как в порядке, определяемом федеральным законом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25" y="4357688"/>
            <a:ext cx="3786188" cy="2143125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Полномочия судьи могут быть прекращены или приостановлены не иначе как в порядке и по основаниям, установленным федеральным законом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429000" y="2286000"/>
            <a:ext cx="2214563" cy="192881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Статус и требования к судьям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2063" y="428625"/>
            <a:ext cx="3643312" cy="1500188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Судьи подчиняются только Конституции Российской Федерации и федеральным законам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5214938" y="3786188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714625" y="3786188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4714875" y="2000250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0800000">
            <a:off x="3214688" y="2000250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8" name="Picture 3" descr="C:\Users\Света\Desktop\Новая папка (4)\1988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071688"/>
            <a:ext cx="2428875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4" descr="C:\Users\Света\Desktop\Новая папка (3)\h_KRdJqZOz1kMrf0L5sQgbF9vtNDx6AVjG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2071688"/>
            <a:ext cx="2193925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928813" y="285750"/>
            <a:ext cx="4929187" cy="192881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Конституционные принципы судопроизводства (правосудия)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75" y="2428875"/>
            <a:ext cx="2357438" cy="1214438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Принцип гласности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072188" y="3500438"/>
            <a:ext cx="2928937" cy="30003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Разбирательство во всех судах открытое. Слушание дела в закрытом заседании допускается в случаях, предусмотренных федеральным законом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625" y="2500313"/>
            <a:ext cx="2357438" cy="12144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Принцип законности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14313" y="3429000"/>
            <a:ext cx="2928937" cy="321468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Суд, установив при рассмотрении дела несоответствие акта государственного или иного органа закону, принимает решение в соответствии с законом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Стрелка вниз 38"/>
          <p:cNvSpPr/>
          <p:nvPr/>
        </p:nvSpPr>
        <p:spPr>
          <a:xfrm rot="2001024">
            <a:off x="1881188" y="1851025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9607624">
            <a:off x="5857875" y="1785938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4" name="Picture 18" descr="C:\Users\Света\Desktop\Новая папка (3)\apreLaw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2714625"/>
            <a:ext cx="2786063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214938" y="3571875"/>
            <a:ext cx="3071812" cy="1000125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Принцип состязательности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4875" y="4429125"/>
            <a:ext cx="4000500" cy="121443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Судопроизводство осуществляется на основе состязательности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0" y="428625"/>
            <a:ext cx="3071813" cy="1214438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Участие граждан в осуществлении правосудия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3" y="1357313"/>
            <a:ext cx="4357687" cy="18573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случаях, предусмотренных федеральным законом, судопроизводство осуществляется с участием присяжных заседателей, а также народных и арбитражных заседателей.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50" y="2928938"/>
            <a:ext cx="3071813" cy="12144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Принцип равноправия сторон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3786188"/>
            <a:ext cx="3857625" cy="221456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Судопроизводство осуществляется на основе равноправия сторон. Все равны перед законом и судом. Суды не отдают предпочтение каким-либо органам и лицам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57188" y="642938"/>
            <a:ext cx="3929062" cy="1928812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Конституционные принципы судопроизводства (правосудия)</a:t>
            </a:r>
            <a:endParaRPr lang="ru-RU" sz="20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714500" y="2500313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3643313" y="785812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504032">
            <a:off x="4233863" y="3289300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857500" y="0"/>
            <a:ext cx="3929063" cy="192881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Конституционные принципы судопроизводства (правосудия)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3625" y="2286000"/>
            <a:ext cx="2428875" cy="1214438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Принцип устности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2428875"/>
            <a:ext cx="4071937" cy="114300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Недопустимость заочного разбирательства уголовных дел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57875" y="3143250"/>
            <a:ext cx="2928938" cy="121443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Все документы оглашаются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3429000"/>
            <a:ext cx="3571875" cy="264318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Заочное разбирательство не допускается, кроме случаев, предусмотренных федеральным законом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416793">
            <a:off x="2860675" y="1890713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0111674">
            <a:off x="5537200" y="1935163"/>
            <a:ext cx="1143000" cy="428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80" name="Picture 1" descr="C:\Users\Света\Desktop\Новая папка (3)\99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500563"/>
            <a:ext cx="37353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-214313" y="357188"/>
            <a:ext cx="7397751" cy="2643187"/>
          </a:xfrm>
        </p:spPr>
        <p:txBody>
          <a:bodyPr/>
          <a:lstStyle/>
          <a:p>
            <a:r>
              <a:rPr lang="ru-RU" b="1" i="1" smtClean="0"/>
              <a:t>Конституционный суд</a:t>
            </a:r>
            <a:br>
              <a:rPr lang="ru-RU" b="1" i="1" smtClean="0"/>
            </a:br>
            <a:r>
              <a:rPr lang="ru-RU" b="1" i="1" smtClean="0"/>
              <a:t> Российской Федерации</a:t>
            </a:r>
          </a:p>
        </p:txBody>
      </p:sp>
      <p:pic>
        <p:nvPicPr>
          <p:cNvPr id="30722" name="Picture 2" descr="C:\Users\Света\Desktop\Новая папка (6)\Jarkova_l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285750"/>
            <a:ext cx="13890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Света\Desktop\Новая папка (6)\Kleandrov_li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4714875"/>
            <a:ext cx="14192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C:\Users\Света\Desktop\Новая папка (6)\Krasavchikova_li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2500313"/>
            <a:ext cx="14192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C:\Users\Света\Desktop\Новая папка (6)\Seleznev_lit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38" y="2500313"/>
            <a:ext cx="14192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C:\Users\Света\Desktop\Новая папка (6)\Zorkin_lit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38" y="4714875"/>
            <a:ext cx="138906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C:\Users\Света\Desktop\Новая папка (4)\09021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" y="3286125"/>
            <a:ext cx="47053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719</Words>
  <Application>Microsoft Office PowerPoint</Application>
  <PresentationFormat>Экран (4:3)</PresentationFormat>
  <Paragraphs>116</Paragraphs>
  <Slides>25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Конституционный суд  Российской Федерации</vt:lpstr>
      <vt:lpstr>Слайд 10</vt:lpstr>
      <vt:lpstr>Высший Арбитражный Суд Российской Федерации</vt:lpstr>
      <vt:lpstr>Слайд 12</vt:lpstr>
      <vt:lpstr>Верховный Суд  Российской Федерации</vt:lpstr>
      <vt:lpstr>Слайд 14</vt:lpstr>
      <vt:lpstr>Прокуратура  Российской Федерации </vt:lpstr>
      <vt:lpstr>Слайд 16</vt:lpstr>
      <vt:lpstr>Владимир Путин, выступая 21 июня 2013 года на Петербургском международном экономическом форуме, предложил объединить в единый судебный орган Высший Арбитражный Суд и Верховный Суд и внести соответствующие поправки в Конституцию[1][2][3]. 7 октября 2013 года Президент РФ внёс в Государственную Думу проект Закона РФ о поправке к Конституции РФ «О Верховном Суде Российской Федерации и прокуратуре Российской Федерации», которым Высший Арбитражный Суд РФ упраздняется, а его полномочия и штатная численность судей передаются Верховному Суду РФ[4]. 21 ноября 2013 года Госдума приняла законопроект об объединении Высшего Арбитражного суда в Верховный суд РФ во втором чтении[5]. 6 февраля 2014 года Президент России Владимир Путин подписал закон об объединении судов[6]. Срок реорганизации — 6 месяцев со дня подписания и опубликования закона. </vt:lpstr>
      <vt:lpstr>Вопросы и задания</vt:lpstr>
      <vt:lpstr>Слайд 19</vt:lpstr>
      <vt:lpstr>Слайд 20</vt:lpstr>
      <vt:lpstr>Слайд 21</vt:lpstr>
      <vt:lpstr>Слайд 22</vt:lpstr>
      <vt:lpstr>Слайд 23</vt:lpstr>
      <vt:lpstr>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Admin</cp:lastModifiedBy>
  <cp:revision>31</cp:revision>
  <dcterms:created xsi:type="dcterms:W3CDTF">2010-03-30T17:28:07Z</dcterms:created>
  <dcterms:modified xsi:type="dcterms:W3CDTF">2014-03-31T13:23:04Z</dcterms:modified>
</cp:coreProperties>
</file>