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4EE1-55D2-442E-838D-232BF470EBA8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19F38-1A88-4D48-B8A7-B98D90C91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97B65-1A18-4888-93E0-7F416E00850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39F3E1-BEB4-477C-8D1B-FA31811347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3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77BD-475F-474A-A6EB-7866AE89B33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667D-6C63-48C4-93E5-E8705D984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Урок геометрии в 8 классе</a:t>
            </a:r>
            <a:r>
              <a:rPr lang="ru-RU" b="1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b="1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C00000"/>
                </a:solidFill>
                <a:latin typeface="Monotype Corsiva" pitchFamily="66" charset="0"/>
              </a:rPr>
              <a:t> «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Площади фигур»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6870700" cy="1600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Segoe Script" pitchFamily="34" charset="0"/>
              </a:rPr>
              <a:t>Другой вариант покрытия пола </a:t>
            </a:r>
            <a:endParaRPr lang="ru-RU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 descr="Дуб"/>
          <p:cNvSpPr>
            <a:spLocks noChangeArrowheads="1"/>
          </p:cNvSpPr>
          <p:nvPr/>
        </p:nvSpPr>
        <p:spPr bwMode="auto">
          <a:xfrm>
            <a:off x="611560" y="0"/>
            <a:ext cx="1440160" cy="1484784"/>
          </a:xfrm>
          <a:prstGeom prst="rtTriangl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797" name="AutoShape 5" descr="Орех"/>
          <p:cNvSpPr>
            <a:spLocks noChangeArrowheads="1"/>
          </p:cNvSpPr>
          <p:nvPr/>
        </p:nvSpPr>
        <p:spPr bwMode="auto">
          <a:xfrm rot="10800000">
            <a:off x="4644008" y="260648"/>
            <a:ext cx="2448148" cy="1079773"/>
          </a:xfrm>
          <a:custGeom>
            <a:avLst/>
            <a:gdLst>
              <a:gd name="G0" fmla="+- 7811 0 0"/>
              <a:gd name="G1" fmla="+- 21600 0 7811"/>
              <a:gd name="G2" fmla="*/ 7811 1 2"/>
              <a:gd name="G3" fmla="+- 21600 0 G2"/>
              <a:gd name="G4" fmla="+/ 7811 21600 2"/>
              <a:gd name="G5" fmla="+/ G1 0 2"/>
              <a:gd name="G6" fmla="*/ 21600 21600 7811"/>
              <a:gd name="G7" fmla="*/ G6 1 2"/>
              <a:gd name="G8" fmla="+- 21600 0 G7"/>
              <a:gd name="G9" fmla="*/ 21600 1 2"/>
              <a:gd name="G10" fmla="+- 7811 0 G9"/>
              <a:gd name="G11" fmla="?: G10 G8 0"/>
              <a:gd name="G12" fmla="?: G10 G7 21600"/>
              <a:gd name="T0" fmla="*/ 17694 w 21600"/>
              <a:gd name="T1" fmla="*/ 10800 h 21600"/>
              <a:gd name="T2" fmla="*/ 10800 w 21600"/>
              <a:gd name="T3" fmla="*/ 21600 h 21600"/>
              <a:gd name="T4" fmla="*/ 3906 w 21600"/>
              <a:gd name="T5" fmla="*/ 10800 h 21600"/>
              <a:gd name="T6" fmla="*/ 10800 w 21600"/>
              <a:gd name="T7" fmla="*/ 0 h 21600"/>
              <a:gd name="T8" fmla="*/ 5706 w 21600"/>
              <a:gd name="T9" fmla="*/ 5706 h 21600"/>
              <a:gd name="T10" fmla="*/ 15894 w 21600"/>
              <a:gd name="T11" fmla="*/ 1589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811" y="21600"/>
                </a:lnTo>
                <a:lnTo>
                  <a:pt x="13789" y="21600"/>
                </a:lnTo>
                <a:lnTo>
                  <a:pt x="21600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/>
          </a:p>
        </p:txBody>
      </p:sp>
      <p:sp>
        <p:nvSpPr>
          <p:cNvPr id="33798" name="AutoShape 6" descr="Каштан"/>
          <p:cNvSpPr>
            <a:spLocks noChangeArrowheads="1"/>
          </p:cNvSpPr>
          <p:nvPr/>
        </p:nvSpPr>
        <p:spPr bwMode="auto">
          <a:xfrm>
            <a:off x="2915816" y="188640"/>
            <a:ext cx="1728539" cy="1152798"/>
          </a:xfrm>
          <a:prstGeom prst="parallelogram">
            <a:avLst>
              <a:gd name="adj" fmla="val 74481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50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779912" y="188640"/>
            <a:ext cx="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580112" y="332656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220072" y="692696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50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11560" y="404664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50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3608" y="1124744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60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203848" y="1052736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60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724128" y="260648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60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23528" y="1844825"/>
            <a:ext cx="892456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Оформить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пол 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кабинете математики, используя паркетные плитки данного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размера и данной формы, так чтобы: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число треугольных плиток должно быть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плиток в форме параллелограммов и трапеций –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одинаковое количество.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сколько всего фигур потребуется для выполнения задания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Настелить пол, составив узор из цветных чередующихся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параллелограммов, треугольников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и трапеций, подобрав цвета.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724128" y="980728"/>
            <a:ext cx="535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180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 л а </a:t>
            </a:r>
            <a:r>
              <a:rPr lang="ru-RU" sz="3200" b="1" dirty="0" err="1"/>
              <a:t>н</a:t>
            </a:r>
            <a:r>
              <a:rPr lang="ru-RU" sz="3200" b="1" dirty="0"/>
              <a:t>  </a:t>
            </a:r>
            <a:r>
              <a:rPr lang="ru-RU" sz="3200" b="1" dirty="0" err="1"/>
              <a:t>р</a:t>
            </a:r>
            <a:r>
              <a:rPr lang="ru-RU" sz="3200" b="1" dirty="0"/>
              <a:t> </a:t>
            </a:r>
            <a:r>
              <a:rPr lang="ru-RU" sz="3200" b="1" dirty="0" err="1"/>
              <a:t>а</a:t>
            </a:r>
            <a:r>
              <a:rPr lang="ru-RU" sz="3200" b="1" dirty="0"/>
              <a:t> с ч ё т о в</a:t>
            </a:r>
            <a:r>
              <a:rPr lang="ru-RU" sz="4000" dirty="0"/>
              <a:t> 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620688"/>
            <a:ext cx="8675687" cy="62373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1. Найти площади: треугольника, трапеции, параллелограмма</a:t>
            </a:r>
            <a:r>
              <a:rPr lang="ru-RU" sz="2800" b="1" i="1" dirty="0" smtClean="0"/>
              <a:t>.</a:t>
            </a:r>
            <a:endParaRPr lang="en-US" sz="2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2. Рассчитать количество полос, если высота одной полосы </a:t>
            </a:r>
            <a:r>
              <a:rPr lang="ru-RU" sz="2800" b="1" i="1" dirty="0" smtClean="0"/>
              <a:t>50</a:t>
            </a:r>
            <a:endParaRPr lang="ru-RU" sz="2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3. Найти площадь одной полосы</a:t>
            </a:r>
            <a:r>
              <a:rPr lang="en-US" sz="2800" b="1" i="1" dirty="0"/>
              <a:t>   </a:t>
            </a:r>
            <a:endParaRPr lang="ru-RU" sz="2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4. Найти площадь треугольников одной полосы. 2*</a:t>
            </a:r>
            <a:r>
              <a:rPr lang="en-US" sz="2800" b="1" i="1" dirty="0"/>
              <a:t>S</a:t>
            </a:r>
            <a:r>
              <a:rPr lang="ru-RU" sz="2800" b="1" i="1" dirty="0" err="1"/>
              <a:t>тр</a:t>
            </a:r>
            <a:endParaRPr lang="ru-RU" sz="2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5. Сосчитать площадь всех трапеций и параллелограммов одной полосы. </a:t>
            </a:r>
            <a:r>
              <a:rPr lang="en-US" sz="2800" b="1" i="1" dirty="0"/>
              <a:t>S</a:t>
            </a:r>
            <a:r>
              <a:rPr lang="ru-RU" sz="2800" b="1" i="1" dirty="0"/>
              <a:t>пол - </a:t>
            </a:r>
            <a:r>
              <a:rPr lang="en-US" sz="2800" b="1" i="1" dirty="0"/>
              <a:t>S</a:t>
            </a:r>
            <a:r>
              <a:rPr lang="ru-RU" sz="2800" b="1" i="1" dirty="0" err="1"/>
              <a:t>тр-ов</a:t>
            </a:r>
            <a:endParaRPr lang="ru-RU" sz="2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6. Найти суммарную площадь одного параллелограмма и одной трапеции.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7. Рассчитать количество фигур в одном </a:t>
            </a:r>
            <a:r>
              <a:rPr lang="ru-RU" sz="2800" b="1" i="1" dirty="0" smtClean="0"/>
              <a:t>ряду: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 smtClean="0"/>
              <a:t> </a:t>
            </a:r>
            <a:r>
              <a:rPr lang="en-US" sz="2800" b="1" i="1" dirty="0"/>
              <a:t>S</a:t>
            </a:r>
            <a:r>
              <a:rPr lang="ru-RU" sz="2800" b="1" i="1" dirty="0"/>
              <a:t>полосы без </a:t>
            </a:r>
            <a:r>
              <a:rPr lang="ru-RU" sz="2800" b="1" i="1" dirty="0" err="1"/>
              <a:t>треуг</a:t>
            </a:r>
            <a:r>
              <a:rPr lang="ru-RU" sz="2800" b="1" i="1" dirty="0"/>
              <a:t> : </a:t>
            </a:r>
            <a:r>
              <a:rPr lang="en-US" sz="2800" b="1" i="1" dirty="0"/>
              <a:t>S</a:t>
            </a:r>
            <a:r>
              <a:rPr lang="ru-RU" sz="2800" b="1" i="1" dirty="0"/>
              <a:t>пар и </a:t>
            </a:r>
            <a:r>
              <a:rPr lang="ru-RU" sz="2800" b="1" i="1" dirty="0" smtClean="0"/>
              <a:t>трап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8. Найти сколько всего фигур потребуется для выполнения задания. 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808038" y="-12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1671638" y="276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74" name="Text Box 58"/>
          <p:cNvSpPr txBox="1">
            <a:spLocks noChangeArrowheads="1"/>
          </p:cNvSpPr>
          <p:nvPr/>
        </p:nvSpPr>
        <p:spPr bwMode="auto">
          <a:xfrm>
            <a:off x="1311275" y="1211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cbookpro1\Documents\Scanned Documents\Рисунок (91).bmp"/>
          <p:cNvPicPr>
            <a:picLocks noChangeAspect="1" noChangeArrowheads="1"/>
          </p:cNvPicPr>
          <p:nvPr/>
        </p:nvPicPr>
        <p:blipFill>
          <a:blip r:embed="rId2" cstate="print"/>
          <a:srcRect l="5722" t="1709" r="2315" b="855"/>
          <a:stretch>
            <a:fillRect/>
          </a:stretch>
        </p:blipFill>
        <p:spPr bwMode="auto">
          <a:xfrm rot="16200000">
            <a:off x="3959932" y="1376772"/>
            <a:ext cx="1080120" cy="8208912"/>
          </a:xfrm>
          <a:prstGeom prst="rect">
            <a:avLst/>
          </a:prstGeom>
          <a:noFill/>
        </p:spPr>
      </p:pic>
      <p:pic>
        <p:nvPicPr>
          <p:cNvPr id="8194" name="Picture 2" descr="C:\Users\macbookpro1\Documents\Scanned Documents\34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H="1">
            <a:off x="3913195" y="271381"/>
            <a:ext cx="1245602" cy="8280920"/>
          </a:xfrm>
          <a:prstGeom prst="rect">
            <a:avLst/>
          </a:prstGeom>
          <a:noFill/>
        </p:spPr>
      </p:pic>
      <p:pic>
        <p:nvPicPr>
          <p:cNvPr id="7" name="Picture 2" descr="C:\Users\macbookpro1\Documents\Scanned Documents\Рисунок (91).bmp"/>
          <p:cNvPicPr>
            <a:picLocks noChangeAspect="1" noChangeArrowheads="1"/>
          </p:cNvPicPr>
          <p:nvPr/>
        </p:nvPicPr>
        <p:blipFill>
          <a:blip r:embed="rId2" cstate="print"/>
          <a:srcRect l="5722" t="1709" r="2315" b="855"/>
          <a:stretch>
            <a:fillRect/>
          </a:stretch>
        </p:blipFill>
        <p:spPr bwMode="auto">
          <a:xfrm rot="16200000">
            <a:off x="3959932" y="-711460"/>
            <a:ext cx="1080120" cy="8208912"/>
          </a:xfrm>
          <a:prstGeom prst="rect">
            <a:avLst/>
          </a:prstGeom>
          <a:noFill/>
        </p:spPr>
      </p:pic>
      <p:pic>
        <p:nvPicPr>
          <p:cNvPr id="8" name="Picture 2" descr="C:\Users\macbookpro1\Documents\Scanned Documents\34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H="1">
            <a:off x="3913195" y="-1816851"/>
            <a:ext cx="1245602" cy="8280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cbookpro1\Documents\Scanned Documents\Рисунок (91).bmp"/>
          <p:cNvPicPr>
            <a:picLocks noChangeAspect="1" noChangeArrowheads="1"/>
          </p:cNvPicPr>
          <p:nvPr/>
        </p:nvPicPr>
        <p:blipFill>
          <a:blip r:embed="rId2" cstate="print"/>
          <a:srcRect l="5722" t="1709" r="2315" b="855"/>
          <a:stretch>
            <a:fillRect/>
          </a:stretch>
        </p:blipFill>
        <p:spPr bwMode="auto">
          <a:xfrm rot="5400000">
            <a:off x="3959932" y="1376772"/>
            <a:ext cx="1080120" cy="8208912"/>
          </a:xfrm>
          <a:prstGeom prst="rect">
            <a:avLst/>
          </a:prstGeom>
          <a:noFill/>
        </p:spPr>
      </p:pic>
      <p:pic>
        <p:nvPicPr>
          <p:cNvPr id="3" name="Picture 2" descr="C:\Users\macbookpro1\Documents\Scanned Documents\Рисунок (91).bmp"/>
          <p:cNvPicPr>
            <a:picLocks noChangeAspect="1" noChangeArrowheads="1"/>
          </p:cNvPicPr>
          <p:nvPr/>
        </p:nvPicPr>
        <p:blipFill>
          <a:blip r:embed="rId2" cstate="print"/>
          <a:srcRect l="5722" t="1709" r="2315" b="855"/>
          <a:stretch>
            <a:fillRect/>
          </a:stretch>
        </p:blipFill>
        <p:spPr bwMode="auto">
          <a:xfrm rot="5400000">
            <a:off x="3959932" y="-1575556"/>
            <a:ext cx="1080120" cy="8208912"/>
          </a:xfrm>
          <a:prstGeom prst="rect">
            <a:avLst/>
          </a:prstGeom>
          <a:noFill/>
        </p:spPr>
      </p:pic>
      <p:pic>
        <p:nvPicPr>
          <p:cNvPr id="4" name="Picture 2" descr="C:\Users\macbookpro1\Documents\Scanned Documents\Рисунок (91).bmp"/>
          <p:cNvPicPr>
            <a:picLocks noChangeAspect="1" noChangeArrowheads="1"/>
          </p:cNvPicPr>
          <p:nvPr/>
        </p:nvPicPr>
        <p:blipFill>
          <a:blip r:embed="rId2" cstate="print"/>
          <a:srcRect l="5722" t="1709" r="2315" b="855"/>
          <a:stretch>
            <a:fillRect/>
          </a:stretch>
        </p:blipFill>
        <p:spPr bwMode="auto">
          <a:xfrm rot="5400000">
            <a:off x="3959932" y="-639452"/>
            <a:ext cx="1080120" cy="8208912"/>
          </a:xfrm>
          <a:prstGeom prst="rect">
            <a:avLst/>
          </a:prstGeom>
          <a:noFill/>
        </p:spPr>
      </p:pic>
      <p:pic>
        <p:nvPicPr>
          <p:cNvPr id="5" name="Picture 2" descr="C:\Users\macbookpro1\Documents\Scanned Documents\Рисунок (91).bmp"/>
          <p:cNvPicPr>
            <a:picLocks noChangeAspect="1" noChangeArrowheads="1"/>
          </p:cNvPicPr>
          <p:nvPr/>
        </p:nvPicPr>
        <p:blipFill>
          <a:blip r:embed="rId2" cstate="print"/>
          <a:srcRect l="5722" t="1709" r="2315" b="855"/>
          <a:stretch>
            <a:fillRect/>
          </a:stretch>
        </p:blipFill>
        <p:spPr bwMode="auto">
          <a:xfrm rot="5400000">
            <a:off x="3959932" y="368660"/>
            <a:ext cx="1080120" cy="820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285750"/>
          <a:ext cx="8501063" cy="6154428"/>
        </p:xfrm>
        <a:graphic>
          <a:graphicData uri="http://schemas.openxmlformats.org/drawingml/2006/table">
            <a:tbl>
              <a:tblPr/>
              <a:tblGrid>
                <a:gridCol w="4138613"/>
                <a:gridCol w="4362450"/>
              </a:tblGrid>
              <a:tr h="114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1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2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1.Выберите верное утверждение: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площадь прямоугольника равна произведению его сторон;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площадь квадрата равна квадрату его стороны;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площадь прямоугольника равна удвоенному произведению его смежных сторон.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1.Выберите верное утверждение: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площадь квадрата равна произведению его сторон;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площадь прямоугольника равна произведению его противолежащих сторон;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площадь прямоугольника равна произведению двух его смежных сторон.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2.Закончите фразу: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ромба равна половине произведения…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его сторон.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его стороны и высоты, поведенной к этой стороне.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его диагоналей.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2.Закончите фразу: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параллелограмма равна произведению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двух его смежных сторон.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его стороны на высоту, проведенную к этой стороне.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двух его сторон.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По формуле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можно вычислить площадь: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параллелограмма;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треугольника;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прямоугольника.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По формуле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½·d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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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можно вычислить площадь: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параллелограмма;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треугольника;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ромба.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Площадь трапеции с основаниями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высотой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вычисляется по формуле: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S=AB:2·CD·BH;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S=(AB+BC):2·BH;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S=(AB+CD):2·BH.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Площадь трапеции с основаниями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высотой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вычисляется по формуле: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S=CH·(BC+AD):2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S=(AB+BC)·CH:2;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S=(BC+CD)·CH:2.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Выберите верное утверждение.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прямоугольного треугольника равна: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половине произведения его стороны на какую- либо высоту;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половина произведения его катетов;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произведению его стороны на проведенную к ней высоту.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Выберите верное утверждение: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треугольника равна: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половине произведения его сторон;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половине произведения стороны на высоту, проведенную к этой стороне;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произведению его стороны на какую-либо его высоту. </a:t>
                      </a: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В треугольниках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TRQ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высоты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TB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равны. Тогда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TRQ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=…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EF:RQ;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DE:TR;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EF:RT.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В треугольниках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MNK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высоты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равны. Тогда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MNK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=…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MN:OD;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MK:DS;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NK:OS.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077" marR="39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651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 !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993300"/>
                </a:solidFill>
              </a:rPr>
              <a:t>   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  </a:t>
            </a:r>
            <a:r>
              <a:rPr lang="ru-RU" sz="1200" dirty="0" smtClean="0"/>
              <a:t>      </a:t>
            </a:r>
            <a:endParaRPr lang="ru-RU" sz="1200" dirty="0"/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357554" y="1785926"/>
            <a:ext cx="2051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500063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2500306"/>
            <a:ext cx="405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286116" y="3214686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7715272" y="1785926"/>
            <a:ext cx="2500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43834" y="385762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643834" y="514351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715272" y="257174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7786710" y="3214686"/>
            <a:ext cx="22121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143504" y="1785926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задание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214942" y="2500306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задание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214942" y="3214686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задание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214942" y="5143512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задание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143504" y="3857628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задание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28662" y="1785926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задание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000100" y="2500306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задание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928662" y="3214686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задание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928662" y="3786190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задание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14348" y="5000636"/>
            <a:ext cx="2138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6 задание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1285860"/>
            <a:ext cx="2071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1вариант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86314" y="128586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2вариант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>
            <a:off x="4648200" y="1143000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" name="Rectangle 29"/>
          <p:cNvSpPr>
            <a:spLocks noChangeArrowheads="1"/>
          </p:cNvSpPr>
          <p:nvPr/>
        </p:nvSpPr>
        <p:spPr bwMode="auto">
          <a:xfrm>
            <a:off x="3286116" y="3786190"/>
            <a:ext cx="22121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857224" y="4357694"/>
            <a:ext cx="2036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 задание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14678" y="4429132"/>
            <a:ext cx="389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5214942" y="4500570"/>
            <a:ext cx="1933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задание</a:t>
            </a:r>
          </a:p>
        </p:txBody>
      </p:sp>
      <p:sp>
        <p:nvSpPr>
          <p:cNvPr id="253" name="Прямоугольник 252"/>
          <p:cNvSpPr/>
          <p:nvPr/>
        </p:nvSpPr>
        <p:spPr>
          <a:xfrm>
            <a:off x="7643834" y="450057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75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23" grpId="0"/>
      <p:bldP spid="31" grpId="0"/>
      <p:bldP spid="33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72" grpId="0" animBg="1"/>
      <p:bldP spid="73" grpId="0"/>
      <p:bldP spid="199" grpId="0"/>
      <p:bldP spid="2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549275"/>
            <a:ext cx="7991475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Основные результаты урока: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4400" b="1" dirty="0"/>
              <a:t>Мы повторили: </a:t>
            </a:r>
          </a:p>
          <a:p>
            <a:pPr>
              <a:buFontTx/>
              <a:buChar char="-"/>
              <a:defRPr/>
            </a:pPr>
            <a:r>
              <a:rPr lang="ru-RU" sz="3600" i="1" dirty="0" smtClean="0"/>
              <a:t>Формулы </a:t>
            </a:r>
            <a:r>
              <a:rPr lang="ru-RU" sz="3600" i="1" dirty="0"/>
              <a:t>площадей геометрических фигур</a:t>
            </a:r>
            <a:r>
              <a:rPr lang="ru-RU" sz="3600" i="1" dirty="0" smtClean="0"/>
              <a:t>.</a:t>
            </a:r>
          </a:p>
          <a:p>
            <a:pPr>
              <a:defRPr/>
            </a:pPr>
            <a:r>
              <a:rPr lang="ru-RU" sz="4000" b="1" dirty="0" smtClean="0"/>
              <a:t>2. Научились:</a:t>
            </a:r>
          </a:p>
          <a:p>
            <a:pPr>
              <a:defRPr/>
            </a:pPr>
            <a:r>
              <a:rPr lang="ru-RU" sz="4000" b="1" dirty="0" smtClean="0"/>
              <a:t>- </a:t>
            </a:r>
            <a:r>
              <a:rPr lang="ru-RU" sz="4000" i="1" dirty="0" smtClean="0"/>
              <a:t>применять формулы</a:t>
            </a:r>
            <a:endParaRPr lang="ru-RU" sz="4000" i="1" dirty="0"/>
          </a:p>
          <a:p>
            <a:pPr>
              <a:defRPr/>
            </a:pPr>
            <a:r>
              <a:rPr lang="ru-RU" sz="4400" b="1" dirty="0"/>
              <a:t>3</a:t>
            </a:r>
            <a:r>
              <a:rPr lang="ru-RU" sz="4400" b="1" dirty="0" smtClean="0"/>
              <a:t>. </a:t>
            </a:r>
            <a:r>
              <a:rPr lang="ru-RU" sz="4400" b="1" dirty="0"/>
              <a:t>Совершенствовали: </a:t>
            </a:r>
          </a:p>
          <a:p>
            <a:pPr>
              <a:defRPr/>
            </a:pPr>
            <a:r>
              <a:rPr lang="ru-RU" sz="4400" b="1" dirty="0"/>
              <a:t>-</a:t>
            </a:r>
            <a:r>
              <a:rPr lang="ru-RU" sz="3600" i="1" dirty="0"/>
              <a:t>навыки   </a:t>
            </a:r>
            <a:r>
              <a:rPr lang="ru-RU" sz="3600" i="1" dirty="0" smtClean="0"/>
              <a:t>решения </a:t>
            </a:r>
            <a:r>
              <a:rPr lang="ru-RU" sz="3600" i="1" dirty="0"/>
              <a:t>задач.</a:t>
            </a:r>
          </a:p>
          <a:p>
            <a:pPr marL="742950" indent="-742950">
              <a:defRPr/>
            </a:pPr>
            <a:r>
              <a:rPr lang="ru-RU" sz="4000" b="1" dirty="0" smtClean="0"/>
              <a:t>4. Проверили</a:t>
            </a:r>
            <a:r>
              <a:rPr lang="ru-RU" sz="4000" b="1" dirty="0"/>
              <a:t>: </a:t>
            </a:r>
          </a:p>
          <a:p>
            <a:pPr>
              <a:defRPr/>
            </a:pPr>
            <a:r>
              <a:rPr lang="ru-RU" sz="3600" i="1" dirty="0"/>
              <a:t>свои знания и умения по данной теме.</a:t>
            </a:r>
          </a:p>
        </p:txBody>
      </p:sp>
    </p:spTree>
    <p:extLst>
      <p:ext uri="{BB962C8B-B14F-4D97-AF65-F5344CB8AC3E}">
        <p14:creationId xmlns="" xmlns:p14="http://schemas.microsoft.com/office/powerpoint/2010/main" val="26742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900" y="2967335"/>
            <a:ext cx="595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урок!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3198217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Деловая игра</a:t>
            </a:r>
            <a:br>
              <a:rPr lang="ru-RU" sz="60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«Составление сметы</a:t>
            </a: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b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3684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i="1" dirty="0">
                <a:latin typeface="Bookman Old Style" pitchFamily="18" charset="0"/>
              </a:rPr>
              <a:t>Задача </a:t>
            </a:r>
            <a:r>
              <a:rPr lang="ru-RU" sz="2000" b="1" i="1" dirty="0" smtClean="0">
                <a:latin typeface="Bookman Old Style" pitchFamily="18" charset="0"/>
              </a:rPr>
              <a:t>№1</a:t>
            </a:r>
            <a:endParaRPr lang="ru-RU" sz="2000" b="1" i="1" dirty="0">
              <a:latin typeface="Bookman Old Style" pitchFamily="18" charset="0"/>
            </a:endParaRP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1476375" y="1196975"/>
            <a:ext cx="7272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Bookman Old Style" pitchFamily="18" charset="0"/>
              </a:rPr>
              <a:t>Найти площадь параллелограмма </a:t>
            </a:r>
            <a:r>
              <a:rPr lang="en-US" sz="2400" b="1" i="1" dirty="0" smtClean="0">
                <a:latin typeface="Bookman Old Style" pitchFamily="18" charset="0"/>
              </a:rPr>
              <a:t>ABCD</a:t>
            </a:r>
            <a:endParaRPr lang="ru-RU" sz="2400" b="1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23850" y="1844675"/>
            <a:ext cx="7121525" cy="3594100"/>
            <a:chOff x="340" y="1344"/>
            <a:chExt cx="4486" cy="2264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40" y="1344"/>
              <a:ext cx="4486" cy="2264"/>
              <a:chOff x="385" y="1389"/>
              <a:chExt cx="4486" cy="2264"/>
            </a:xfrm>
          </p:grpSpPr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85" y="1389"/>
                <a:ext cx="4486" cy="2264"/>
                <a:chOff x="431" y="1480"/>
                <a:chExt cx="4486" cy="2264"/>
              </a:xfrm>
            </p:grpSpPr>
            <p:pic>
              <p:nvPicPr>
                <p:cNvPr id="2075" name="Picture 14" descr="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-5400000">
                  <a:off x="431" y="1480"/>
                  <a:ext cx="2264" cy="22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15" descr="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2653" y="1480"/>
                  <a:ext cx="2264" cy="22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074" name="Line 21"/>
              <p:cNvSpPr>
                <a:spLocks noChangeShapeType="1"/>
              </p:cNvSpPr>
              <p:nvPr/>
            </p:nvSpPr>
            <p:spPr bwMode="auto">
              <a:xfrm>
                <a:off x="1292" y="1842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8" name="Text Box 23"/>
            <p:cNvSpPr txBox="1">
              <a:spLocks noChangeArrowheads="1"/>
            </p:cNvSpPr>
            <p:nvPr/>
          </p:nvSpPr>
          <p:spPr bwMode="auto">
            <a:xfrm>
              <a:off x="811" y="3339"/>
              <a:ext cx="18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       </a:t>
              </a:r>
              <a:r>
                <a:rPr lang="ru-RU" b="1"/>
                <a:t>К</a:t>
              </a:r>
            </a:p>
          </p:txBody>
        </p:sp>
        <p:sp>
          <p:nvSpPr>
            <p:cNvPr id="2069" name="Text Box 24"/>
            <p:cNvSpPr txBox="1">
              <a:spLocks noChangeArrowheads="1"/>
            </p:cNvSpPr>
            <p:nvPr/>
          </p:nvSpPr>
          <p:spPr bwMode="auto">
            <a:xfrm>
              <a:off x="1157" y="1525"/>
              <a:ext cx="10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           </a:t>
              </a:r>
              <a:r>
                <a:rPr lang="ru-RU" b="1"/>
                <a:t>8</a:t>
              </a:r>
            </a:p>
          </p:txBody>
        </p:sp>
        <p:sp>
          <p:nvSpPr>
            <p:cNvPr id="2070" name="Text Box 26"/>
            <p:cNvSpPr txBox="1">
              <a:spLocks noChangeArrowheads="1"/>
            </p:cNvSpPr>
            <p:nvPr/>
          </p:nvSpPr>
          <p:spPr bwMode="auto">
            <a:xfrm>
              <a:off x="3016" y="1577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2071" name="Text Box 27"/>
            <p:cNvSpPr txBox="1">
              <a:spLocks noChangeArrowheads="1"/>
            </p:cNvSpPr>
            <p:nvPr/>
          </p:nvSpPr>
          <p:spPr bwMode="auto">
            <a:xfrm>
              <a:off x="2971" y="3294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2072" name="Text Box 29"/>
            <p:cNvSpPr txBox="1">
              <a:spLocks noChangeArrowheads="1"/>
            </p:cNvSpPr>
            <p:nvPr/>
          </p:nvSpPr>
          <p:spPr bwMode="auto">
            <a:xfrm>
              <a:off x="1202" y="252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7</a:t>
              </a:r>
              <a:endParaRPr lang="ru-RU" b="1"/>
            </a:p>
          </p:txBody>
        </p:sp>
      </p:grpSp>
      <p:sp>
        <p:nvSpPr>
          <p:cNvPr id="2055" name="Text Box 31"/>
          <p:cNvSpPr txBox="1">
            <a:spLocks noChangeArrowheads="1"/>
          </p:cNvSpPr>
          <p:nvPr/>
        </p:nvSpPr>
        <p:spPr bwMode="auto">
          <a:xfrm>
            <a:off x="2916238" y="5661025"/>
            <a:ext cx="4681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Bookman Old Style" pitchFamily="18" charset="0"/>
              </a:rPr>
              <a:t>Выбери правильный ответ</a:t>
            </a:r>
          </a:p>
        </p:txBody>
      </p:sp>
      <p:sp>
        <p:nvSpPr>
          <p:cNvPr id="2056" name="WordArt 33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596188" y="2205038"/>
            <a:ext cx="9048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a)20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7" name="WordArt 3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596188" y="3068638"/>
            <a:ext cx="10795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b)40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8" name="WordArt 3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596188" y="3860800"/>
            <a:ext cx="11191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c)32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Параллелограмм 25"/>
          <p:cNvSpPr/>
          <p:nvPr/>
        </p:nvSpPr>
        <p:spPr>
          <a:xfrm>
            <a:off x="1143000" y="2500313"/>
            <a:ext cx="3714750" cy="257175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498475" y="3786188"/>
            <a:ext cx="25733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85938" y="2500313"/>
            <a:ext cx="2857500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30"/>
          <p:cNvSpPr txBox="1">
            <a:spLocks noChangeArrowheads="1"/>
          </p:cNvSpPr>
          <p:nvPr/>
        </p:nvSpPr>
        <p:spPr bwMode="auto">
          <a:xfrm>
            <a:off x="1857375" y="34290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</a:t>
            </a:r>
          </a:p>
        </p:txBody>
      </p:sp>
      <p:sp>
        <p:nvSpPr>
          <p:cNvPr id="2064" name="TextBox 31"/>
          <p:cNvSpPr txBox="1">
            <a:spLocks noChangeArrowheads="1"/>
          </p:cNvSpPr>
          <p:nvPr/>
        </p:nvSpPr>
        <p:spPr bwMode="auto">
          <a:xfrm>
            <a:off x="1000125" y="34290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2065" name="TextBox 32"/>
          <p:cNvSpPr txBox="1">
            <a:spLocks noChangeArrowheads="1"/>
          </p:cNvSpPr>
          <p:nvPr/>
        </p:nvSpPr>
        <p:spPr bwMode="auto">
          <a:xfrm>
            <a:off x="4714875" y="31432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H</a:t>
            </a:r>
            <a:endParaRPr lang="ru-RU" b="1"/>
          </a:p>
        </p:txBody>
      </p:sp>
    </p:spTree>
    <p:extLst>
      <p:ext uri="{BB962C8B-B14F-4D97-AF65-F5344CB8AC3E}">
        <p14:creationId xmlns="" xmlns:p14="http://schemas.microsoft.com/office/powerpoint/2010/main" val="1916246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i="1" dirty="0">
                <a:latin typeface="Bookman Old Style" pitchFamily="18" charset="0"/>
              </a:rPr>
              <a:t>Задача </a:t>
            </a:r>
            <a:r>
              <a:rPr lang="ru-RU" sz="2400" b="1" i="1" dirty="0" smtClean="0">
                <a:latin typeface="Bookman Old Style" pitchFamily="18" charset="0"/>
              </a:rPr>
              <a:t>№2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619250" y="981075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Bookman Old Style" pitchFamily="18" charset="0"/>
              </a:rPr>
              <a:t>Найти площадь трапеции </a:t>
            </a:r>
            <a:r>
              <a:rPr lang="en-US" sz="2400" b="1" i="1" dirty="0" smtClean="0">
                <a:latin typeface="Bookman Old Style" pitchFamily="18" charset="0"/>
              </a:rPr>
              <a:t>ABCD</a:t>
            </a:r>
            <a:endParaRPr lang="ru-RU" sz="2400" b="1" dirty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3850" y="1851025"/>
            <a:ext cx="7121525" cy="3594100"/>
            <a:chOff x="158" y="1298"/>
            <a:chExt cx="4486" cy="226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8" y="1298"/>
              <a:ext cx="4486" cy="2264"/>
              <a:chOff x="295" y="1026"/>
              <a:chExt cx="4486" cy="2264"/>
            </a:xfrm>
          </p:grpSpPr>
          <p:pic>
            <p:nvPicPr>
              <p:cNvPr id="3096" name="Picture 4" descr="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5" y="1026"/>
                <a:ext cx="2264" cy="2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97" name="Picture 5" descr="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17" y="1026"/>
                <a:ext cx="2264" cy="2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58" y="1480"/>
              <a:ext cx="3085" cy="1920"/>
              <a:chOff x="204" y="1344"/>
              <a:chExt cx="3085" cy="1920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385" y="1616"/>
                <a:ext cx="2676" cy="1315"/>
                <a:chOff x="385" y="1616"/>
                <a:chExt cx="2676" cy="1315"/>
              </a:xfrm>
            </p:grpSpPr>
            <p:sp>
              <p:nvSpPr>
                <p:cNvPr id="7178" name="Freeform 10"/>
                <p:cNvSpPr>
                  <a:spLocks/>
                </p:cNvSpPr>
                <p:nvPr/>
              </p:nvSpPr>
              <p:spPr bwMode="auto">
                <a:xfrm>
                  <a:off x="385" y="1616"/>
                  <a:ext cx="2676" cy="1315"/>
                </a:xfrm>
                <a:custGeom>
                  <a:avLst/>
                  <a:gdLst/>
                  <a:ahLst/>
                  <a:cxnLst>
                    <a:cxn ang="0">
                      <a:pos x="0" y="862"/>
                    </a:cxn>
                    <a:cxn ang="0">
                      <a:pos x="227" y="0"/>
                    </a:cxn>
                    <a:cxn ang="0">
                      <a:pos x="907" y="0"/>
                    </a:cxn>
                    <a:cxn ang="0">
                      <a:pos x="2223" y="862"/>
                    </a:cxn>
                    <a:cxn ang="0">
                      <a:pos x="0" y="862"/>
                    </a:cxn>
                  </a:cxnLst>
                  <a:rect l="0" t="0" r="r" b="b"/>
                  <a:pathLst>
                    <a:path w="2223" h="862">
                      <a:moveTo>
                        <a:pt x="0" y="862"/>
                      </a:moveTo>
                      <a:lnTo>
                        <a:pt x="227" y="0"/>
                      </a:lnTo>
                      <a:lnTo>
                        <a:pt x="907" y="0"/>
                      </a:lnTo>
                      <a:lnTo>
                        <a:pt x="2223" y="862"/>
                      </a:lnTo>
                      <a:lnTo>
                        <a:pt x="0" y="86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79" name="Arc 11"/>
                <p:cNvSpPr>
                  <a:spLocks/>
                </p:cNvSpPr>
                <p:nvPr/>
              </p:nvSpPr>
              <p:spPr bwMode="auto">
                <a:xfrm rot="11564578">
                  <a:off x="2517" y="2568"/>
                  <a:ext cx="57" cy="349"/>
                </a:xfrm>
                <a:custGeom>
                  <a:avLst/>
                  <a:gdLst>
                    <a:gd name="G0" fmla="+- 938 0 0"/>
                    <a:gd name="G1" fmla="+- 15481 0 0"/>
                    <a:gd name="G2" fmla="+- 21600 0 0"/>
                    <a:gd name="T0" fmla="*/ 16001 w 22538"/>
                    <a:gd name="T1" fmla="*/ 0 h 37081"/>
                    <a:gd name="T2" fmla="*/ 0 w 22538"/>
                    <a:gd name="T3" fmla="*/ 37061 h 37081"/>
                    <a:gd name="T4" fmla="*/ 938 w 22538"/>
                    <a:gd name="T5" fmla="*/ 15481 h 37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538" h="37081" fill="none" extrusionOk="0">
                      <a:moveTo>
                        <a:pt x="16001" y="-1"/>
                      </a:moveTo>
                      <a:cubicBezTo>
                        <a:pt x="20180" y="4066"/>
                        <a:pt x="22538" y="9649"/>
                        <a:pt x="22538" y="15481"/>
                      </a:cubicBezTo>
                      <a:cubicBezTo>
                        <a:pt x="22538" y="27410"/>
                        <a:pt x="12867" y="37081"/>
                        <a:pt x="938" y="37081"/>
                      </a:cubicBezTo>
                      <a:cubicBezTo>
                        <a:pt x="625" y="37081"/>
                        <a:pt x="312" y="37074"/>
                        <a:pt x="0" y="37060"/>
                      </a:cubicBezTo>
                    </a:path>
                    <a:path w="22538" h="37081" stroke="0" extrusionOk="0">
                      <a:moveTo>
                        <a:pt x="16001" y="-1"/>
                      </a:moveTo>
                      <a:cubicBezTo>
                        <a:pt x="20180" y="4066"/>
                        <a:pt x="22538" y="9649"/>
                        <a:pt x="22538" y="15481"/>
                      </a:cubicBezTo>
                      <a:cubicBezTo>
                        <a:pt x="22538" y="27410"/>
                        <a:pt x="12867" y="37081"/>
                        <a:pt x="938" y="37081"/>
                      </a:cubicBezTo>
                      <a:cubicBezTo>
                        <a:pt x="625" y="37081"/>
                        <a:pt x="312" y="37074"/>
                        <a:pt x="0" y="37060"/>
                      </a:cubicBezTo>
                      <a:lnTo>
                        <a:pt x="938" y="15481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088" name="Text Box 13"/>
              <p:cNvSpPr txBox="1">
                <a:spLocks noChangeArrowheads="1"/>
              </p:cNvSpPr>
              <p:nvPr/>
            </p:nvSpPr>
            <p:spPr bwMode="auto">
              <a:xfrm>
                <a:off x="2154" y="2523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/>
                  <a:t>30</a:t>
                </a:r>
                <a:r>
                  <a:rPr lang="en-US" b="1"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089" name="Text Box 26"/>
              <p:cNvSpPr txBox="1">
                <a:spLocks noChangeArrowheads="1"/>
              </p:cNvSpPr>
              <p:nvPr/>
            </p:nvSpPr>
            <p:spPr bwMode="auto">
              <a:xfrm>
                <a:off x="204" y="2976"/>
                <a:ext cx="21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A                      16</a:t>
                </a:r>
                <a:endParaRPr lang="ru-RU" b="1"/>
              </a:p>
            </p:txBody>
          </p:sp>
          <p:sp>
            <p:nvSpPr>
              <p:cNvPr id="3090" name="Text Box 27"/>
              <p:cNvSpPr txBox="1">
                <a:spLocks noChangeArrowheads="1"/>
              </p:cNvSpPr>
              <p:nvPr/>
            </p:nvSpPr>
            <p:spPr bwMode="auto">
              <a:xfrm>
                <a:off x="431" y="1344"/>
                <a:ext cx="8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B        2</a:t>
                </a:r>
                <a:endParaRPr lang="ru-RU" b="1"/>
              </a:p>
            </p:txBody>
          </p:sp>
          <p:sp>
            <p:nvSpPr>
              <p:cNvPr id="3091" name="Text Box 28"/>
              <p:cNvSpPr txBox="1">
                <a:spLocks noChangeArrowheads="1"/>
              </p:cNvSpPr>
              <p:nvPr/>
            </p:nvSpPr>
            <p:spPr bwMode="auto">
              <a:xfrm>
                <a:off x="1429" y="134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C</a:t>
                </a:r>
                <a:endParaRPr lang="ru-RU" b="1"/>
              </a:p>
            </p:txBody>
          </p:sp>
          <p:sp>
            <p:nvSpPr>
              <p:cNvPr id="3092" name="Text Box 29"/>
              <p:cNvSpPr txBox="1">
                <a:spLocks noChangeArrowheads="1"/>
              </p:cNvSpPr>
              <p:nvPr/>
            </p:nvSpPr>
            <p:spPr bwMode="auto">
              <a:xfrm>
                <a:off x="2971" y="2931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3093" name="Text Box 30"/>
              <p:cNvSpPr txBox="1">
                <a:spLocks noChangeArrowheads="1"/>
              </p:cNvSpPr>
              <p:nvPr/>
            </p:nvSpPr>
            <p:spPr bwMode="auto">
              <a:xfrm>
                <a:off x="2154" y="1979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8</a:t>
                </a:r>
                <a:endParaRPr lang="ru-RU" b="1"/>
              </a:p>
            </p:txBody>
          </p:sp>
        </p:grpSp>
      </p:grpSp>
      <p:sp>
        <p:nvSpPr>
          <p:cNvPr id="3078" name="Text Box 31"/>
          <p:cNvSpPr txBox="1">
            <a:spLocks noChangeArrowheads="1"/>
          </p:cNvSpPr>
          <p:nvPr/>
        </p:nvSpPr>
        <p:spPr bwMode="auto">
          <a:xfrm>
            <a:off x="2843213" y="5734050"/>
            <a:ext cx="4681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Bookman Old Style" pitchFamily="18" charset="0"/>
              </a:rPr>
              <a:t>Выбери правильный ответ</a:t>
            </a:r>
          </a:p>
        </p:txBody>
      </p:sp>
      <p:sp>
        <p:nvSpPr>
          <p:cNvPr id="3079" name="WordArt 3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1725" y="1773238"/>
            <a:ext cx="13668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a)36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0" name="WordArt 36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1725" y="2781300"/>
            <a:ext cx="11525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b)9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WordArt 37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3313" y="3644900"/>
            <a:ext cx="1366837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c)72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2" name="WordArt 38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1725" y="4652963"/>
            <a:ext cx="12969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d)63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5100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i="1" dirty="0">
                <a:latin typeface="Bookman Old Style" pitchFamily="18" charset="0"/>
              </a:rPr>
              <a:t>Задача </a:t>
            </a:r>
            <a:r>
              <a:rPr lang="ru-RU" sz="2800" b="1" i="1" dirty="0" smtClean="0">
                <a:latin typeface="Bookman Old Style" pitchFamily="18" charset="0"/>
              </a:rPr>
              <a:t>№3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619250" y="981075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Bookman Old Style" pitchFamily="18" charset="0"/>
              </a:rPr>
              <a:t>Найти площадь ромба </a:t>
            </a:r>
            <a:r>
              <a:rPr lang="en-US" sz="2400" b="1" i="1" dirty="0" smtClean="0">
                <a:latin typeface="Bookman Old Style" pitchFamily="18" charset="0"/>
              </a:rPr>
              <a:t>ABCD</a:t>
            </a:r>
            <a:r>
              <a:rPr lang="ru-RU" sz="2400" b="1" i="1" baseline="-25000" dirty="0" smtClean="0">
                <a:latin typeface="Bookman Old Style" pitchFamily="18" charset="0"/>
              </a:rPr>
              <a:t>.</a:t>
            </a:r>
            <a:endParaRPr lang="ru-RU" sz="2400" b="1" dirty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57188" y="1857375"/>
            <a:ext cx="6429375" cy="3594100"/>
            <a:chOff x="158" y="1298"/>
            <a:chExt cx="4486" cy="226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8" y="1298"/>
              <a:ext cx="4486" cy="2264"/>
              <a:chOff x="295" y="1026"/>
              <a:chExt cx="4486" cy="2264"/>
            </a:xfrm>
          </p:grpSpPr>
          <p:pic>
            <p:nvPicPr>
              <p:cNvPr id="4123" name="Picture 4" descr="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5" y="1026"/>
                <a:ext cx="2264" cy="2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24" name="Picture 5" descr="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17" y="1026"/>
                <a:ext cx="2264" cy="2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359" y="1527"/>
              <a:ext cx="2291" cy="1358"/>
              <a:chOff x="405" y="1391"/>
              <a:chExt cx="2291" cy="1358"/>
            </a:xfrm>
          </p:grpSpPr>
          <p:sp>
            <p:nvSpPr>
              <p:cNvPr id="4118" name="Text Box 13"/>
              <p:cNvSpPr txBox="1">
                <a:spLocks noChangeArrowheads="1"/>
              </p:cNvSpPr>
              <p:nvPr/>
            </p:nvSpPr>
            <p:spPr bwMode="auto">
              <a:xfrm>
                <a:off x="1710" y="2516"/>
                <a:ext cx="88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cs typeface="Times New Roman" pitchFamily="18" charset="0"/>
                  </a:rPr>
                  <a:t>ВД=16</a:t>
                </a:r>
                <a:endParaRPr lang="en-US" b="1">
                  <a:cs typeface="Times New Roman" pitchFamily="18" charset="0"/>
                </a:endParaRPr>
              </a:p>
            </p:txBody>
          </p:sp>
          <p:sp>
            <p:nvSpPr>
              <p:cNvPr id="4119" name="Text Box 26"/>
              <p:cNvSpPr txBox="1">
                <a:spLocks noChangeArrowheads="1"/>
              </p:cNvSpPr>
              <p:nvPr/>
            </p:nvSpPr>
            <p:spPr bwMode="auto">
              <a:xfrm>
                <a:off x="405" y="2291"/>
                <a:ext cx="33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A</a:t>
                </a:r>
                <a:endParaRPr lang="ru-RU" b="1"/>
              </a:p>
            </p:txBody>
          </p:sp>
          <p:sp>
            <p:nvSpPr>
              <p:cNvPr id="4120" name="Text Box 27"/>
              <p:cNvSpPr txBox="1">
                <a:spLocks noChangeArrowheads="1"/>
              </p:cNvSpPr>
              <p:nvPr/>
            </p:nvSpPr>
            <p:spPr bwMode="auto">
              <a:xfrm>
                <a:off x="945" y="1391"/>
                <a:ext cx="3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B        </a:t>
                </a:r>
                <a:endParaRPr lang="ru-RU" b="1"/>
              </a:p>
            </p:txBody>
          </p:sp>
          <p:sp>
            <p:nvSpPr>
              <p:cNvPr id="4121" name="Text Box 28"/>
              <p:cNvSpPr txBox="1">
                <a:spLocks noChangeArrowheads="1"/>
              </p:cNvSpPr>
              <p:nvPr/>
            </p:nvSpPr>
            <p:spPr bwMode="auto">
              <a:xfrm>
                <a:off x="1440" y="2291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C</a:t>
                </a:r>
                <a:endParaRPr lang="ru-RU" b="1"/>
              </a:p>
            </p:txBody>
          </p:sp>
          <p:sp>
            <p:nvSpPr>
              <p:cNvPr id="4122" name="Text Box 30"/>
              <p:cNvSpPr txBox="1">
                <a:spLocks noChangeArrowheads="1"/>
              </p:cNvSpPr>
              <p:nvPr/>
            </p:nvSpPr>
            <p:spPr bwMode="auto">
              <a:xfrm>
                <a:off x="1665" y="1976"/>
                <a:ext cx="10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/>
                  <a:t>АС=10</a:t>
                </a:r>
              </a:p>
            </p:txBody>
          </p:sp>
        </p:grpSp>
      </p:grpSp>
      <p:sp>
        <p:nvSpPr>
          <p:cNvPr id="4102" name="Text Box 31"/>
          <p:cNvSpPr txBox="1">
            <a:spLocks noChangeArrowheads="1"/>
          </p:cNvSpPr>
          <p:nvPr/>
        </p:nvSpPr>
        <p:spPr bwMode="auto">
          <a:xfrm>
            <a:off x="2843213" y="5734050"/>
            <a:ext cx="4681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Bookman Old Style" pitchFamily="18" charset="0"/>
              </a:rPr>
              <a:t>Выбери правильный ответ</a:t>
            </a:r>
          </a:p>
        </p:txBody>
      </p:sp>
      <p:sp>
        <p:nvSpPr>
          <p:cNvPr id="4103" name="WordArt 3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1725" y="1773238"/>
            <a:ext cx="13668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a)80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4" name="WordArt 36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358082" y="2643182"/>
            <a:ext cx="1643074" cy="5746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b)160</a:t>
            </a:r>
            <a:endParaRPr lang="ru-RU" sz="40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5" name="WordArt 37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3313" y="3644900"/>
            <a:ext cx="1366837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c)90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Ромб 24"/>
          <p:cNvSpPr/>
          <p:nvPr/>
        </p:nvSpPr>
        <p:spPr>
          <a:xfrm>
            <a:off x="1000125" y="2643188"/>
            <a:ext cx="1285875" cy="2357437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8" name="TextBox 25"/>
          <p:cNvSpPr txBox="1">
            <a:spLocks noChangeArrowheads="1"/>
          </p:cNvSpPr>
          <p:nvPr/>
        </p:nvSpPr>
        <p:spPr bwMode="auto">
          <a:xfrm>
            <a:off x="1428750" y="5072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785938" y="3143250"/>
            <a:ext cx="285750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71563" y="3143250"/>
            <a:ext cx="428625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71563" y="4214813"/>
            <a:ext cx="357187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85938" y="4143375"/>
            <a:ext cx="428625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5" idx="0"/>
            <a:endCxn id="25" idx="2"/>
          </p:cNvCxnSpPr>
          <p:nvPr/>
        </p:nvCxnSpPr>
        <p:spPr>
          <a:xfrm rot="16200000" flipH="1">
            <a:off x="462756" y="3821907"/>
            <a:ext cx="2359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5" idx="1"/>
            <a:endCxn id="25" idx="3"/>
          </p:cNvCxnSpPr>
          <p:nvPr/>
        </p:nvCxnSpPr>
        <p:spPr>
          <a:xfrm rot="10800000" flipH="1">
            <a:off x="1000125" y="3822700"/>
            <a:ext cx="1285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146145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i="1" dirty="0">
                <a:latin typeface="Bookman Old Style" pitchFamily="18" charset="0"/>
              </a:rPr>
              <a:t>Задача </a:t>
            </a:r>
            <a:r>
              <a:rPr lang="ru-RU" sz="2800" b="1" i="1" dirty="0" smtClean="0">
                <a:latin typeface="Bookman Old Style" pitchFamily="18" charset="0"/>
              </a:rPr>
              <a:t>№4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619250" y="981075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Bookman Old Style" pitchFamily="18" charset="0"/>
              </a:rPr>
              <a:t>Найти площадь треугольника </a:t>
            </a:r>
            <a:r>
              <a:rPr lang="en-US" sz="2400" b="1" i="1" dirty="0" smtClean="0">
                <a:latin typeface="Bookman Old Style" pitchFamily="18" charset="0"/>
              </a:rPr>
              <a:t>ABC</a:t>
            </a:r>
            <a:endParaRPr lang="ru-RU" sz="2400" b="1" dirty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85750" y="1857375"/>
            <a:ext cx="6429375" cy="3594100"/>
            <a:chOff x="158" y="1298"/>
            <a:chExt cx="4486" cy="226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8" y="1298"/>
              <a:ext cx="4486" cy="2264"/>
              <a:chOff x="295" y="1026"/>
              <a:chExt cx="4486" cy="2264"/>
            </a:xfrm>
          </p:grpSpPr>
          <p:pic>
            <p:nvPicPr>
              <p:cNvPr id="5147" name="Picture 4" descr="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5" y="1026"/>
                <a:ext cx="2264" cy="2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8" name="Picture 5" descr="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17" y="1026"/>
                <a:ext cx="2264" cy="2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08" y="1703"/>
              <a:ext cx="2960" cy="1368"/>
              <a:chOff x="254" y="1567"/>
              <a:chExt cx="2960" cy="1368"/>
            </a:xfrm>
          </p:grpSpPr>
          <p:sp>
            <p:nvSpPr>
              <p:cNvPr id="5144" name="Text Box 26"/>
              <p:cNvSpPr txBox="1">
                <a:spLocks noChangeArrowheads="1"/>
              </p:cNvSpPr>
              <p:nvPr/>
            </p:nvSpPr>
            <p:spPr bwMode="auto">
              <a:xfrm>
                <a:off x="254" y="2692"/>
                <a:ext cx="33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A</a:t>
                </a:r>
                <a:endParaRPr lang="ru-RU" b="1"/>
              </a:p>
            </p:txBody>
          </p:sp>
          <p:sp>
            <p:nvSpPr>
              <p:cNvPr id="5145" name="Text Box 27"/>
              <p:cNvSpPr txBox="1">
                <a:spLocks noChangeArrowheads="1"/>
              </p:cNvSpPr>
              <p:nvPr/>
            </p:nvSpPr>
            <p:spPr bwMode="auto">
              <a:xfrm>
                <a:off x="1600" y="1567"/>
                <a:ext cx="3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B        </a:t>
                </a:r>
                <a:endParaRPr lang="ru-RU" b="1"/>
              </a:p>
            </p:txBody>
          </p:sp>
          <p:sp>
            <p:nvSpPr>
              <p:cNvPr id="5146" name="Text Box 28"/>
              <p:cNvSpPr txBox="1">
                <a:spLocks noChangeArrowheads="1"/>
              </p:cNvSpPr>
              <p:nvPr/>
            </p:nvSpPr>
            <p:spPr bwMode="auto">
              <a:xfrm>
                <a:off x="2896" y="2647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C</a:t>
                </a:r>
                <a:endParaRPr lang="ru-RU" b="1"/>
              </a:p>
            </p:txBody>
          </p:sp>
        </p:grpSp>
      </p:grpSp>
      <p:sp>
        <p:nvSpPr>
          <p:cNvPr id="5126" name="Text Box 31"/>
          <p:cNvSpPr txBox="1">
            <a:spLocks noChangeArrowheads="1"/>
          </p:cNvSpPr>
          <p:nvPr/>
        </p:nvSpPr>
        <p:spPr bwMode="auto">
          <a:xfrm>
            <a:off x="2843213" y="5734050"/>
            <a:ext cx="4681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Bookman Old Style" pitchFamily="18" charset="0"/>
              </a:rPr>
              <a:t>Выбери правильный ответ</a:t>
            </a:r>
          </a:p>
        </p:txBody>
      </p:sp>
      <p:sp>
        <p:nvSpPr>
          <p:cNvPr id="5127" name="WordArt 3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1725" y="1773238"/>
            <a:ext cx="13668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  <a:hlinkClick r:id="" action="ppaction://noaction"/>
              </a:rPr>
              <a:t>a)</a:t>
            </a:r>
            <a:r>
              <a:rPr lang="en-US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  <a:hlinkClick r:id="" action="ppaction://noaction"/>
              </a:rPr>
              <a:t>112</a:t>
            </a:r>
            <a:endParaRPr lang="ru-RU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29" name="WordArt 37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53313" y="3644900"/>
            <a:ext cx="1366837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  <a:hlinkClick r:id="" action="ppaction://noaction"/>
              </a:rPr>
              <a:t>c)</a:t>
            </a:r>
            <a:r>
              <a:rPr lang="en-US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  <a:hlinkClick r:id="" action="ppaction://noaction"/>
              </a:rPr>
              <a:t>56</a:t>
            </a:r>
            <a:endParaRPr lang="ru-RU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14348" y="2786058"/>
            <a:ext cx="3500438" cy="1714500"/>
          </a:xfrm>
          <a:prstGeom prst="triangle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2" name="TextBox 31"/>
          <p:cNvSpPr txBox="1">
            <a:spLocks noChangeArrowheads="1"/>
          </p:cNvSpPr>
          <p:nvPr/>
        </p:nvSpPr>
        <p:spPr bwMode="auto">
          <a:xfrm>
            <a:off x="2071688" y="442912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14</a:t>
            </a:r>
          </a:p>
        </p:txBody>
      </p:sp>
      <p:sp>
        <p:nvSpPr>
          <p:cNvPr id="5133" name="TextBox 33"/>
          <p:cNvSpPr txBox="1">
            <a:spLocks noChangeArrowheads="1"/>
          </p:cNvSpPr>
          <p:nvPr/>
        </p:nvSpPr>
        <p:spPr bwMode="auto">
          <a:xfrm>
            <a:off x="1285875" y="314325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8</a:t>
            </a:r>
          </a:p>
        </p:txBody>
      </p:sp>
      <p:sp>
        <p:nvSpPr>
          <p:cNvPr id="38" name="Дуга 37"/>
          <p:cNvSpPr/>
          <p:nvPr/>
        </p:nvSpPr>
        <p:spPr>
          <a:xfrm rot="8040988">
            <a:off x="2135188" y="2422525"/>
            <a:ext cx="658812" cy="6556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4251949">
            <a:off x="3552825" y="3983038"/>
            <a:ext cx="658813" cy="65563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4130713">
            <a:off x="3746500" y="4097338"/>
            <a:ext cx="508000" cy="5207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7" name="TextBox 40"/>
          <p:cNvSpPr txBox="1">
            <a:spLocks noChangeArrowheads="1"/>
          </p:cNvSpPr>
          <p:nvPr/>
        </p:nvSpPr>
        <p:spPr bwMode="auto">
          <a:xfrm>
            <a:off x="2286000" y="32861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100</a:t>
            </a:r>
          </a:p>
        </p:txBody>
      </p:sp>
      <p:sp>
        <p:nvSpPr>
          <p:cNvPr id="42" name="Блок-схема: узел 41"/>
          <p:cNvSpPr/>
          <p:nvPr/>
        </p:nvSpPr>
        <p:spPr>
          <a:xfrm>
            <a:off x="2857500" y="3357563"/>
            <a:ext cx="46038" cy="714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9" name="TextBox 42"/>
          <p:cNvSpPr txBox="1">
            <a:spLocks noChangeArrowheads="1"/>
          </p:cNvSpPr>
          <p:nvPr/>
        </p:nvSpPr>
        <p:spPr bwMode="auto">
          <a:xfrm>
            <a:off x="2987824" y="400506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50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3429000" y="4071938"/>
            <a:ext cx="46038" cy="71437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WordArt 3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429520" y="2786058"/>
            <a:ext cx="13668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  <a:hlinkClick r:id="" action="ppaction://noaction"/>
              </a:rPr>
              <a:t>b)28</a:t>
            </a:r>
            <a:endParaRPr lang="ru-RU" sz="3600" u="sng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7157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Практическая работа.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/>
              <a:t>1.        Рассчитать сколько паркетных плиток надо  </a:t>
            </a:r>
            <a:r>
              <a:rPr lang="ru-RU" sz="2800" b="1" dirty="0"/>
              <a:t>для покрытия пола в классе и необходимую для этого сумму денег, если цена одной плитки размером 0.3м </a:t>
            </a:r>
            <a:r>
              <a:rPr lang="ru-RU" sz="2800" b="1" dirty="0" err="1"/>
              <a:t>х</a:t>
            </a:r>
            <a:r>
              <a:rPr lang="ru-RU" sz="2800" b="1" dirty="0"/>
              <a:t> </a:t>
            </a:r>
            <a:r>
              <a:rPr lang="ru-RU" sz="2800" b="1" dirty="0" smtClean="0"/>
              <a:t>0.2 </a:t>
            </a:r>
            <a:r>
              <a:rPr lang="ru-RU" sz="2800" b="1" dirty="0"/>
              <a:t>м равна </a:t>
            </a:r>
            <a:r>
              <a:rPr lang="ru-RU" sz="2800" b="1" dirty="0" smtClean="0"/>
              <a:t>14 </a:t>
            </a:r>
            <a:r>
              <a:rPr lang="ru-RU" sz="2800" b="1" dirty="0"/>
              <a:t>руб.   </a:t>
            </a:r>
            <a:endParaRPr lang="ru-RU" sz="2800" b="1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sz="2800" b="1" dirty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/>
              <a:t>2.        Рассчитать </a:t>
            </a:r>
            <a:r>
              <a:rPr lang="ru-RU" sz="2800" b="1" dirty="0"/>
              <a:t>нужное количество </a:t>
            </a:r>
            <a:r>
              <a:rPr lang="ru-RU" sz="2800" b="1" dirty="0" smtClean="0"/>
              <a:t>лака </a:t>
            </a:r>
            <a:r>
              <a:rPr lang="ru-RU" sz="2800" b="1" dirty="0"/>
              <a:t>для покраски </a:t>
            </a:r>
            <a:r>
              <a:rPr lang="ru-RU" sz="2800" b="1" dirty="0" smtClean="0"/>
              <a:t>9 </a:t>
            </a:r>
            <a:r>
              <a:rPr lang="ru-RU" sz="2800" b="1" dirty="0"/>
              <a:t>столов в классе и необходимую для этого сумму денег, если на 1 кв.м. требуется 150 г </a:t>
            </a:r>
            <a:r>
              <a:rPr lang="ru-RU" sz="2800" b="1" dirty="0" smtClean="0"/>
              <a:t>лака </a:t>
            </a:r>
            <a:r>
              <a:rPr lang="ru-RU" sz="2800" b="1" dirty="0"/>
              <a:t>по цене 95 руб. за 1 кг</a:t>
            </a:r>
            <a:r>
              <a:rPr lang="ru-RU" sz="2800" b="1" dirty="0" smtClean="0"/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800" b="1" dirty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800" b="1" dirty="0" smtClean="0"/>
              <a:t>3.        Рассчитать </a:t>
            </a:r>
            <a:r>
              <a:rPr lang="ru-RU" sz="2800" b="1" dirty="0"/>
              <a:t>нужное количество обоев для покрытия стен в классе и необходимую для этого сумму денег, если 1 рулон длиной 10 м и шириной 50 см стоит 105 руб. </a:t>
            </a:r>
          </a:p>
          <a:p>
            <a:pPr marL="609600" indent="-609600">
              <a:lnSpc>
                <a:spcPct val="80000"/>
              </a:lnSpc>
            </a:pP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15100000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СМЕТА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Group 90"/>
          <p:cNvGraphicFramePr>
            <a:graphicFrameLocks noGrp="1"/>
          </p:cNvGraphicFramePr>
          <p:nvPr>
            <p:ph type="tbl" idx="1"/>
          </p:nvPr>
        </p:nvGraphicFramePr>
        <p:xfrm>
          <a:off x="251520" y="1772816"/>
          <a:ext cx="8856984" cy="4577283"/>
        </p:xfrm>
        <a:graphic>
          <a:graphicData uri="http://schemas.openxmlformats.org/drawingml/2006/table">
            <a:tbl>
              <a:tblPr/>
              <a:tblGrid>
                <a:gridCol w="1296144"/>
                <a:gridCol w="1414734"/>
                <a:gridCol w="2384075"/>
                <a:gridCol w="1561573"/>
                <a:gridCol w="2200458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Площадь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Кол-во товара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Цена за 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Итого: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7095055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0"/>
          <p:cNvGraphicFramePr>
            <a:graphicFrameLocks noGrp="1"/>
          </p:cNvGraphicFramePr>
          <p:nvPr>
            <p:ph type="tbl" idx="1"/>
          </p:nvPr>
        </p:nvGraphicFramePr>
        <p:xfrm>
          <a:off x="35496" y="908720"/>
          <a:ext cx="9108504" cy="4809808"/>
        </p:xfrm>
        <a:graphic>
          <a:graphicData uri="http://schemas.openxmlformats.org/drawingml/2006/table">
            <a:tbl>
              <a:tblPr/>
              <a:tblGrid>
                <a:gridCol w="1065451"/>
                <a:gridCol w="1896947"/>
                <a:gridCol w="2384075"/>
                <a:gridCol w="1561573"/>
                <a:gridCol w="2200458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Площадь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Кол-во товара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Цена за 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 кв.м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 шт. паркетной плитки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 столов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0,60 кв.м.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0,810 кг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лака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76,95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стен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66 кв.м.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 рулонов обоев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1365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Итого: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8441,95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315416"/>
            <a:ext cx="6870700" cy="1600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СМЕТА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945</Words>
  <Application>Microsoft Office PowerPoint</Application>
  <PresentationFormat>Экран (4:3)</PresentationFormat>
  <Paragraphs>211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геометрии в 8 классе  «Площади фигур»</vt:lpstr>
      <vt:lpstr>Деловая игра «Составление сметы» </vt:lpstr>
      <vt:lpstr>Задача №1</vt:lpstr>
      <vt:lpstr>Задача №2</vt:lpstr>
      <vt:lpstr>Задача №3</vt:lpstr>
      <vt:lpstr>Задача №4</vt:lpstr>
      <vt:lpstr> Практическая работа.</vt:lpstr>
      <vt:lpstr>СМЕТА</vt:lpstr>
      <vt:lpstr>СМЕТА</vt:lpstr>
      <vt:lpstr>Другой вариант покрытия пола </vt:lpstr>
      <vt:lpstr>Слайд 11</vt:lpstr>
      <vt:lpstr>П л а н  р а с ч ё т о в 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«Составление сметы»</dc:title>
  <dc:creator>macbookpro1</dc:creator>
  <cp:lastModifiedBy>macbookpro1</cp:lastModifiedBy>
  <cp:revision>7</cp:revision>
  <dcterms:created xsi:type="dcterms:W3CDTF">2015-01-21T10:18:31Z</dcterms:created>
  <dcterms:modified xsi:type="dcterms:W3CDTF">2015-01-21T11:55:19Z</dcterms:modified>
</cp:coreProperties>
</file>