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317" r:id="rId2"/>
    <p:sldId id="351" r:id="rId3"/>
    <p:sldId id="352" r:id="rId4"/>
    <p:sldId id="353" r:id="rId5"/>
    <p:sldId id="262" r:id="rId6"/>
    <p:sldId id="321" r:id="rId7"/>
    <p:sldId id="322" r:id="rId8"/>
    <p:sldId id="280" r:id="rId9"/>
    <p:sldId id="323" r:id="rId10"/>
    <p:sldId id="282" r:id="rId11"/>
    <p:sldId id="259" r:id="rId12"/>
    <p:sldId id="260" r:id="rId13"/>
    <p:sldId id="270" r:id="rId14"/>
    <p:sldId id="263" r:id="rId15"/>
    <p:sldId id="269" r:id="rId16"/>
    <p:sldId id="268" r:id="rId17"/>
    <p:sldId id="265" r:id="rId18"/>
    <p:sldId id="266" r:id="rId19"/>
    <p:sldId id="276" r:id="rId20"/>
    <p:sldId id="267" r:id="rId21"/>
    <p:sldId id="297" r:id="rId22"/>
    <p:sldId id="274" r:id="rId23"/>
    <p:sldId id="347" r:id="rId24"/>
    <p:sldId id="275" r:id="rId25"/>
    <p:sldId id="277" r:id="rId26"/>
    <p:sldId id="278" r:id="rId27"/>
    <p:sldId id="279" r:id="rId28"/>
    <p:sldId id="300" r:id="rId29"/>
    <p:sldId id="315" r:id="rId30"/>
    <p:sldId id="316" r:id="rId31"/>
    <p:sldId id="328" r:id="rId32"/>
    <p:sldId id="330" r:id="rId33"/>
    <p:sldId id="329" r:id="rId34"/>
    <p:sldId id="331" r:id="rId35"/>
    <p:sldId id="324" r:id="rId36"/>
    <p:sldId id="325" r:id="rId37"/>
    <p:sldId id="326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295" r:id="rId47"/>
    <p:sldId id="340" r:id="rId48"/>
    <p:sldId id="283" r:id="rId49"/>
    <p:sldId id="284" r:id="rId50"/>
    <p:sldId id="341" r:id="rId51"/>
    <p:sldId id="342" r:id="rId52"/>
    <p:sldId id="343" r:id="rId53"/>
    <p:sldId id="348" r:id="rId54"/>
    <p:sldId id="291" r:id="rId55"/>
    <p:sldId id="289" r:id="rId56"/>
    <p:sldId id="290" r:id="rId57"/>
    <p:sldId id="292" r:id="rId58"/>
    <p:sldId id="344" r:id="rId59"/>
    <p:sldId id="350" r:id="rId60"/>
    <p:sldId id="293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294" r:id="rId69"/>
    <p:sldId id="354" r:id="rId70"/>
    <p:sldId id="355" r:id="rId71"/>
    <p:sldId id="356" r:id="rId72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9" autoAdjust="0"/>
    <p:restoredTop sz="94156" autoAdjust="0"/>
  </p:normalViewPr>
  <p:slideViewPr>
    <p:cSldViewPr>
      <p:cViewPr varScale="1">
        <p:scale>
          <a:sx n="45" d="100"/>
          <a:sy n="45" d="100"/>
        </p:scale>
        <p:origin x="-11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21688-95DF-4876-9BCD-7A47D960442C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C5ED-C596-4AA7-AA8B-B65B17259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E3D97-8127-4C92-9F86-57B47EEF0C93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BE2BA-C7A2-4749-B491-3503982D5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29C83-2D6E-475F-9D1E-2A8B98F6EA5A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6FDF9-7B40-4893-851D-68A139F59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1F41E-0CD4-4D5C-80E7-C8AABE8A8F2D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1918E-93D5-4D3A-9A49-C6BEC2050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2E173-FC4D-47F4-9AB2-E4A06DEE76A8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93FC6-040C-409C-8E59-27560D0FF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7F588-CA33-4008-8D63-1C2B6A330CB7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969F-928A-4F4C-905E-FF19BC034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582CD-E7D7-4080-8C7E-2B182D44AE33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6B528-1F0D-4966-B2B5-C4E1C0FE4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53C7A-753B-4D08-8686-7ED5D0AB2DBF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73153-CC40-4009-AE45-6FBB43E43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22840-419B-4D22-AB2D-7C5FD1C76844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C1F3-DC63-4BD8-8DFF-1D8E80D01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560C8-B475-41BF-8CA5-130EEBDC183E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F25C7-ACB9-4A3C-9FA2-AD7073E31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68159-27F7-4FDA-82EA-C6DFB017C0FB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FF264-897B-455B-9458-DE0D7E0F7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Tahoma" charset="0"/>
              </a:defRPr>
            </a:lvl1pPr>
          </a:lstStyle>
          <a:p>
            <a:pPr>
              <a:defRPr/>
            </a:pPr>
            <a:fld id="{BF6AC8B4-AFE6-4433-B238-CED368F06495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Tahoma" charset="0"/>
              </a:defRPr>
            </a:lvl1pPr>
          </a:lstStyle>
          <a:p>
            <a:pPr>
              <a:defRPr/>
            </a:pPr>
            <a:fld id="{66CBC57C-076D-4B28-99CD-D6CA89FBB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8913"/>
            <a:ext cx="8291512" cy="1714500"/>
          </a:xfrm>
        </p:spPr>
        <p:txBody>
          <a:bodyPr>
            <a:normAutofit/>
          </a:bodyPr>
          <a:lstStyle/>
          <a:p>
            <a:r>
              <a:rPr lang="ru-RU" sz="1800" smtClean="0"/>
              <a:t> </a:t>
            </a:r>
            <a:r>
              <a:rPr lang="ru-RU" sz="2500" b="1" smtClean="0"/>
              <a:t>Открытый урок </a:t>
            </a:r>
            <a:r>
              <a:rPr lang="en-US" sz="1800" smtClean="0"/>
              <a:t/>
            </a:r>
            <a:br>
              <a:rPr lang="en-US" sz="1800" smtClean="0"/>
            </a:br>
            <a:r>
              <a:rPr lang="ru-RU" sz="1800" smtClean="0"/>
              <a:t>«</a:t>
            </a:r>
            <a:r>
              <a:rPr lang="ru-RU" sz="1800" b="1" smtClean="0">
                <a:latin typeface="Tahoma" pitchFamily="34" charset="0"/>
                <a:cs typeface="Times New Roman" pitchFamily="18" charset="0"/>
              </a:rPr>
              <a:t>Ведение технологического режима на установке обезвоживания и обессоливания нефти</a:t>
            </a:r>
            <a:r>
              <a:rPr lang="ru-RU" sz="1800" smtClean="0"/>
              <a:t>»</a:t>
            </a:r>
            <a:br>
              <a:rPr lang="ru-RU" sz="1800" smtClean="0"/>
            </a:br>
            <a:r>
              <a:rPr lang="ru-RU" sz="1300" smtClean="0"/>
              <a:t>ПМ.01 «Ведение технологического процесса на установках </a:t>
            </a:r>
            <a:r>
              <a:rPr lang="en-US" sz="1300" smtClean="0"/>
              <a:t>III</a:t>
            </a:r>
            <a:r>
              <a:rPr lang="ru-RU" sz="1300" smtClean="0"/>
              <a:t> категории»</a:t>
            </a:r>
            <a:br>
              <a:rPr lang="ru-RU" sz="1300" smtClean="0"/>
            </a:br>
            <a:r>
              <a:rPr lang="ru-RU" sz="1300" smtClean="0"/>
              <a:t>по профессии 240101.03 «Оператор нефтепереработки»</a:t>
            </a:r>
            <a:br>
              <a:rPr lang="ru-RU" sz="1300" smtClean="0"/>
            </a:br>
            <a:endParaRPr lang="ru-RU" sz="1300" smtClean="0"/>
          </a:p>
        </p:txBody>
      </p:sp>
      <p:pic>
        <p:nvPicPr>
          <p:cNvPr id="2051" name="Picture 4" descr="ustanovka_elou_av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2205038"/>
            <a:ext cx="7993062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47" name="Group 35"/>
          <p:cNvGraphicFramePr>
            <a:graphicFrameLocks noGrp="1"/>
          </p:cNvGraphicFramePr>
          <p:nvPr>
            <p:ph idx="4294967295"/>
          </p:nvPr>
        </p:nvGraphicFramePr>
        <p:xfrm>
          <a:off x="681038" y="571500"/>
          <a:ext cx="8462962" cy="6272213"/>
        </p:xfrm>
        <a:graphic>
          <a:graphicData uri="http://schemas.openxmlformats.org/drawingml/2006/table">
            <a:tbl>
              <a:tblPr/>
              <a:tblGrid>
                <a:gridCol w="1819257"/>
                <a:gridCol w="3857652"/>
                <a:gridCol w="2786082"/>
              </a:tblGrid>
              <a:tr h="28252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Показатели качества, обязательные для проверки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Норма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Деэмульгатор “Прохалит”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Плотность при 20 </a:t>
                      </a:r>
                      <a:r>
                        <a:rPr kumimoji="0" lang="ru-RU" sz="12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г/см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Вязкость, мм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/с</a:t>
                      </a:r>
                    </a:p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        при 20 </a:t>
                      </a:r>
                      <a:r>
                        <a:rPr kumimoji="0" lang="ru-RU" sz="12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        при 50 </a:t>
                      </a:r>
                      <a:r>
                        <a:rPr kumimoji="0" lang="ru-RU" sz="12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Температура помутнения 1%-ного раствора, </a:t>
                      </a:r>
                      <a:r>
                        <a:rPr kumimoji="0" lang="ru-RU" sz="12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Цвет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0,993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свело-желтая жидкость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9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Деэмульгатор Девон-1В водорастворимый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Внешний вид</a:t>
                      </a:r>
                    </a:p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Плотность при 20 </a:t>
                      </a:r>
                      <a:r>
                        <a:rPr kumimoji="0" lang="ru-RU" sz="12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г/см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Температура застывания, </a:t>
                      </a:r>
                      <a:r>
                        <a:rPr kumimoji="0" lang="ru-RU" sz="12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не выше</a:t>
                      </a:r>
                    </a:p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Массовая доля активного вещества, %, не менее</a:t>
                      </a:r>
                    </a:p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Деэмульгирующая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активность, %, не менее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Жидкость темно-коричневого цвета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0,860-0,960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минус 30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9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Деэмульгатор Девон-1Н нефтерастворимый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Внешний вид</a:t>
                      </a:r>
                    </a:p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Плотность при 20 </a:t>
                      </a:r>
                      <a:r>
                        <a:rPr kumimoji="0" lang="ru-RU" sz="12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г/см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Температура застывания, </a:t>
                      </a:r>
                      <a:r>
                        <a:rPr kumimoji="0" lang="ru-RU" sz="12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не выше</a:t>
                      </a:r>
                    </a:p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Массовая доля активного вещества, %, не менее</a:t>
                      </a:r>
                    </a:p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Деэмульгирующая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активность, %, не менее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Жидкость темно-коричневого цвета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0,860-0,960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минус 30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3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Деэмульгатор        Дипроксамин 157-65М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Внешний вид</a:t>
                      </a:r>
                    </a:p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Массовая доля основного вещества, %</a:t>
                      </a:r>
                    </a:p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Температура помутнения </a:t>
                      </a:r>
                    </a:p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1 %-ного раствора продукта в дистиллированной воде, 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С, в пределах</a:t>
                      </a:r>
                    </a:p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Массовая доля азота, %, в пределах</a:t>
                      </a:r>
                    </a:p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Вязкость кинематическая при 20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о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С, мм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/с (сСт), не более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Прозрачная однородная жидкость без инородных включений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63-67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28-35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0,31-0,38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6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Деэмульгатор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Ликанол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Внешний вид</a:t>
                      </a:r>
                    </a:p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Массовая доля активного вещества, %, не менее</a:t>
                      </a:r>
                    </a:p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Плотность, г/см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Кинематическая вязкость при 20 </a:t>
                      </a:r>
                      <a:r>
                        <a:rPr kumimoji="0" lang="ru-RU" sz="12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мм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/с, не более</a:t>
                      </a:r>
                    </a:p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Температура застывания, </a:t>
                      </a:r>
                      <a:r>
                        <a:rPr kumimoji="0" lang="ru-RU" sz="12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не выше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Однородная вязкая жидкость коричневого цвета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1,05-1,08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минус 25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4" name="Text Box 43"/>
          <p:cNvSpPr txBox="1">
            <a:spLocks noChangeArrowheads="1"/>
          </p:cNvSpPr>
          <p:nvPr/>
        </p:nvSpPr>
        <p:spPr bwMode="auto">
          <a:xfrm>
            <a:off x="428625" y="142875"/>
            <a:ext cx="8135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0">
                <a:latin typeface="Arial" charset="0"/>
              </a:rPr>
              <a:t>Таблица 2 - Характеристика деэмульгаторов, применяемых на АО “Башнефтехим”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 descr="Схем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25" y="214313"/>
            <a:ext cx="9109075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5818187"/>
          </a:xfrm>
        </p:spPr>
        <p:txBody>
          <a:bodyPr/>
          <a:lstStyle/>
          <a:p>
            <a:r>
              <a:rPr lang="ru-RU" sz="1600" b="1" smtClean="0"/>
              <a:t>Описание технологической схемы</a:t>
            </a: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Поступающее на установку сырье забирается насосами Н-1, Н-2; перед насосом смешивается с пресной водой и деэмульгатором и двумя потоками через клапан-регулятор расхода (</a:t>
            </a:r>
            <a:r>
              <a:rPr lang="en-US" sz="1600" smtClean="0"/>
              <a:t>FIRC</a:t>
            </a:r>
            <a:r>
              <a:rPr lang="ru-RU" sz="1600" smtClean="0"/>
              <a:t> 1,2) поступает в теплообменники Т1, Т2, Т3, Т4.  Для усреднения температуры потоки нефти после теплообменников объединяются. Нефть после теплообменников через регулятор температуры (</a:t>
            </a:r>
            <a:r>
              <a:rPr lang="en-US" sz="1600" smtClean="0"/>
              <a:t>TIRC</a:t>
            </a:r>
            <a:r>
              <a:rPr lang="ru-RU" sz="1600" smtClean="0"/>
              <a:t> 1,2) разделяется на 4 потока, и подаются в электродегидраторы I ступени ЭД-1, ЭД-2, ЭД-3, ЭД-4. В электродегидраторах I ступени удаляется основная масса воды и солей и далее нефть с верха ЭД-1, ЭД-2, ЭД-3, ЭД-4 подается в   электродегидраторы II ступени ЭД-1, ЭД-2, ЭД-3, ЭД-4 для повторной обработки. Перед электродегидратором второй ступени в нефть подается пресная вода, забираемая насосом Н3 через клапан-регулятор расхода (</a:t>
            </a:r>
            <a:r>
              <a:rPr lang="en-US" sz="1600" smtClean="0"/>
              <a:t>FIRC </a:t>
            </a:r>
            <a:r>
              <a:rPr lang="ru-RU" sz="1600" smtClean="0"/>
              <a:t>3).</a:t>
            </a:r>
            <a:br>
              <a:rPr lang="ru-RU" sz="1600" smtClean="0"/>
            </a:br>
            <a:r>
              <a:rPr lang="ru-RU" sz="1600" smtClean="0"/>
              <a:t>Вода из электродегидраторов II ступени поступает через клапаны-регуляторы уровней воды (LIRC 5-8)  на прием насосов  Н1, Н2 для вымывания солей из нефти в электродегидраторах I ступени.</a:t>
            </a:r>
            <a:br>
              <a:rPr lang="ru-RU" sz="1600" smtClean="0"/>
            </a:br>
            <a:r>
              <a:rPr lang="ru-RU" sz="1600" smtClean="0"/>
              <a:t>Вода из электродегидраторов I ступени через клапаны-регуляторы уровней воды (LIRC 1-4) поступает в емкость – отстойник нефти Е1. С верха отстойника увлеченная нефть поступает в холодильник ХК1, затем выводится на прием насосов Н-1, Н-2. С низа отстойника Е1 соленой раствор через холодильник ХК2 охлаждаясь выводиться с установки.</a:t>
            </a:r>
            <a:br>
              <a:rPr lang="ru-RU" sz="1600" smtClean="0"/>
            </a:br>
            <a:r>
              <a:rPr lang="ru-RU" sz="1600" smtClean="0"/>
              <a:t>С верха электродегидраторов II ступени обессоленная и обезвоженная нефть через регуляторы давления (</a:t>
            </a:r>
            <a:r>
              <a:rPr lang="en-US" sz="1600" smtClean="0"/>
              <a:t>PIRC</a:t>
            </a:r>
            <a:r>
              <a:rPr lang="ru-RU" sz="1600" smtClean="0"/>
              <a:t> 1 - 4) совмещаясь в один поток выводиться с установки.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49237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b="1" smtClean="0"/>
              <a:t>Основное оборудование установки ЭЛОУ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323850" y="363538"/>
            <a:ext cx="86391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0" hangingPunct="0"/>
            <a:r>
              <a:rPr lang="en-US" sz="1200" dirty="0">
                <a:cs typeface="Times New Roman" pitchFamily="18" charset="0"/>
              </a:rPr>
              <a:t>      </a:t>
            </a:r>
            <a:r>
              <a:rPr lang="ru-RU" sz="1200" dirty="0">
                <a:cs typeface="Times New Roman" pitchFamily="18" charset="0"/>
              </a:rPr>
              <a:t>« Согласовано»                                                      </a:t>
            </a:r>
            <a:r>
              <a:rPr lang="en-US" sz="1200" dirty="0">
                <a:cs typeface="Times New Roman" pitchFamily="18" charset="0"/>
              </a:rPr>
              <a:t>                                 </a:t>
            </a:r>
            <a:r>
              <a:rPr lang="ru-RU" sz="1200" dirty="0">
                <a:cs typeface="Times New Roman" pitchFamily="18" charset="0"/>
              </a:rPr>
              <a:t>                           « Утверждаю»</a:t>
            </a:r>
            <a:endParaRPr lang="ru-RU" sz="800" dirty="0"/>
          </a:p>
          <a:p>
            <a:pPr algn="l" eaLnBrk="0" hangingPunct="0"/>
            <a:r>
              <a:rPr lang="ru-RU" sz="1200" dirty="0">
                <a:cs typeface="Times New Roman" pitchFamily="18" charset="0"/>
              </a:rPr>
              <a:t>Методист ГАОУ УТЭК                                                    </a:t>
            </a:r>
            <a:r>
              <a:rPr lang="en-US" sz="1200" dirty="0">
                <a:cs typeface="Times New Roman" pitchFamily="18" charset="0"/>
              </a:rPr>
              <a:t>                                       </a:t>
            </a:r>
            <a:r>
              <a:rPr lang="ru-RU" sz="1200" dirty="0">
                <a:cs typeface="Times New Roman" pitchFamily="18" charset="0"/>
              </a:rPr>
              <a:t>    Зав. учебной частью ГАОУ УТЭК</a:t>
            </a:r>
            <a:endParaRPr lang="ru-RU" sz="800" dirty="0"/>
          </a:p>
          <a:p>
            <a:pPr algn="l" eaLnBrk="0" hangingPunct="0"/>
            <a:r>
              <a:rPr lang="ru-RU" sz="1200" dirty="0">
                <a:cs typeface="Times New Roman" pitchFamily="18" charset="0"/>
              </a:rPr>
              <a:t>___________ Славная В.Т.                                             </a:t>
            </a:r>
            <a:r>
              <a:rPr lang="en-US" sz="1200" dirty="0">
                <a:cs typeface="Times New Roman" pitchFamily="18" charset="0"/>
              </a:rPr>
              <a:t>                             </a:t>
            </a:r>
            <a:r>
              <a:rPr lang="ru-RU" sz="1200" dirty="0">
                <a:cs typeface="Times New Roman" pitchFamily="18" charset="0"/>
              </a:rPr>
              <a:t>       _________________ Петрова О.А.</a:t>
            </a:r>
            <a:endParaRPr lang="ru-RU" sz="800" dirty="0"/>
          </a:p>
          <a:p>
            <a:pPr eaLnBrk="0" hangingPunct="0"/>
            <a:r>
              <a:rPr lang="ru-RU" dirty="0">
                <a:cs typeface="Times New Roman" pitchFamily="18" charset="0"/>
              </a:rPr>
              <a:t>ПЛАН</a:t>
            </a:r>
            <a:r>
              <a:rPr lang="en-US" dirty="0">
                <a:cs typeface="Times New Roman" pitchFamily="18" charset="0"/>
              </a:rPr>
              <a:t>         </a:t>
            </a:r>
            <a:endParaRPr lang="ru-RU" sz="800" dirty="0"/>
          </a:p>
          <a:p>
            <a:pPr eaLnBrk="0" hangingPunct="0"/>
            <a:r>
              <a:rPr lang="ru-RU" dirty="0">
                <a:cs typeface="Times New Roman" pitchFamily="18" charset="0"/>
              </a:rPr>
              <a:t>Урока производственного обучения</a:t>
            </a:r>
            <a:endParaRPr lang="ru-RU" sz="800" dirty="0"/>
          </a:p>
          <a:p>
            <a:pPr eaLnBrk="0" hangingPunct="0"/>
            <a:r>
              <a:rPr lang="ru-RU" dirty="0">
                <a:cs typeface="Times New Roman" pitchFamily="18" charset="0"/>
              </a:rPr>
              <a:t>ПМ.01 «Ведение технологического режима на установках III категории»</a:t>
            </a:r>
            <a:endParaRPr lang="ru-RU" sz="800" dirty="0"/>
          </a:p>
          <a:p>
            <a:pPr eaLnBrk="0" hangingPunct="0"/>
            <a:r>
              <a:rPr lang="ru-RU" dirty="0">
                <a:cs typeface="Times New Roman" pitchFamily="18" charset="0"/>
              </a:rPr>
              <a:t>Шифр 240101.03 профессия « оператор нефтепереработки»</a:t>
            </a:r>
            <a:endParaRPr lang="ru-RU" sz="800" dirty="0"/>
          </a:p>
          <a:p>
            <a:pPr eaLnBrk="0" hangingPunct="0"/>
            <a:r>
              <a:rPr lang="ru-RU" dirty="0">
                <a:cs typeface="Times New Roman" pitchFamily="18" charset="0"/>
              </a:rPr>
              <a:t>Тема: « Ведение технологического режима на установке обезвоживания и обессоливания нефти»</a:t>
            </a:r>
            <a:endParaRPr lang="ru-RU" sz="800" dirty="0"/>
          </a:p>
          <a:p>
            <a:pPr algn="l" eaLnBrk="0" hangingPunct="0"/>
            <a:r>
              <a:rPr lang="ru-RU" dirty="0">
                <a:cs typeface="Times New Roman" pitchFamily="18" charset="0"/>
              </a:rPr>
              <a:t>Группа 35 -36 </a:t>
            </a:r>
            <a:r>
              <a:rPr lang="en-US" dirty="0">
                <a:cs typeface="Times New Roman" pitchFamily="18" charset="0"/>
              </a:rPr>
              <a:t>II </a:t>
            </a:r>
            <a:r>
              <a:rPr lang="ru-RU" dirty="0">
                <a:cs typeface="Times New Roman" pitchFamily="18" charset="0"/>
              </a:rPr>
              <a:t>курс</a:t>
            </a:r>
            <a:endParaRPr lang="ru-RU" sz="800" dirty="0"/>
          </a:p>
          <a:p>
            <a:pPr eaLnBrk="0" hangingPunct="0"/>
            <a:r>
              <a:rPr lang="ru-RU" dirty="0">
                <a:cs typeface="Times New Roman" pitchFamily="18" charset="0"/>
              </a:rPr>
              <a:t>Цели урока:</a:t>
            </a:r>
            <a:endParaRPr lang="en-US" dirty="0">
              <a:cs typeface="Times New Roman" pitchFamily="18" charset="0"/>
            </a:endParaRPr>
          </a:p>
          <a:p>
            <a:pPr algn="l"/>
            <a:r>
              <a:rPr lang="ru-RU" dirty="0"/>
              <a:t>1</a:t>
            </a:r>
            <a:r>
              <a:rPr lang="ru-RU" b="0" dirty="0"/>
              <a:t>. </a:t>
            </a:r>
            <a:r>
              <a:rPr lang="ru-RU" dirty="0"/>
              <a:t>Обучающие:</a:t>
            </a:r>
          </a:p>
          <a:p>
            <a:pPr algn="l"/>
            <a:r>
              <a:rPr lang="ru-RU" b="0" dirty="0"/>
              <a:t>- формирование профессиональных компетенций ПК 1.1, ПК 1.2, ПК 1.3,</a:t>
            </a:r>
          </a:p>
          <a:p>
            <a:pPr algn="l"/>
            <a:r>
              <a:rPr lang="ru-RU" b="0" dirty="0"/>
              <a:t>- закрепление учащимися полученных знаний на теоретических уроках по      ПМ.01 « Ведение технологического процесса на установках III категории»:</a:t>
            </a:r>
          </a:p>
          <a:p>
            <a:pPr algn="l"/>
            <a:r>
              <a:rPr lang="ru-RU" b="0" dirty="0"/>
              <a:t>- закрепить с учащимися основные принципы обессоливания и обезвоживания нефти при добычи;</a:t>
            </a:r>
          </a:p>
          <a:p>
            <a:pPr algn="l">
              <a:buFontTx/>
              <a:buChar char="-"/>
            </a:pPr>
            <a:r>
              <a:rPr lang="ru-RU" b="0" dirty="0"/>
              <a:t>закрепление знаний устройства и принципа работы основного </a:t>
            </a:r>
            <a:endParaRPr lang="en-US" b="0" dirty="0"/>
          </a:p>
          <a:p>
            <a:pPr algn="l"/>
            <a:r>
              <a:rPr lang="ru-RU" b="0" dirty="0"/>
              <a:t>оборудования установки ЭЛОУ;</a:t>
            </a:r>
          </a:p>
          <a:p>
            <a:pPr algn="l"/>
            <a:r>
              <a:rPr lang="ru-RU" b="0" dirty="0"/>
              <a:t>-  повторить принцип работы технологической схемы установки.</a:t>
            </a:r>
          </a:p>
          <a:p>
            <a:pPr algn="l"/>
            <a:r>
              <a:rPr lang="ru-RU" dirty="0"/>
              <a:t>2.  Развивающие:</a:t>
            </a:r>
          </a:p>
          <a:p>
            <a:pPr algn="l"/>
            <a:r>
              <a:rPr lang="ru-RU" b="0" dirty="0"/>
              <a:t>- формирование компетенций ОК 2, ОК 3, ОК 4;</a:t>
            </a:r>
          </a:p>
          <a:p>
            <a:pPr algn="l"/>
            <a:r>
              <a:rPr lang="ru-RU" b="0" dirty="0"/>
              <a:t>- развивать познавательную активность;</a:t>
            </a:r>
          </a:p>
          <a:p>
            <a:pPr algn="l"/>
            <a:r>
              <a:rPr lang="ru-RU" b="0" dirty="0"/>
              <a:t>- развивать речь и умение логического мышления</a:t>
            </a:r>
          </a:p>
          <a:p>
            <a:pPr algn="l"/>
            <a:r>
              <a:rPr lang="ru-RU" dirty="0"/>
              <a:t>3. Воспитывающие</a:t>
            </a:r>
            <a:r>
              <a:rPr lang="ru-RU" b="0" dirty="0"/>
              <a:t>:</a:t>
            </a:r>
          </a:p>
          <a:p>
            <a:pPr algn="l"/>
            <a:r>
              <a:rPr lang="ru-RU" b="0" dirty="0"/>
              <a:t>- формирование общих компетенций ОК 5, ОК 6;</a:t>
            </a:r>
          </a:p>
          <a:p>
            <a:pPr algn="l"/>
            <a:r>
              <a:rPr lang="ru-RU" b="0" dirty="0"/>
              <a:t>- прививать интерес к пониманию сущность и значимость профессии  «оператор нефтепереработки» </a:t>
            </a:r>
          </a:p>
          <a:p>
            <a:pPr algn="l">
              <a:buFontTx/>
              <a:buChar char="-"/>
            </a:pPr>
            <a:r>
              <a:rPr lang="ru-RU" b="0" dirty="0"/>
              <a:t>воспитать у учащихся настойчивость и терпение в достижении поставленной цели</a:t>
            </a:r>
            <a:endParaRPr lang="en-US" b="0" dirty="0"/>
          </a:p>
          <a:p>
            <a:pPr algn="l"/>
            <a:r>
              <a:rPr lang="ru-RU" b="0" dirty="0"/>
              <a:t>- воспитать самостоятельность и трудолюбие</a:t>
            </a:r>
          </a:p>
          <a:p>
            <a:pPr algn="l"/>
            <a:r>
              <a:rPr lang="ru-RU" b="0" dirty="0"/>
              <a:t>- воспитать профессиональную ловкость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706438"/>
          </a:xfrm>
        </p:spPr>
        <p:txBody>
          <a:bodyPr/>
          <a:lstStyle/>
          <a:p>
            <a:r>
              <a:rPr lang="en-US" sz="2000" b="1" smtClean="0"/>
              <a:t>I</a:t>
            </a:r>
            <a:r>
              <a:rPr lang="ru-RU" sz="2000" b="1" smtClean="0"/>
              <a:t>. Устройство и принцип действия горизонтального электродегидратора типа 2ЭГ - 160</a:t>
            </a:r>
          </a:p>
        </p:txBody>
      </p:sp>
      <p:pic>
        <p:nvPicPr>
          <p:cNvPr id="23555" name="Picture 4" descr="электродегидратор горизонтальны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08050"/>
            <a:ext cx="9144000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287338" y="4149725"/>
            <a:ext cx="86772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0">
                <a:latin typeface="Arial" charset="0"/>
              </a:rPr>
              <a:t>      </a:t>
            </a:r>
            <a:r>
              <a:rPr lang="ru-RU" sz="1600">
                <a:latin typeface="Arial" charset="0"/>
              </a:rPr>
              <a:t>1</a:t>
            </a:r>
            <a:r>
              <a:rPr lang="ru-RU" sz="1600" b="0">
                <a:latin typeface="Arial" charset="0"/>
              </a:rPr>
              <a:t>-корпус,    </a:t>
            </a:r>
            <a:r>
              <a:rPr lang="ru-RU" sz="1600">
                <a:latin typeface="Arial" charset="0"/>
              </a:rPr>
              <a:t>2</a:t>
            </a:r>
            <a:r>
              <a:rPr lang="ru-RU" sz="1600" b="0">
                <a:latin typeface="Arial" charset="0"/>
              </a:rPr>
              <a:t>-коллектор обессоленной нефти,   </a:t>
            </a:r>
            <a:r>
              <a:rPr lang="ru-RU" sz="1600">
                <a:latin typeface="Arial" charset="0"/>
              </a:rPr>
              <a:t>3</a:t>
            </a:r>
            <a:r>
              <a:rPr lang="ru-RU" sz="1600" b="0">
                <a:latin typeface="Arial" charset="0"/>
              </a:rPr>
              <a:t>-штуцер для предохранительного клапана,   </a:t>
            </a:r>
            <a:r>
              <a:rPr lang="ru-RU" sz="1600">
                <a:latin typeface="Arial" charset="0"/>
              </a:rPr>
              <a:t>4</a:t>
            </a:r>
            <a:r>
              <a:rPr lang="ru-RU" sz="1600" b="0">
                <a:latin typeface="Arial" charset="0"/>
              </a:rPr>
              <a:t>,</a:t>
            </a:r>
            <a:r>
              <a:rPr lang="ru-RU" sz="1600">
                <a:latin typeface="Arial" charset="0"/>
              </a:rPr>
              <a:t>5</a:t>
            </a:r>
            <a:r>
              <a:rPr lang="ru-RU" sz="1600" b="0">
                <a:latin typeface="Arial" charset="0"/>
              </a:rPr>
              <a:t>-патрубки для проходных изоляторов,   </a:t>
            </a:r>
            <a:r>
              <a:rPr lang="ru-RU" sz="1600">
                <a:latin typeface="Arial" charset="0"/>
              </a:rPr>
              <a:t>6</a:t>
            </a:r>
            <a:r>
              <a:rPr lang="ru-RU" sz="1600" b="0">
                <a:latin typeface="Arial" charset="0"/>
              </a:rPr>
              <a:t>,</a:t>
            </a:r>
            <a:r>
              <a:rPr lang="ru-RU" sz="1600">
                <a:latin typeface="Arial" charset="0"/>
              </a:rPr>
              <a:t>9</a:t>
            </a:r>
            <a:r>
              <a:rPr lang="ru-RU" sz="1600" b="0">
                <a:latin typeface="Arial" charset="0"/>
              </a:rPr>
              <a:t>-люки-лазы,   </a:t>
            </a:r>
            <a:r>
              <a:rPr lang="ru-RU" sz="1600">
                <a:latin typeface="Arial" charset="0"/>
              </a:rPr>
              <a:t>7</a:t>
            </a:r>
            <a:r>
              <a:rPr lang="ru-RU" sz="1600" b="0">
                <a:latin typeface="Arial" charset="0"/>
              </a:rPr>
              <a:t>-коллектор для сырой нефти,   </a:t>
            </a:r>
            <a:r>
              <a:rPr lang="ru-RU" sz="1600">
                <a:latin typeface="Arial" charset="0"/>
              </a:rPr>
              <a:t>8</a:t>
            </a:r>
            <a:r>
              <a:rPr lang="ru-RU" sz="1600" b="0">
                <a:latin typeface="Arial" charset="0"/>
              </a:rPr>
              <a:t>-электроды;   </a:t>
            </a:r>
            <a:r>
              <a:rPr lang="en-US" sz="1600">
                <a:latin typeface="Arial" charset="0"/>
              </a:rPr>
              <a:t>I</a:t>
            </a:r>
            <a:r>
              <a:rPr lang="ru-RU" sz="1600" b="0">
                <a:latin typeface="Arial" charset="0"/>
              </a:rPr>
              <a:t>-сырая нефть,   </a:t>
            </a:r>
            <a:r>
              <a:rPr lang="en-US" sz="1600">
                <a:latin typeface="Arial" charset="0"/>
              </a:rPr>
              <a:t>II</a:t>
            </a:r>
            <a:r>
              <a:rPr lang="ru-RU" sz="1600" b="0">
                <a:latin typeface="Arial" charset="0"/>
              </a:rPr>
              <a:t>-обессоленная нефть,   </a:t>
            </a:r>
            <a:r>
              <a:rPr lang="en-US" sz="1600">
                <a:latin typeface="Arial" charset="0"/>
              </a:rPr>
              <a:t>III</a:t>
            </a:r>
            <a:r>
              <a:rPr lang="ru-RU" sz="1600" b="0">
                <a:latin typeface="Arial" charset="0"/>
              </a:rPr>
              <a:t>-шлам,  </a:t>
            </a:r>
          </a:p>
          <a:p>
            <a:pPr algn="l"/>
            <a:r>
              <a:rPr lang="en-US" sz="1600">
                <a:latin typeface="Arial" charset="0"/>
              </a:rPr>
              <a:t>IV</a:t>
            </a:r>
            <a:r>
              <a:rPr lang="ru-RU" sz="1600" b="0">
                <a:latin typeface="Arial" charset="0"/>
              </a:rPr>
              <a:t>-водяной пар,   </a:t>
            </a:r>
            <a:r>
              <a:rPr lang="en-US" sz="1600">
                <a:latin typeface="Arial" charset="0"/>
              </a:rPr>
              <a:t>V</a:t>
            </a:r>
            <a:r>
              <a:rPr lang="ru-RU" sz="1600" b="0">
                <a:latin typeface="Arial" charset="0"/>
              </a:rPr>
              <a:t>- соляной раствор,   </a:t>
            </a:r>
            <a:r>
              <a:rPr lang="en-US" sz="1600">
                <a:latin typeface="Arial" charset="0"/>
              </a:rPr>
              <a:t>VI</a:t>
            </a:r>
            <a:r>
              <a:rPr lang="ru-RU" sz="1600" b="0">
                <a:latin typeface="Arial" charset="0"/>
              </a:rPr>
              <a:t>-промывная вода.</a:t>
            </a:r>
            <a:endParaRPr lang="en-US" sz="1600" b="0">
              <a:latin typeface="Arial" charset="0"/>
            </a:endParaRPr>
          </a:p>
          <a:p>
            <a:pPr algn="l"/>
            <a:r>
              <a:rPr lang="ru-RU" sz="1600" b="0">
                <a:latin typeface="Arial" charset="0"/>
              </a:rPr>
              <a:t>Электродегидратор – емкость снабженная электродами, к которым подводится переменный ток высокого напряжения. На установках ЭЛОУ применяются электродегидраторы различных конструкций:  вертикальные, шаровые и горизонтальные. </a:t>
            </a:r>
            <a:r>
              <a:rPr lang="en-US" sz="1600" b="0">
                <a:latin typeface="Arial" charset="0"/>
              </a:rPr>
              <a:t> </a:t>
            </a:r>
            <a:r>
              <a:rPr lang="ru-RU" sz="1600" b="0">
                <a:latin typeface="Arial" charset="0"/>
              </a:rPr>
              <a:t>Из-за недостатков вертикальных и шаровых электродегитдраторов на новых установках все чаще применяются горизонтальные.</a:t>
            </a:r>
          </a:p>
          <a:p>
            <a:pPr algn="l"/>
            <a:endParaRPr lang="ru-RU" sz="1600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4294967295"/>
          </p:nvPr>
        </p:nvSpPr>
        <p:spPr>
          <a:xfrm>
            <a:off x="0" y="115888"/>
            <a:ext cx="8856663" cy="6553200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sz="1500" smtClean="0"/>
              <a:t>       Эмульсия в горизонтальном электродегидраторе движется снизу вверх вдоль направления силовых линий переменного электрического поля и последовательно подвергается воздействию электрического поля различной напряженности. Сырье вводится в нижнюю часть дегидратора с помощью маточника, равномерно распределяющего поток по всему сечению аппарата. Обезвоженная и обессоленная нефть выводится также через маточник, расположенный в верхней части аппарата. Уровень соляного раствора поддерживается между нижним электродом и входным маточником на расстоянии 200-400 мм от последнего. В первой зоне между зеркалом отстоявшейся воды и маточником происходит промывка эмульсии, в результате которой наиболее крупные капли дисперсной фазы, защитные оболочки которых имеют незначительную прочность, сливаются с массой отстоявшейся воды и в дальнейшем движении эмульсии вверх участия не принимают</a:t>
            </a:r>
            <a:r>
              <a:rPr lang="en-US" sz="1500" smtClean="0"/>
              <a:t> </a:t>
            </a:r>
            <a:r>
              <a:rPr lang="ru-RU" sz="1500" smtClean="0"/>
              <a:t>Во второй зоне с небольшой напряженностью электрического поля в объеме, ограниченном уровнем отстоявшейся воды и нижним электродом, происходит слияние капелек преимущественно средних размеров, а в третьей зоне, имеющей наибольшую напряженность электрического поля между двумя электродами, происходит слияние наиболее мелких капелек, защитные оболочки которых обладают наибольшей прочностью.</a:t>
            </a:r>
            <a:r>
              <a:rPr lang="ru-RU" sz="1600" smtClean="0"/>
              <a:t>       </a:t>
            </a:r>
          </a:p>
          <a:p>
            <a:pPr>
              <a:buFont typeface="Wingdings" pitchFamily="2" charset="2"/>
              <a:buNone/>
            </a:pPr>
            <a:r>
              <a:rPr lang="ru-RU" sz="1600" smtClean="0"/>
              <a:t>      Вертикальное движение нефтяной эмульсии, совпадающее с направлением силовых линий электрического поля, и отсутствие конвекционных потоков создают благоприятные условия для Интенсивного столкновения и слияния капель воды, движущихся вверх, с оседающими каплями после их укрупнения в верхних слоях аппарата.</a:t>
            </a:r>
          </a:p>
          <a:p>
            <a:pPr>
              <a:buFont typeface="Wingdings" pitchFamily="2" charset="2"/>
              <a:buNone/>
            </a:pPr>
            <a:r>
              <a:rPr lang="ru-RU" sz="1600" smtClean="0"/>
              <a:t>     В комбинированных электродегидраторах имеется три электрода, причем между нижним и средним электродами подаваемое рабочее напряжение имеет промышленную частоту, а между верхним и средним электродами подводится выпрямленное напряжение. </a:t>
            </a:r>
          </a:p>
          <a:p>
            <a:pPr algn="just">
              <a:buFont typeface="Wingdings" pitchFamily="2" charset="2"/>
              <a:buNone/>
            </a:pPr>
            <a:endParaRPr lang="ru-RU" sz="1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0" y="3716338"/>
            <a:ext cx="8893175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500" b="0">
                <a:latin typeface="Arial" charset="0"/>
              </a:rPr>
              <a:t>     Вертикальное движение нефтяной эмульсии, совпадающее с направлением силовых линий электрического поля, и отсутствие конвекционных потоков создают благоприятные условия для Интенсивного столкновения и слияния капель воды, движущихся вверх, с оседающими каплями после их укрупнения в верхних слоях аппарата.</a:t>
            </a:r>
          </a:p>
          <a:p>
            <a:pPr algn="l"/>
            <a:r>
              <a:rPr lang="ru-RU" sz="1500" b="0">
                <a:latin typeface="Arial" charset="0"/>
              </a:rPr>
              <a:t>     В комбинированных электродегидраторах имеется три электрода, причем между нижним и средним электродами подаваемое рабочее напряжение имеет промышленную частоту, а между верхним и средним электродами подводится выпрямленное напряжение. </a:t>
            </a:r>
          </a:p>
          <a:p>
            <a:pPr algn="l"/>
            <a:r>
              <a:rPr lang="ru-RU" sz="1500" b="0">
                <a:latin typeface="Arial" charset="0"/>
              </a:rPr>
              <a:t>      В аппаратах таких конструкций эмульсия поступает с низа аппарата и вначале подвергается воздействию электрического поля промышленной частоты, образуемого нижним электродом и зеркалом воды, затем сравнительно очищенная эмульсия поступает в зону между двумя нижними электродами. В значительной мере обезвоженная нефть поступает в верхний межэлектродный промежуток, где под действием электрического поля выпрямленного напряжения подвергается окончательной очистке.</a:t>
            </a:r>
          </a:p>
          <a:p>
            <a:pPr algn="l">
              <a:spcBef>
                <a:spcPct val="50000"/>
              </a:spcBef>
            </a:pPr>
            <a:endParaRPr lang="ru-RU" sz="1500" b="0">
              <a:latin typeface="Arial" charset="0"/>
            </a:endParaRPr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0"/>
            <a:ext cx="72009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4294967295"/>
          </p:nvPr>
        </p:nvSpPr>
        <p:spPr>
          <a:xfrm>
            <a:off x="0" y="620713"/>
            <a:ext cx="8785225" cy="60483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1400" smtClean="0"/>
          </a:p>
          <a:p>
            <a:pPr>
              <a:buFont typeface="Wingdings" pitchFamily="2" charset="2"/>
              <a:buNone/>
            </a:pPr>
            <a:r>
              <a:rPr lang="ru-RU" sz="1400" smtClean="0"/>
              <a:t>Аппараты ,в которых осуществляется регенерация тепла называются теплообменными</a:t>
            </a:r>
          </a:p>
          <a:p>
            <a:pPr>
              <a:buFont typeface="Wingdings" pitchFamily="2" charset="2"/>
              <a:buNone/>
            </a:pPr>
            <a:r>
              <a:rPr lang="ru-RU" sz="1400" smtClean="0"/>
              <a:t>Теплообменники для регенерации тепла применяются « труба в трубе» и кожухотрубчатые.</a:t>
            </a:r>
          </a:p>
          <a:p>
            <a:pPr>
              <a:buFont typeface="Wingdings" pitchFamily="2" charset="2"/>
              <a:buNone/>
            </a:pPr>
            <a:r>
              <a:rPr lang="ru-RU" sz="1400" smtClean="0"/>
              <a:t>Кожухотрубчатые теплообменники состоят из пучка труб, закрепленных в трубных решетках, которые</a:t>
            </a:r>
          </a:p>
          <a:p>
            <a:pPr>
              <a:buFont typeface="Wingdings" pitchFamily="2" charset="2"/>
              <a:buNone/>
            </a:pPr>
            <a:r>
              <a:rPr lang="ru-RU" sz="1400" smtClean="0"/>
              <a:t>заключены в общий кожух. Один из теплоносителей циркулирует по трубам, а другой по межтрубному</a:t>
            </a:r>
          </a:p>
          <a:p>
            <a:pPr>
              <a:buFont typeface="Wingdings" pitchFamily="2" charset="2"/>
              <a:buNone/>
            </a:pPr>
            <a:r>
              <a:rPr lang="ru-RU" sz="1400" smtClean="0"/>
              <a:t>пространству. Теплообмен происходит через стенки труб. Они предназначены для работы с </a:t>
            </a:r>
          </a:p>
          <a:p>
            <a:pPr>
              <a:buFont typeface="Wingdings" pitchFamily="2" charset="2"/>
              <a:buNone/>
            </a:pPr>
            <a:r>
              <a:rPr lang="ru-RU" sz="1400" smtClean="0"/>
              <a:t>теплоносителями жидкость – жидкость,</a:t>
            </a:r>
            <a:r>
              <a:rPr lang="en-US" sz="1400" smtClean="0"/>
              <a:t> </a:t>
            </a:r>
            <a:r>
              <a:rPr lang="ru-RU" sz="1400" smtClean="0"/>
              <a:t> пар – жидкость, газ – жидкость, газ –  газ.</a:t>
            </a:r>
          </a:p>
          <a:p>
            <a:pPr>
              <a:buFont typeface="Wingdings" pitchFamily="2" charset="2"/>
              <a:buNone/>
            </a:pPr>
            <a:r>
              <a:rPr lang="ru-RU" sz="1400" smtClean="0"/>
              <a:t>В теплообменниках с плавающей головкой ( подвижной решеткой), трубчатый пучок не связан со</a:t>
            </a:r>
          </a:p>
          <a:p>
            <a:pPr>
              <a:buFont typeface="Wingdings" pitchFamily="2" charset="2"/>
              <a:buNone/>
            </a:pPr>
            <a:r>
              <a:rPr lang="ru-RU" sz="1400" smtClean="0"/>
              <a:t>стороны плавающей головки с корпусом и свободно меняет длину при изменении температуры труб.</a:t>
            </a:r>
          </a:p>
          <a:p>
            <a:pPr>
              <a:buFont typeface="Wingdings" pitchFamily="2" charset="2"/>
              <a:buNone/>
            </a:pPr>
            <a:r>
              <a:rPr lang="ru-RU" sz="1400" smtClean="0"/>
              <a:t>Это устраняет температурные напряжения в конструкции..</a:t>
            </a:r>
          </a:p>
          <a:p>
            <a:pPr>
              <a:buFont typeface="Wingdings" pitchFamily="2" charset="2"/>
              <a:buNone/>
            </a:pPr>
            <a:r>
              <a:rPr lang="ru-RU" sz="1400" smtClean="0"/>
              <a:t>Процесс теплообмена в таких аппаратах осуществляется следующим образом: поступив  в</a:t>
            </a:r>
          </a:p>
          <a:p>
            <a:pPr>
              <a:buFont typeface="Wingdings" pitchFamily="2" charset="2"/>
              <a:buNone/>
            </a:pPr>
            <a:r>
              <a:rPr lang="ru-RU" sz="1400" smtClean="0"/>
              <a:t>распределительную коробку 1 жидкость проходит по трубному пучку в плавающую головку 3, делает</a:t>
            </a:r>
          </a:p>
          <a:p>
            <a:pPr>
              <a:buFont typeface="Wingdings" pitchFamily="2" charset="2"/>
              <a:buNone/>
            </a:pPr>
            <a:r>
              <a:rPr lang="ru-RU" sz="1400" smtClean="0"/>
              <a:t>поворот и вновь возвращается, причем наиболее вязкая и загрязненная жидкость пропускается по</a:t>
            </a:r>
          </a:p>
          <a:p>
            <a:pPr>
              <a:buFont typeface="Wingdings" pitchFamily="2" charset="2"/>
              <a:buNone/>
            </a:pPr>
            <a:r>
              <a:rPr lang="ru-RU" sz="1400" smtClean="0"/>
              <a:t>трубному пучку. Обычно по трубному пучку направляется продукт, который подлежит нагреву, а по</a:t>
            </a:r>
          </a:p>
          <a:p>
            <a:pPr>
              <a:buFont typeface="Wingdings" pitchFamily="2" charset="2"/>
              <a:buNone/>
            </a:pPr>
            <a:r>
              <a:rPr lang="ru-RU" sz="1400" smtClean="0"/>
              <a:t>межтрубному пространству движется теплоноситель, т. е. продукт , отдающий часть своего тепла. </a:t>
            </a:r>
          </a:p>
          <a:p>
            <a:pPr>
              <a:buFont typeface="Wingdings" pitchFamily="2" charset="2"/>
              <a:buNone/>
            </a:pPr>
            <a:r>
              <a:rPr lang="ru-RU" sz="1400" smtClean="0"/>
              <a:t>По конструкции различают 4 типа кожухотрубных теплообменников:</a:t>
            </a:r>
          </a:p>
          <a:p>
            <a:pPr>
              <a:buFont typeface="Wingdings" pitchFamily="2" charset="2"/>
              <a:buNone/>
            </a:pPr>
            <a:r>
              <a:rPr lang="ru-RU" sz="1400" smtClean="0"/>
              <a:t>с жестким кожухом и подвижными трубными решетками – тип ТН</a:t>
            </a:r>
          </a:p>
          <a:p>
            <a:pPr>
              <a:buFont typeface="Wingdings" pitchFamily="2" charset="2"/>
              <a:buNone/>
            </a:pPr>
            <a:r>
              <a:rPr lang="ru-RU" sz="1400" smtClean="0"/>
              <a:t>с линзовым компенсатором на кожухе и жестко закрепленными решетками – тип ТЛ</a:t>
            </a:r>
          </a:p>
          <a:p>
            <a:pPr>
              <a:buFont typeface="Wingdings" pitchFamily="2" charset="2"/>
              <a:buNone/>
            </a:pPr>
            <a:r>
              <a:rPr lang="ru-RU" sz="1400" smtClean="0"/>
              <a:t>с жестким кожухом и плавающей головкой – тип ТУ</a:t>
            </a:r>
          </a:p>
          <a:p>
            <a:pPr>
              <a:buFont typeface="Wingdings" pitchFamily="2" charset="2"/>
              <a:buNone/>
            </a:pPr>
            <a:r>
              <a:rPr lang="ru-RU" sz="1400" smtClean="0"/>
              <a:t>С жестким кожухом и с </a:t>
            </a:r>
            <a:r>
              <a:rPr lang="en-US" sz="1400" smtClean="0"/>
              <a:t>V</a:t>
            </a:r>
            <a:r>
              <a:rPr lang="ru-RU" sz="1400" smtClean="0"/>
              <a:t> – образными трубами – тип ТУ</a:t>
            </a:r>
          </a:p>
          <a:p>
            <a:pPr>
              <a:buFont typeface="Wingdings" pitchFamily="2" charset="2"/>
              <a:buNone/>
            </a:pPr>
            <a:r>
              <a:rPr lang="ru-RU" sz="1400" smtClean="0"/>
              <a:t>Теплообменники с плавающей головкой типа ТП выпускают на давления 16; 25: 40 и 64 кг\ см</a:t>
            </a:r>
            <a:r>
              <a:rPr lang="ru-RU" sz="1400" baseline="30000" smtClean="0"/>
              <a:t>2</a:t>
            </a:r>
          </a:p>
          <a:p>
            <a:pPr>
              <a:buFont typeface="Wingdings" pitchFamily="2" charset="2"/>
              <a:buNone/>
            </a:pPr>
            <a:r>
              <a:rPr lang="ru-RU" sz="1400" smtClean="0"/>
              <a:t>Поверхность теплообмена у них колеблется от 12,5 до 1250 м</a:t>
            </a:r>
            <a:r>
              <a:rPr lang="ru-RU" sz="1400" baseline="30000" smtClean="0"/>
              <a:t>3</a:t>
            </a:r>
            <a:r>
              <a:rPr lang="ru-RU" sz="1400" smtClean="0"/>
              <a:t>. Длина труб 3,6 и 9 м. </a:t>
            </a:r>
          </a:p>
          <a:p>
            <a:pPr>
              <a:buFont typeface="Wingdings" pitchFamily="2" charset="2"/>
              <a:buNone/>
            </a:pPr>
            <a:endParaRPr lang="ru-RU" sz="1400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60350"/>
            <a:ext cx="8229600" cy="504825"/>
          </a:xfrm>
        </p:spPr>
        <p:txBody>
          <a:bodyPr/>
          <a:lstStyle/>
          <a:p>
            <a:r>
              <a:rPr lang="en-US" sz="1800" b="1" smtClean="0"/>
              <a:t>II. </a:t>
            </a:r>
            <a:r>
              <a:rPr lang="ru-RU" sz="1800" b="1" smtClean="0"/>
              <a:t>Устройство и принцип работы теплообменника с плавающей головкой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79388" y="260350"/>
            <a:ext cx="88201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0">
                <a:latin typeface="Arial" charset="0"/>
              </a:rPr>
              <a:t>     </a:t>
            </a:r>
            <a:r>
              <a:rPr lang="ru-RU" sz="1500" b="0">
                <a:latin typeface="Arial" charset="0"/>
              </a:rPr>
              <a:t>Теплообменники такой конструкции в нефтеперерабатывающей промышленности находят наиболее широкое применение.</a:t>
            </a:r>
          </a:p>
          <a:p>
            <a:pPr algn="l"/>
            <a:r>
              <a:rPr lang="en-US" sz="1500" b="0">
                <a:latin typeface="Arial" charset="0"/>
              </a:rPr>
              <a:t>     </a:t>
            </a:r>
            <a:r>
              <a:rPr lang="ru-RU" sz="1500" b="0">
                <a:latin typeface="Arial" charset="0"/>
              </a:rPr>
              <a:t>Теплообменник работает следующим образом. Один из теплообменивающих потоков поступает через штуцер в распределительную камеру, затем через часть труб пучка • в камеру, образованную подвижной трубной решеткой и ее крышкой. Изменив в камере направление движения, поток проходит оставшуюся часть труб и вновь поступает в распределительную камеру. Объем камеры разделен плоской перегородкой на две (или более) части.</a:t>
            </a:r>
          </a:p>
          <a:p>
            <a:pPr algn="l"/>
            <a:r>
              <a:rPr lang="en-US" sz="1500" b="0">
                <a:latin typeface="Arial" charset="0"/>
              </a:rPr>
              <a:t>     </a:t>
            </a:r>
            <a:r>
              <a:rPr lang="ru-RU" sz="1500" b="0">
                <a:latin typeface="Arial" charset="0"/>
              </a:rPr>
              <a:t>Другой теплообменивающий поток поступает в корпус и, омывая теплообменные трубы, покидает его.</a:t>
            </a:r>
            <a:r>
              <a:rPr lang="en-US" sz="1600" b="0">
                <a:latin typeface="Arial" charset="0"/>
              </a:rPr>
              <a:t>     </a:t>
            </a:r>
            <a:endParaRPr lang="ru-RU" sz="1600" b="0">
              <a:latin typeface="Arial" charset="0"/>
            </a:endParaRPr>
          </a:p>
        </p:txBody>
      </p:sp>
      <p:pic>
        <p:nvPicPr>
          <p:cNvPr id="27651" name="Picture 5" descr="image12521"/>
          <p:cNvPicPr>
            <a:picLocks noChangeAspect="1" noChangeArrowheads="1"/>
          </p:cNvPicPr>
          <p:nvPr/>
        </p:nvPicPr>
        <p:blipFill>
          <a:blip r:embed="rId2" cstate="email"/>
          <a:srcRect l="1268" t="9984" r="3258"/>
          <a:stretch>
            <a:fillRect/>
          </a:stretch>
        </p:blipFill>
        <p:spPr bwMode="auto">
          <a:xfrm>
            <a:off x="3887788" y="2781300"/>
            <a:ext cx="52562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323850" y="2492375"/>
            <a:ext cx="352742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500" b="0">
                <a:latin typeface="Arial" charset="0"/>
              </a:rPr>
              <a:t>Конструкция теплообменников с плавающей головкой разъемная - трубный пучок можно извлечь из корпуса. В этом аппарате один конец трубного пучка закреплен в трубной решетке, связанной с корпусом, а второй может свободно перемещаться относительно корпуса при температурной деформации длины трубок. Это устраняет температурные напряжения в конструкции и позволяет работать с большими разностями температур теплообменивающих сред. Кроме того, возможна чистка трубного пучка и корпуса аппарата, облегчается замена труб пучка.</a:t>
            </a:r>
          </a:p>
          <a:p>
            <a:pPr algn="l"/>
            <a:endParaRPr lang="ru-RU" sz="1500" b="0">
              <a:latin typeface="Arial" charset="0"/>
            </a:endParaRPr>
          </a:p>
          <a:p>
            <a:pPr algn="l">
              <a:spcBef>
                <a:spcPct val="50000"/>
              </a:spcBef>
            </a:pPr>
            <a:endParaRPr lang="ru-RU" sz="1800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-68263" y="212725"/>
            <a:ext cx="9212263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600" b="0">
                <a:latin typeface="Arial" charset="0"/>
              </a:rPr>
              <a:t>Однако, конструкция теплообменника с плавающей головкой более сложна, а плавающая головка недоступна для осмотра при работе аппарата.</a:t>
            </a:r>
          </a:p>
          <a:p>
            <a:pPr algn="l"/>
            <a:r>
              <a:rPr lang="ru-RU" sz="1600" b="0">
                <a:latin typeface="Arial" charset="0"/>
              </a:rPr>
              <a:t>Перегородки, устанавливаемые в распределительной камере и в плавающей головке, увеличивают число ходов в трубном пучке. Это дает возможность увеличить скорость движения потока и коэффициент теплоотдачи к внутренней стенки трубы.</a:t>
            </a:r>
          </a:p>
          <a:p>
            <a:pPr algn="l"/>
            <a:r>
              <a:rPr lang="ru-RU" sz="1600" b="0">
                <a:latin typeface="Arial" charset="0"/>
              </a:rPr>
              <a:t>Межтрубное пространство аппарата с плавающей головкой обычно выполняют одноходовым. При двух ходах в корпусе устанавливают продольную перегородку. Однако в этом случае требуется специальное уплотнение между перегородкой и корпусом.</a:t>
            </a:r>
          </a:p>
          <a:p>
            <a:pPr algn="l"/>
            <a:r>
              <a:rPr lang="ru-RU" sz="1600" b="0">
                <a:latin typeface="Arial" charset="0"/>
              </a:rPr>
              <a:t>Кроме гладких теплообменных труб получают распространение ребристые трубы, наружные поверхности которых имеют накатку в виде ребер. Оребрение позволяет увеличить поверхность труб в 2 - 2,5 раза, что обеспечивает повышение эффективности теплообмена.</a:t>
            </a:r>
          </a:p>
          <a:p>
            <a:pPr algn="l"/>
            <a:endParaRPr lang="ru-RU" sz="1600" b="0">
              <a:latin typeface="Arial" charset="0"/>
            </a:endParaRPr>
          </a:p>
        </p:txBody>
      </p:sp>
      <p:pic>
        <p:nvPicPr>
          <p:cNvPr id="28675" name="Picture 5" descr="tp_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48025" y="3033713"/>
            <a:ext cx="5895975" cy="382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1835150" y="404813"/>
            <a:ext cx="525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III. </a:t>
            </a:r>
            <a:r>
              <a:rPr lang="ru-RU" sz="2000">
                <a:latin typeface="Arial" charset="0"/>
              </a:rPr>
              <a:t>Аппараты воздушного охлаждения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611188" y="908050"/>
            <a:ext cx="748823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600" b="0">
                <a:latin typeface="Arial" charset="0"/>
              </a:rPr>
              <a:t>Аппараты воздушного охлаждения </a:t>
            </a:r>
            <a:r>
              <a:rPr lang="en-US" sz="1600" b="0">
                <a:latin typeface="Arial" charset="0"/>
              </a:rPr>
              <a:t>AB01,AB02/1,AB02/2</a:t>
            </a:r>
            <a:r>
              <a:rPr lang="ru-RU" sz="1600" b="0">
                <a:latin typeface="Arial" charset="0"/>
              </a:rPr>
              <a:t> предназначены для охлаждения воды и соляного раствора. Состоят из ряда трубчатых секций расположенных горизонтально . С торцов аппарат закрыт металлическими стенками. Охлаждающий воздух засасывается и продувается через трубчатые секции вентилятором</a:t>
            </a:r>
          </a:p>
        </p:txBody>
      </p:sp>
      <p:pic>
        <p:nvPicPr>
          <p:cNvPr id="29700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95625" y="2574925"/>
            <a:ext cx="6048375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179388" y="2420938"/>
            <a:ext cx="25923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600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5888"/>
            <a:ext cx="5522913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5614988" y="549275"/>
            <a:ext cx="35290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600">
                <a:latin typeface="Arial" charset="0"/>
              </a:rPr>
              <a:t>1-секция трубчатая,</a:t>
            </a:r>
          </a:p>
          <a:p>
            <a:pPr algn="l"/>
            <a:r>
              <a:rPr lang="ru-RU" sz="1600">
                <a:latin typeface="Arial" charset="0"/>
              </a:rPr>
              <a:t>2-колесо вентилятора,</a:t>
            </a:r>
          </a:p>
          <a:p>
            <a:pPr algn="l"/>
            <a:r>
              <a:rPr lang="ru-RU" sz="1600">
                <a:latin typeface="Arial" charset="0"/>
              </a:rPr>
              <a:t>3-диффузор,</a:t>
            </a:r>
          </a:p>
          <a:p>
            <a:pPr algn="l"/>
            <a:r>
              <a:rPr lang="ru-RU" sz="1600">
                <a:latin typeface="Arial" charset="0"/>
              </a:rPr>
              <a:t>4-электродвигатель,</a:t>
            </a:r>
          </a:p>
          <a:p>
            <a:pPr algn="l"/>
            <a:r>
              <a:rPr lang="ru-RU" sz="1600">
                <a:latin typeface="Arial" charset="0"/>
              </a:rPr>
              <a:t>5-колонна,</a:t>
            </a:r>
          </a:p>
          <a:p>
            <a:pPr algn="l"/>
            <a:r>
              <a:rPr lang="ru-RU" sz="1600">
                <a:latin typeface="Arial" charset="0"/>
              </a:rPr>
              <a:t>6-решетка ограждающая,</a:t>
            </a:r>
          </a:p>
          <a:p>
            <a:pPr algn="l"/>
            <a:r>
              <a:rPr lang="ru-RU" sz="1600">
                <a:latin typeface="Arial" charset="0"/>
              </a:rPr>
              <a:t>7-коллектор впрыска химически </a:t>
            </a:r>
          </a:p>
          <a:p>
            <a:pPr algn="l"/>
            <a:r>
              <a:rPr lang="ru-RU" sz="1600">
                <a:latin typeface="Arial" charset="0"/>
              </a:rPr>
              <a:t>очищенной воды,</a:t>
            </a:r>
          </a:p>
          <a:p>
            <a:pPr algn="l"/>
            <a:r>
              <a:rPr lang="ru-RU" sz="1600">
                <a:latin typeface="Arial" charset="0"/>
              </a:rPr>
              <a:t>8-жалюзии.</a:t>
            </a: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468313" y="3716338"/>
            <a:ext cx="79914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600" b="0">
                <a:latin typeface="Arial" charset="0"/>
              </a:rPr>
              <a:t>АВО удобны в эксплуатации, очистка и ремонт их не требует больших затрат. На нашей схеме представлена конструкция оребренной , шестирядной секции АВО -1. Оребренные трубы закрепляют в трубные решетки. К решеткам крепят коллекторные крышки, к которым присоединяют подводящие и отводящие трубопроводы. Все секции закреплены на металлической раме, установленной на опорных стойках аппарата 4. К раме и стойкам крепят коллектор, через который вентилятор 6  засасывает воздух, и диффузор 3, направляющий поток воздуха на ребристую поверхность трубных секций 1.</a:t>
            </a:r>
          </a:p>
          <a:p>
            <a:pPr algn="l"/>
            <a:r>
              <a:rPr lang="ru-RU" sz="1600" b="0">
                <a:latin typeface="Arial" charset="0"/>
              </a:rPr>
              <a:t>Проходя внутри трубок продукт охлаждается воздухом, который прогоняется вентилятором через межтрубное пространство каждой секции</a:t>
            </a:r>
          </a:p>
          <a:p>
            <a:pPr algn="l"/>
            <a:endParaRPr lang="ru-RU" sz="1600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06437"/>
          </a:xfrm>
        </p:spPr>
        <p:txBody>
          <a:bodyPr/>
          <a:lstStyle/>
          <a:p>
            <a:r>
              <a:rPr lang="en-US" sz="2400" b="1" smtClean="0"/>
              <a:t>IV </a:t>
            </a:r>
            <a:r>
              <a:rPr lang="ru-RU" sz="2400" b="1" smtClean="0"/>
              <a:t>Центробежный насос</a:t>
            </a:r>
          </a:p>
        </p:txBody>
      </p:sp>
      <p:pic>
        <p:nvPicPr>
          <p:cNvPr id="31747" name="Содержимое 5" descr="насосцентро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57725" y="908050"/>
            <a:ext cx="4486275" cy="3305175"/>
          </a:xfrm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50825" y="4292600"/>
            <a:ext cx="8713788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0">
                <a:latin typeface="Arial" charset="0"/>
              </a:rPr>
              <a:t>Центробежные насосы – аппараты, обеспечивающие перемещение жидкостей. Они характеризуются тем, что всасывание и нагнетание жидкости происходят под действием центробежной силы, возникающей при вращении заключенного в кожухе рабочего колеса, снабженного лопатками .</a:t>
            </a:r>
          </a:p>
          <a:p>
            <a:pPr algn="l"/>
            <a:r>
              <a:rPr lang="ru-RU" b="0">
                <a:latin typeface="Arial" charset="0"/>
              </a:rPr>
              <a:t>Центробежный насос состоит из рабочего колеса, снабженного лопатками и насаженного на вал. При вращении рабочего колеса в жидкости, заполняющей кожух возникают центробежные силы, которые отбрасывают ее по межлопаточным каналам в спиральный кожух, а затем в нагнетательный трубопровод. Для контроля работы насоса на нагнетательном трубопроводе устанавливается манометр. Также для защиты насоса от гидравлического удара нагнетательный трубопровод снабжается обратным клапаном.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1476375" y="3933825"/>
            <a:ext cx="63373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600">
                <a:latin typeface="Arial" charset="0"/>
              </a:rPr>
              <a:t>1   –</a:t>
            </a:r>
            <a:r>
              <a:rPr lang="en-US" sz="1600">
                <a:latin typeface="Arial" charset="0"/>
              </a:rPr>
              <a:t> </a:t>
            </a:r>
            <a:r>
              <a:rPr lang="ru-RU" sz="1600">
                <a:latin typeface="Arial" charset="0"/>
              </a:rPr>
              <a:t>всасывающее окно, </a:t>
            </a:r>
          </a:p>
          <a:p>
            <a:pPr algn="l"/>
            <a:r>
              <a:rPr lang="ru-RU" sz="1600">
                <a:latin typeface="Arial" charset="0"/>
              </a:rPr>
              <a:t>2   – передний диск,</a:t>
            </a:r>
          </a:p>
          <a:p>
            <a:pPr algn="l"/>
            <a:r>
              <a:rPr lang="ru-RU" sz="1600">
                <a:latin typeface="Arial" charset="0"/>
              </a:rPr>
              <a:t>3   – задний диск, </a:t>
            </a:r>
          </a:p>
          <a:p>
            <a:pPr algn="l"/>
            <a:r>
              <a:rPr lang="ru-RU" sz="1600">
                <a:latin typeface="Arial" charset="0"/>
              </a:rPr>
              <a:t>4   – лопасти,</a:t>
            </a:r>
          </a:p>
          <a:p>
            <a:pPr algn="l"/>
            <a:r>
              <a:rPr lang="ru-RU" sz="1600">
                <a:latin typeface="Arial" charset="0"/>
              </a:rPr>
              <a:t>5   –</a:t>
            </a:r>
            <a:r>
              <a:rPr lang="ru-RU" sz="1600" b="0">
                <a:latin typeface="Arial" charset="0"/>
              </a:rPr>
              <a:t> </a:t>
            </a:r>
            <a:r>
              <a:rPr lang="ru-RU" sz="1600">
                <a:latin typeface="Arial" charset="0"/>
              </a:rPr>
              <a:t>ступица,</a:t>
            </a:r>
          </a:p>
          <a:p>
            <a:pPr algn="l"/>
            <a:r>
              <a:rPr lang="ru-RU" sz="1600">
                <a:latin typeface="Arial" charset="0"/>
              </a:rPr>
              <a:t>6   – вал,</a:t>
            </a:r>
          </a:p>
          <a:p>
            <a:pPr algn="l"/>
            <a:r>
              <a:rPr lang="ru-RU" sz="1600">
                <a:latin typeface="Arial" charset="0"/>
              </a:rPr>
              <a:t>7   – корпус,</a:t>
            </a:r>
          </a:p>
          <a:p>
            <a:pPr algn="l"/>
            <a:r>
              <a:rPr lang="ru-RU" sz="1600">
                <a:latin typeface="Arial" charset="0"/>
              </a:rPr>
              <a:t>8   – гайка-обтекатель</a:t>
            </a:r>
          </a:p>
          <a:p>
            <a:pPr algn="l"/>
            <a:r>
              <a:rPr lang="ru-RU" sz="1600">
                <a:latin typeface="Arial" charset="0"/>
              </a:rPr>
              <a:t>9   – всасывающий патрубок,</a:t>
            </a:r>
            <a:r>
              <a:rPr lang="ru-RU" sz="1600" b="0">
                <a:latin typeface="Arial" charset="0"/>
              </a:rPr>
              <a:t> </a:t>
            </a:r>
          </a:p>
          <a:p>
            <a:pPr algn="l"/>
            <a:r>
              <a:rPr lang="ru-RU" sz="1600">
                <a:latin typeface="Arial" charset="0"/>
              </a:rPr>
              <a:t>10 – выходной патрубок.</a:t>
            </a:r>
          </a:p>
        </p:txBody>
      </p:sp>
      <p:sp>
        <p:nvSpPr>
          <p:cNvPr id="32771" name="Line 4"/>
          <p:cNvSpPr>
            <a:spLocks noChangeShapeType="1"/>
          </p:cNvSpPr>
          <p:nvPr/>
        </p:nvSpPr>
        <p:spPr bwMode="auto">
          <a:xfrm>
            <a:off x="5292725" y="2781300"/>
            <a:ext cx="57467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5867400" y="2781300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0">
                <a:latin typeface="Arial" charset="0"/>
              </a:rPr>
              <a:t>7</a:t>
            </a:r>
            <a:endParaRPr lang="ru-RU" b="0">
              <a:latin typeface="Arial" charset="0"/>
            </a:endParaRPr>
          </a:p>
        </p:txBody>
      </p:sp>
      <p:sp>
        <p:nvSpPr>
          <p:cNvPr id="32773" name="Line 6"/>
          <p:cNvSpPr>
            <a:spLocks noChangeShapeType="1"/>
          </p:cNvSpPr>
          <p:nvPr/>
        </p:nvSpPr>
        <p:spPr bwMode="auto">
          <a:xfrm flipH="1" flipV="1">
            <a:off x="6084888" y="1628775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6300788" y="1916113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0">
                <a:latin typeface="Arial" charset="0"/>
              </a:rPr>
              <a:t>10</a:t>
            </a:r>
            <a:endParaRPr lang="ru-RU" b="0">
              <a:latin typeface="Arial" charset="0"/>
            </a:endParaRPr>
          </a:p>
        </p:txBody>
      </p:sp>
      <p:sp>
        <p:nvSpPr>
          <p:cNvPr id="32775" name="Line 8"/>
          <p:cNvSpPr>
            <a:spLocks noChangeShapeType="1"/>
          </p:cNvSpPr>
          <p:nvPr/>
        </p:nvSpPr>
        <p:spPr bwMode="auto">
          <a:xfrm flipH="1" flipV="1">
            <a:off x="3851275" y="981075"/>
            <a:ext cx="1081088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6" name="Line 9"/>
          <p:cNvSpPr>
            <a:spLocks noChangeShapeType="1"/>
          </p:cNvSpPr>
          <p:nvPr/>
        </p:nvSpPr>
        <p:spPr bwMode="auto">
          <a:xfrm flipV="1">
            <a:off x="2916238" y="981075"/>
            <a:ext cx="792162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7" name="Text Box 10"/>
          <p:cNvSpPr txBox="1">
            <a:spLocks noChangeArrowheads="1"/>
          </p:cNvSpPr>
          <p:nvPr/>
        </p:nvSpPr>
        <p:spPr bwMode="auto">
          <a:xfrm>
            <a:off x="3635375" y="76517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0">
                <a:latin typeface="Arial" charset="0"/>
              </a:rPr>
              <a:t>4</a:t>
            </a:r>
            <a:endParaRPr lang="ru-RU" b="0">
              <a:latin typeface="Arial" charset="0"/>
            </a:endParaRPr>
          </a:p>
        </p:txBody>
      </p:sp>
      <p:sp>
        <p:nvSpPr>
          <p:cNvPr id="32778" name="Line 11"/>
          <p:cNvSpPr>
            <a:spLocks noChangeShapeType="1"/>
          </p:cNvSpPr>
          <p:nvPr/>
        </p:nvSpPr>
        <p:spPr bwMode="auto">
          <a:xfrm flipV="1">
            <a:off x="2339975" y="981075"/>
            <a:ext cx="4318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9" name="Line 13"/>
          <p:cNvSpPr>
            <a:spLocks noChangeShapeType="1"/>
          </p:cNvSpPr>
          <p:nvPr/>
        </p:nvSpPr>
        <p:spPr bwMode="auto">
          <a:xfrm flipH="1">
            <a:off x="2051050" y="21336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0" name="Line 17"/>
          <p:cNvSpPr>
            <a:spLocks noChangeShapeType="1"/>
          </p:cNvSpPr>
          <p:nvPr/>
        </p:nvSpPr>
        <p:spPr bwMode="auto">
          <a:xfrm flipV="1">
            <a:off x="3059113" y="1412875"/>
            <a:ext cx="4333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1" name="Text Box 18"/>
          <p:cNvSpPr txBox="1">
            <a:spLocks noChangeArrowheads="1"/>
          </p:cNvSpPr>
          <p:nvPr/>
        </p:nvSpPr>
        <p:spPr bwMode="auto">
          <a:xfrm>
            <a:off x="3419475" y="1196975"/>
            <a:ext cx="287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0">
                <a:latin typeface="Arial" charset="0"/>
              </a:rPr>
              <a:t>3</a:t>
            </a:r>
            <a:endParaRPr lang="ru-RU" b="0">
              <a:latin typeface="Arial" charset="0"/>
            </a:endParaRPr>
          </a:p>
        </p:txBody>
      </p:sp>
      <p:sp>
        <p:nvSpPr>
          <p:cNvPr id="32782" name="Line 19"/>
          <p:cNvSpPr>
            <a:spLocks noChangeShapeType="1"/>
          </p:cNvSpPr>
          <p:nvPr/>
        </p:nvSpPr>
        <p:spPr bwMode="auto">
          <a:xfrm>
            <a:off x="3419475" y="2133600"/>
            <a:ext cx="288925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3" name="Text Box 20"/>
          <p:cNvSpPr txBox="1">
            <a:spLocks noChangeArrowheads="1"/>
          </p:cNvSpPr>
          <p:nvPr/>
        </p:nvSpPr>
        <p:spPr bwMode="auto">
          <a:xfrm>
            <a:off x="3563938" y="3500438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0">
                <a:latin typeface="Arial" charset="0"/>
              </a:rPr>
              <a:t>6</a:t>
            </a:r>
            <a:endParaRPr lang="ru-RU" b="0">
              <a:latin typeface="Arial" charset="0"/>
            </a:endParaRPr>
          </a:p>
        </p:txBody>
      </p:sp>
      <p:sp>
        <p:nvSpPr>
          <p:cNvPr id="32784" name="Line 21"/>
          <p:cNvSpPr>
            <a:spLocks noChangeShapeType="1"/>
          </p:cNvSpPr>
          <p:nvPr/>
        </p:nvSpPr>
        <p:spPr bwMode="auto">
          <a:xfrm flipH="1" flipV="1">
            <a:off x="2268538" y="1557338"/>
            <a:ext cx="5746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5" name="Line 23"/>
          <p:cNvSpPr>
            <a:spLocks noChangeShapeType="1"/>
          </p:cNvSpPr>
          <p:nvPr/>
        </p:nvSpPr>
        <p:spPr bwMode="auto">
          <a:xfrm flipH="1" flipV="1">
            <a:off x="2627313" y="1484313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6" name="Text Box 24"/>
          <p:cNvSpPr txBox="1">
            <a:spLocks noChangeArrowheads="1"/>
          </p:cNvSpPr>
          <p:nvPr/>
        </p:nvSpPr>
        <p:spPr bwMode="auto">
          <a:xfrm>
            <a:off x="2484438" y="1196975"/>
            <a:ext cx="360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0">
                <a:latin typeface="Arial" charset="0"/>
              </a:rPr>
              <a:t>2</a:t>
            </a:r>
            <a:endParaRPr lang="ru-RU" sz="1600" b="0">
              <a:latin typeface="Arial" charset="0"/>
            </a:endParaRPr>
          </a:p>
        </p:txBody>
      </p:sp>
      <p:sp>
        <p:nvSpPr>
          <p:cNvPr id="32787" name="Line 25"/>
          <p:cNvSpPr>
            <a:spLocks noChangeShapeType="1"/>
          </p:cNvSpPr>
          <p:nvPr/>
        </p:nvSpPr>
        <p:spPr bwMode="auto">
          <a:xfrm flipH="1">
            <a:off x="2555875" y="2133600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8" name="Text Box 26"/>
          <p:cNvSpPr txBox="1">
            <a:spLocks noChangeArrowheads="1"/>
          </p:cNvSpPr>
          <p:nvPr/>
        </p:nvSpPr>
        <p:spPr bwMode="auto">
          <a:xfrm>
            <a:off x="2339975" y="2781300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0">
                <a:latin typeface="Arial" charset="0"/>
              </a:rPr>
              <a:t>5</a:t>
            </a:r>
            <a:endParaRPr lang="ru-RU" b="0">
              <a:latin typeface="Arial" charset="0"/>
            </a:endParaRPr>
          </a:p>
        </p:txBody>
      </p:sp>
      <p:pic>
        <p:nvPicPr>
          <p:cNvPr id="32789" name="Picture 28" descr="C:\Documents and Settings\sysadmin\Рабочий стол\Безымянный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88" y="642938"/>
            <a:ext cx="50006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"/>
          <p:cNvSpPr>
            <a:spLocks noChangeArrowheads="1"/>
          </p:cNvSpPr>
          <p:nvPr/>
        </p:nvSpPr>
        <p:spPr bwMode="auto">
          <a:xfrm>
            <a:off x="179388" y="87313"/>
            <a:ext cx="8785225" cy="677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0" hangingPunct="0"/>
            <a:r>
              <a:rPr lang="ru-RU">
                <a:cs typeface="Times New Roman" pitchFamily="18" charset="0"/>
              </a:rPr>
              <a:t> Тип урока</a:t>
            </a:r>
            <a:r>
              <a:rPr lang="ru-RU" b="0">
                <a:cs typeface="Times New Roman" pitchFamily="18" charset="0"/>
              </a:rPr>
              <a:t>: закрепление и отработка полученных знаний, умений и навыков по обслуживанию установки обезвоживания и обессоливания нефти</a:t>
            </a:r>
            <a:endParaRPr lang="ru-RU" sz="800" b="0"/>
          </a:p>
          <a:p>
            <a:pPr algn="l" eaLnBrk="0" hangingPunct="0"/>
            <a:r>
              <a:rPr lang="ru-RU">
                <a:cs typeface="Times New Roman" pitchFamily="18" charset="0"/>
              </a:rPr>
              <a:t>Метод проведения урока:</a:t>
            </a:r>
            <a:endParaRPr lang="ru-RU" sz="800"/>
          </a:p>
          <a:p>
            <a:pPr algn="l" eaLnBrk="0" hangingPunct="0"/>
            <a:r>
              <a:rPr lang="ru-RU" b="0">
                <a:cs typeface="Times New Roman" pitchFamily="18" charset="0"/>
              </a:rPr>
              <a:t>- словесный: повторение материала, инструктирование;</a:t>
            </a:r>
            <a:endParaRPr lang="ru-RU" sz="800" b="0"/>
          </a:p>
          <a:p>
            <a:pPr algn="l" eaLnBrk="0" hangingPunct="0"/>
            <a:r>
              <a:rPr lang="ru-RU" b="0">
                <a:cs typeface="Times New Roman" pitchFamily="18" charset="0"/>
              </a:rPr>
              <a:t>- наглядный: показ презентации урока;</a:t>
            </a:r>
            <a:endParaRPr lang="ru-RU" sz="800" b="0"/>
          </a:p>
          <a:p>
            <a:pPr algn="l" eaLnBrk="0" hangingPunct="0">
              <a:buFontTx/>
              <a:buChar char="-"/>
            </a:pPr>
            <a:r>
              <a:rPr lang="ru-RU" b="0">
                <a:cs typeface="Times New Roman" pitchFamily="18" charset="0"/>
              </a:rPr>
              <a:t>практический: работа с инструкционными картами, выполнение тестовых заданий</a:t>
            </a:r>
            <a:endParaRPr lang="ru-RU" sz="800" b="0"/>
          </a:p>
          <a:p>
            <a:pPr algn="l" eaLnBrk="0" hangingPunct="0"/>
            <a:r>
              <a:rPr lang="ru-RU">
                <a:cs typeface="Times New Roman" pitchFamily="18" charset="0"/>
              </a:rPr>
              <a:t>Оснащение урока:</a:t>
            </a:r>
            <a:endParaRPr lang="ru-RU" sz="800"/>
          </a:p>
          <a:p>
            <a:pPr algn="l" eaLnBrk="0" hangingPunct="0"/>
            <a:r>
              <a:rPr lang="ru-RU" b="0">
                <a:cs typeface="Times New Roman" pitchFamily="18" charset="0"/>
              </a:rPr>
              <a:t> - схемы технологического оборудования установки ЭЛОУ;</a:t>
            </a:r>
            <a:endParaRPr lang="ru-RU" sz="800" b="0"/>
          </a:p>
          <a:p>
            <a:pPr algn="l" eaLnBrk="0" hangingPunct="0"/>
            <a:r>
              <a:rPr lang="ru-RU" b="0">
                <a:cs typeface="Times New Roman" pitchFamily="18" charset="0"/>
              </a:rPr>
              <a:t>- технологическая схема установки ЭЛОУ;</a:t>
            </a:r>
            <a:endParaRPr lang="ru-RU" sz="800" b="0"/>
          </a:p>
          <a:p>
            <a:pPr algn="l" eaLnBrk="0" hangingPunct="0"/>
            <a:r>
              <a:rPr lang="ru-RU" b="0">
                <a:cs typeface="Times New Roman" pitchFamily="18" charset="0"/>
              </a:rPr>
              <a:t>- инструкционные карты;</a:t>
            </a:r>
            <a:endParaRPr lang="ru-RU" sz="800" b="0"/>
          </a:p>
          <a:p>
            <a:pPr algn="l" eaLnBrk="0" hangingPunct="0"/>
            <a:r>
              <a:rPr lang="ru-RU" b="0">
                <a:cs typeface="Times New Roman" pitchFamily="18" charset="0"/>
              </a:rPr>
              <a:t>- тестовые задания;</a:t>
            </a:r>
            <a:endParaRPr lang="ru-RU" sz="800" b="0"/>
          </a:p>
          <a:p>
            <a:pPr algn="l" eaLnBrk="0" hangingPunct="0">
              <a:buFontTx/>
              <a:buChar char="-"/>
            </a:pPr>
            <a:r>
              <a:rPr lang="ru-RU" b="0">
                <a:cs typeface="Times New Roman" pitchFamily="18" charset="0"/>
              </a:rPr>
              <a:t>видео – фильмы: « нефтяные эмульсии и возможности отделения нефти от воды»;  « Взрыв на Ачинском нефтеперерабатывающем заводе»; « ОАО АНК «Башнефть»</a:t>
            </a:r>
            <a:endParaRPr lang="en-US" b="0">
              <a:cs typeface="Times New Roman" pitchFamily="18" charset="0"/>
            </a:endParaRPr>
          </a:p>
          <a:p>
            <a:r>
              <a:rPr lang="ru-RU"/>
              <a:t>Структура урока:</a:t>
            </a:r>
          </a:p>
          <a:p>
            <a:pPr algn="l"/>
            <a:r>
              <a:rPr lang="en-US"/>
              <a:t>1.   </a:t>
            </a:r>
            <a:r>
              <a:rPr lang="ru-RU"/>
              <a:t>Организационный момент: </a:t>
            </a:r>
          </a:p>
          <a:p>
            <a:pPr algn="l"/>
            <a:r>
              <a:rPr lang="ru-RU" b="0"/>
              <a:t>- проверка наличия учащихся по списку;</a:t>
            </a:r>
          </a:p>
          <a:p>
            <a:pPr algn="l"/>
            <a:r>
              <a:rPr lang="ru-RU" b="0"/>
              <a:t>- проверка готовности учащихся к уроку;</a:t>
            </a:r>
          </a:p>
          <a:p>
            <a:pPr algn="l"/>
            <a:r>
              <a:rPr lang="ru-RU" b="0"/>
              <a:t>- сообщить учащимся тему и цели урока.</a:t>
            </a:r>
          </a:p>
          <a:p>
            <a:pPr algn="l">
              <a:buFontTx/>
              <a:buAutoNum type="arabicPeriod" startAt="2"/>
            </a:pPr>
            <a:r>
              <a:rPr lang="ru-RU"/>
              <a:t>Актуализация обучающихся (фронтальный опрос):</a:t>
            </a:r>
          </a:p>
          <a:p>
            <a:pPr algn="l"/>
            <a:r>
              <a:rPr lang="ru-RU" b="0"/>
              <a:t>- что содержится в нефти при ее добыче;</a:t>
            </a:r>
          </a:p>
          <a:p>
            <a:pPr algn="l"/>
            <a:r>
              <a:rPr lang="ru-RU" b="0"/>
              <a:t>- чем опасны наличие воды и солей для переработки нефти;</a:t>
            </a:r>
          </a:p>
          <a:p>
            <a:pPr algn="l"/>
            <a:r>
              <a:rPr lang="ru-RU" b="0"/>
              <a:t>- какие виды солей содержатся в нефти;</a:t>
            </a:r>
          </a:p>
          <a:p>
            <a:pPr algn="l"/>
            <a:r>
              <a:rPr lang="ru-RU" b="0"/>
              <a:t>- что называется  нефтяной эмульсией, какого типа они бывают;</a:t>
            </a:r>
          </a:p>
          <a:p>
            <a:pPr algn="l"/>
            <a:r>
              <a:rPr lang="ru-RU" b="0"/>
              <a:t>- от чего зависит стойкость эмульсий – эмульгаторов;</a:t>
            </a:r>
          </a:p>
          <a:p>
            <a:pPr algn="l"/>
            <a:r>
              <a:rPr lang="ru-RU" b="0"/>
              <a:t>- какие виды эмульгаторов Вы знаете;</a:t>
            </a:r>
          </a:p>
          <a:p>
            <a:pPr algn="l">
              <a:buFontTx/>
              <a:buChar char="-"/>
            </a:pPr>
            <a:r>
              <a:rPr lang="ru-RU" b="0"/>
              <a:t>что способствует разрушению нефтяных эмульсий – деэмульгаторы (характеристика, используемых на ОАО «Башнефть»);</a:t>
            </a:r>
            <a:endParaRPr lang="en-US" b="0"/>
          </a:p>
          <a:p>
            <a:pPr algn="l">
              <a:buFontTx/>
              <a:buChar char="-"/>
            </a:pPr>
            <a:r>
              <a:rPr lang="ru-RU" b="0"/>
              <a:t>способы разрушения нефтяных эмульсий - основное оборудование установки ЭЛОУ: </a:t>
            </a:r>
            <a:endParaRPr lang="en-US" b="0"/>
          </a:p>
          <a:p>
            <a:pPr algn="l">
              <a:buFontTx/>
              <a:buChar char="-"/>
            </a:pPr>
            <a:r>
              <a:rPr lang="ru-RU" b="0"/>
              <a:t>- электродегидраторы - вертикальные, шаровые, горизонтальные;        теплообменники – устройство и принцип работы теплообменника с плавающей головкой;</a:t>
            </a:r>
          </a:p>
          <a:p>
            <a:pPr algn="l" eaLnBrk="0" hangingPunct="0"/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77875"/>
          </a:xfrm>
        </p:spPr>
        <p:txBody>
          <a:bodyPr/>
          <a:lstStyle/>
          <a:p>
            <a:r>
              <a:rPr lang="ru-RU" sz="2000" b="1" smtClean="0"/>
              <a:t>Основные неполадки и способы их устранения центробежного насоса</a:t>
            </a:r>
          </a:p>
        </p:txBody>
      </p:sp>
      <p:graphicFrame>
        <p:nvGraphicFramePr>
          <p:cNvPr id="33813" name="Group 21"/>
          <p:cNvGraphicFramePr>
            <a:graphicFrameLocks noGrp="1"/>
          </p:cNvGraphicFramePr>
          <p:nvPr/>
        </p:nvGraphicFramePr>
        <p:xfrm>
          <a:off x="395288" y="1125538"/>
          <a:ext cx="8135937" cy="4743450"/>
        </p:xfrm>
        <a:graphic>
          <a:graphicData uri="http://schemas.openxmlformats.org/drawingml/2006/table">
            <a:tbl>
              <a:tblPr/>
              <a:tblGrid>
                <a:gridCol w="4103687"/>
                <a:gridCol w="4032250"/>
              </a:tblGrid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Неполадки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центробежного насоса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Причины неполадок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1. Сильная вибрация деталей и узлов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Ослабление креплений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Нарушение центровки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Износ подшипников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Износ втулок и колец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2. Посторонний шум в узлах насоса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Повреждение рабочего колеса в корпусе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Разбалансировка ротора электродвигателя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Выработка подшипников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AutoNum type="arabicPeriod"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3.  Насос не создает давление и снижает производительность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1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.  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Наличие воздуха в продукте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 2.       Не правильное вращение    электро-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            двигателя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  3.      Повреждение рабочего колеса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  4.      Не исправность манометра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38" name="Group 22"/>
          <p:cNvGraphicFramePr>
            <a:graphicFrameLocks noGrp="1"/>
          </p:cNvGraphicFramePr>
          <p:nvPr>
            <p:ph idx="4294967295"/>
          </p:nvPr>
        </p:nvGraphicFramePr>
        <p:xfrm>
          <a:off x="0" y="908050"/>
          <a:ext cx="8640763" cy="5991225"/>
        </p:xfrm>
        <a:graphic>
          <a:graphicData uri="http://schemas.openxmlformats.org/drawingml/2006/table">
            <a:tbl>
              <a:tblPr/>
              <a:tblGrid>
                <a:gridCol w="539750"/>
                <a:gridCol w="2376487"/>
                <a:gridCol w="5724525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№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ЗАДАНИЕ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УКАЗАНИЯ К ВЫПОЛНЕНИЮ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Подготовить насос к пуску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Проверить: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Отсутствие посторонних предметов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Наличие и подключение приборов КИП и А , исправность манометра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Наличие смазки в подшипниках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Состояние муфтового соединения вала с двигателем и наличия ограждения на нем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Заземление электродвигателя и пускателя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Заполнить насос перекачиваемой жидкостью, путем открытия задвижки на всасывающем трубопроводе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Открыть воду на охлаждение сальников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Открыть кран манометра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2.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Пустить насос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ts val="1675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Проверить закрыта ли задвижка на напорном трубопроводе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ts val="1675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Постепенно открыть задвижку на всасывающем трубопроводе полностью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ts val="1675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Открыть кран манометра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ts val="1675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Включить электродвигатель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ts val="1675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Когда насос разовьет полную частоту вращения и манометр покажет соответствующее давление, необходимо открыть задвижку на напорном трубопроводе. Во избежание нагревания жидкости работа насоса при закрытой задвижке на нагнетании должна длиться не более 2 -3 минут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36" name="Text Box 28"/>
          <p:cNvSpPr txBox="1">
            <a:spLocks noChangeArrowheads="1"/>
          </p:cNvSpPr>
          <p:nvPr/>
        </p:nvSpPr>
        <p:spPr bwMode="auto">
          <a:xfrm>
            <a:off x="468313" y="188913"/>
            <a:ext cx="7993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Arial" charset="0"/>
              </a:rPr>
              <a:t>Подготовка центробежного насоса к пуску и пуск  центробежного насоса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Содержимое 6" descr="P1070873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260350"/>
            <a:ext cx="4176713" cy="3132138"/>
          </a:xfrm>
        </p:spPr>
      </p:pic>
      <p:pic>
        <p:nvPicPr>
          <p:cNvPr id="35843" name="Содержимое 7" descr="P1070932.JP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3500438"/>
            <a:ext cx="4235450" cy="3101975"/>
          </a:xfrm>
        </p:spPr>
      </p:pic>
      <p:pic>
        <p:nvPicPr>
          <p:cNvPr id="35844" name="Рисунок 8" descr="P107093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260350"/>
            <a:ext cx="41402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Рисунок 9" descr="P107093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519488"/>
            <a:ext cx="41402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Arial" charset="0"/>
              </a:rPr>
              <a:t>АНАЛИТИЧЕСКИЙ КОНТРОЛЬ</a:t>
            </a:r>
            <a:r>
              <a:rPr lang="en-US" sz="1600">
                <a:latin typeface="Arial" charset="0"/>
              </a:rPr>
              <a:t> </a:t>
            </a:r>
            <a:r>
              <a:rPr lang="ru-RU" sz="1600">
                <a:latin typeface="Arial" charset="0"/>
              </a:rPr>
              <a:t>НА УСТАНОВКЕ  ЭЛОУ</a:t>
            </a:r>
            <a:r>
              <a:rPr lang="en-US" sz="1600">
                <a:latin typeface="Arial" charset="0"/>
              </a:rPr>
              <a:t> </a:t>
            </a:r>
          </a:p>
          <a:p>
            <a:pPr algn="l"/>
            <a:r>
              <a:rPr lang="ru-RU" sz="1600">
                <a:latin typeface="Arial" charset="0"/>
              </a:rPr>
              <a:t> </a:t>
            </a:r>
            <a:r>
              <a:rPr lang="en-US">
                <a:latin typeface="Arial" charset="0"/>
              </a:rPr>
              <a:t>I</a:t>
            </a:r>
            <a:r>
              <a:rPr lang="ru-RU">
                <a:latin typeface="Arial" charset="0"/>
              </a:rPr>
              <a:t>.</a:t>
            </a:r>
            <a:r>
              <a:rPr lang="en-US">
                <a:latin typeface="Arial" charset="0"/>
              </a:rPr>
              <a:t> </a:t>
            </a:r>
            <a:r>
              <a:rPr lang="ru-RU">
                <a:latin typeface="Arial" charset="0"/>
              </a:rPr>
              <a:t> НЕФТЯНАЯ ЭМУЛЬСИЯ:</a:t>
            </a:r>
          </a:p>
          <a:p>
            <a:pPr algn="l"/>
            <a:r>
              <a:rPr lang="ru-RU" b="0">
                <a:latin typeface="Arial" charset="0"/>
              </a:rPr>
              <a:t>Отбор проб производят с сырьевых  насосов Н -1, Н -2</a:t>
            </a:r>
          </a:p>
          <a:p>
            <a:pPr algn="l"/>
            <a:r>
              <a:rPr lang="ru-RU">
                <a:latin typeface="Arial" charset="0"/>
              </a:rPr>
              <a:t>КОНТРОЛИРУЕМЫЕ ПОКАЗАТЕЛИ:</a:t>
            </a:r>
          </a:p>
          <a:p>
            <a:pPr algn="l"/>
            <a:r>
              <a:rPr lang="ru-RU" b="0">
                <a:latin typeface="Arial" charset="0"/>
              </a:rPr>
              <a:t>Концентрация хлористых солей:</a:t>
            </a:r>
          </a:p>
          <a:p>
            <a:pPr algn="l"/>
            <a:r>
              <a:rPr lang="ru-RU" b="0">
                <a:latin typeface="Arial" charset="0"/>
              </a:rPr>
              <a:t>1группа – 100 мг\ дм</a:t>
            </a:r>
            <a:r>
              <a:rPr lang="ru-RU" b="0" baseline="30000">
                <a:latin typeface="Arial" charset="0"/>
              </a:rPr>
              <a:t>3</a:t>
            </a:r>
            <a:r>
              <a:rPr lang="ru-RU" b="0">
                <a:latin typeface="Arial" charset="0"/>
              </a:rPr>
              <a:t>;  2 группа -  300 мг\ дм</a:t>
            </a:r>
            <a:r>
              <a:rPr lang="ru-RU" b="0" baseline="30000">
                <a:latin typeface="Arial" charset="0"/>
              </a:rPr>
              <a:t>3 </a:t>
            </a:r>
            <a:r>
              <a:rPr lang="ru-RU" b="0">
                <a:latin typeface="Arial" charset="0"/>
              </a:rPr>
              <a:t>; 3 группа – 900 мг\дм</a:t>
            </a:r>
            <a:r>
              <a:rPr lang="ru-RU" b="0" baseline="30000">
                <a:latin typeface="Arial" charset="0"/>
              </a:rPr>
              <a:t>3</a:t>
            </a:r>
            <a:endParaRPr lang="ru-RU" b="0">
              <a:latin typeface="Arial" charset="0"/>
            </a:endParaRPr>
          </a:p>
          <a:p>
            <a:pPr algn="l"/>
            <a:r>
              <a:rPr lang="ru-RU" b="0">
                <a:latin typeface="Arial" charset="0"/>
              </a:rPr>
              <a:t>Массовая доля воды</a:t>
            </a:r>
          </a:p>
          <a:p>
            <a:pPr algn="l"/>
            <a:r>
              <a:rPr lang="ru-RU" b="0">
                <a:latin typeface="Arial" charset="0"/>
              </a:rPr>
              <a:t>1гр – 0,5 % ; 2 гр – 1%; 3 гр – 1%</a:t>
            </a:r>
          </a:p>
          <a:p>
            <a:pPr algn="l"/>
            <a:r>
              <a:rPr lang="ru-RU" b="0">
                <a:latin typeface="Arial" charset="0"/>
              </a:rPr>
              <a:t>Плотность: Не нормируется, но определяется обязательно</a:t>
            </a:r>
          </a:p>
          <a:p>
            <a:pPr algn="l"/>
            <a:r>
              <a:rPr lang="ru-RU" b="0">
                <a:latin typeface="Arial" charset="0"/>
              </a:rPr>
              <a:t>Давление насыщенных паров Не более 500 мм рт. ст. для всех групп</a:t>
            </a:r>
          </a:p>
          <a:p>
            <a:pPr algn="l"/>
            <a:r>
              <a:rPr lang="ru-RU" b="0">
                <a:latin typeface="Arial" charset="0"/>
              </a:rPr>
              <a:t>Массовая доля примесей Для всех групп не более 0,5 %</a:t>
            </a:r>
          </a:p>
          <a:p>
            <a:pPr algn="l"/>
            <a:r>
              <a:rPr lang="ru-RU" b="0">
                <a:latin typeface="Arial" charset="0"/>
              </a:rPr>
              <a:t>Массовая доля серы Не нормируется, но определяется обязательно</a:t>
            </a:r>
          </a:p>
          <a:p>
            <a:pPr algn="l"/>
            <a:r>
              <a:rPr lang="ru-RU" b="0">
                <a:latin typeface="Arial" charset="0"/>
              </a:rPr>
              <a:t>Анализ проводится один раз в 3 месяца</a:t>
            </a:r>
          </a:p>
          <a:p>
            <a:pPr algn="l" rtl="1"/>
            <a:r>
              <a:rPr lang="en-US">
                <a:latin typeface="Arial" charset="0"/>
              </a:rPr>
              <a:t>II</a:t>
            </a:r>
            <a:r>
              <a:rPr lang="ru-RU">
                <a:latin typeface="Arial" charset="0"/>
              </a:rPr>
              <a:t>.РЕАГЕНТЫ</a:t>
            </a:r>
          </a:p>
          <a:p>
            <a:pPr algn="l" rtl="1"/>
            <a:r>
              <a:rPr lang="ru-RU" b="0">
                <a:latin typeface="Arial" charset="0"/>
              </a:rPr>
              <a:t>Деэмульгаторы</a:t>
            </a:r>
          </a:p>
          <a:p>
            <a:pPr algn="l" rtl="1"/>
            <a:r>
              <a:rPr lang="ru-RU" b="0">
                <a:latin typeface="Arial" charset="0"/>
              </a:rPr>
              <a:t>Отбор проб производится на выкиде насоса Н – 2</a:t>
            </a:r>
          </a:p>
          <a:p>
            <a:pPr algn="l" rtl="1"/>
            <a:r>
              <a:rPr lang="ru-RU" b="0">
                <a:latin typeface="Arial" charset="0"/>
              </a:rPr>
              <a:t>Контролируемые показатели:</a:t>
            </a:r>
          </a:p>
          <a:p>
            <a:pPr algn="l" rtl="1"/>
            <a:r>
              <a:rPr lang="ru-RU" b="0">
                <a:latin typeface="Arial" charset="0"/>
              </a:rPr>
              <a:t>Плотность при    20 С -   0,97г\дм</a:t>
            </a:r>
            <a:r>
              <a:rPr lang="ru-RU" b="0" baseline="30000">
                <a:latin typeface="Arial" charset="0"/>
              </a:rPr>
              <a:t>3-</a:t>
            </a:r>
            <a:endParaRPr lang="ru-RU" b="0">
              <a:latin typeface="Arial" charset="0"/>
            </a:endParaRPr>
          </a:p>
          <a:p>
            <a:pPr algn="l" rtl="1"/>
            <a:r>
              <a:rPr lang="ru-RU" b="0">
                <a:latin typeface="Arial" charset="0"/>
              </a:rPr>
              <a:t>Вязкость  при 40 С  15 МПа</a:t>
            </a:r>
          </a:p>
          <a:p>
            <a:pPr algn="l" rtl="1"/>
            <a:r>
              <a:rPr lang="ru-RU" b="0">
                <a:latin typeface="Arial" charset="0"/>
              </a:rPr>
              <a:t>Температура  вспышки 48С</a:t>
            </a:r>
          </a:p>
          <a:p>
            <a:pPr algn="l" rtl="1"/>
            <a:r>
              <a:rPr lang="ru-RU" b="0">
                <a:latin typeface="Arial" charset="0"/>
              </a:rPr>
              <a:t>Контрольная проверка проводится по заданию</a:t>
            </a:r>
          </a:p>
          <a:p>
            <a:pPr algn="l" rtl="1"/>
            <a:r>
              <a:rPr lang="en-US" b="0">
                <a:latin typeface="Arial" charset="0"/>
              </a:rPr>
              <a:t>III</a:t>
            </a:r>
            <a:r>
              <a:rPr lang="ru-RU" b="0">
                <a:latin typeface="Arial" charset="0"/>
              </a:rPr>
              <a:t>. </a:t>
            </a:r>
            <a:r>
              <a:rPr lang="ru-RU">
                <a:latin typeface="Arial" charset="0"/>
              </a:rPr>
              <a:t>Готовая продукция</a:t>
            </a:r>
            <a:endParaRPr lang="ru-RU" b="0">
              <a:latin typeface="Arial" charset="0"/>
            </a:endParaRPr>
          </a:p>
          <a:p>
            <a:pPr algn="l" rtl="1"/>
            <a:r>
              <a:rPr lang="ru-RU" b="0">
                <a:latin typeface="Arial" charset="0"/>
              </a:rPr>
              <a:t>Нефть обессоленная и обезвоженная</a:t>
            </a:r>
          </a:p>
          <a:p>
            <a:pPr algn="l" rtl="1"/>
            <a:r>
              <a:rPr lang="ru-RU" b="0">
                <a:latin typeface="Arial" charset="0"/>
              </a:rPr>
              <a:t>Отбор проб производится на выходе с установки с верха электродегидраторов 2 ступени:</a:t>
            </a:r>
          </a:p>
          <a:p>
            <a:pPr algn="l" rtl="1"/>
            <a:r>
              <a:rPr lang="ru-RU" b="0">
                <a:latin typeface="Arial" charset="0"/>
              </a:rPr>
              <a:t>Контролируемые показатели:</a:t>
            </a:r>
          </a:p>
          <a:p>
            <a:pPr algn="l" rtl="1"/>
            <a:r>
              <a:rPr lang="ru-RU" b="0">
                <a:latin typeface="Arial" charset="0"/>
              </a:rPr>
              <a:t>Массовая доля солей -  не более 15 мг\ дм</a:t>
            </a:r>
            <a:r>
              <a:rPr lang="ru-RU" b="0" baseline="30000">
                <a:latin typeface="Arial" charset="0"/>
              </a:rPr>
              <a:t>3</a:t>
            </a:r>
            <a:endParaRPr lang="ru-RU" b="0">
              <a:latin typeface="Arial" charset="0"/>
            </a:endParaRPr>
          </a:p>
          <a:p>
            <a:pPr algn="l" rtl="1"/>
            <a:r>
              <a:rPr lang="ru-RU" b="0">
                <a:latin typeface="Arial" charset="0"/>
              </a:rPr>
              <a:t>Массовая доля воды – не более  0,25 мг\ дм</a:t>
            </a:r>
            <a:r>
              <a:rPr lang="ru-RU" b="0" baseline="30000">
                <a:latin typeface="Arial" charset="0"/>
              </a:rPr>
              <a:t>3</a:t>
            </a:r>
            <a:endParaRPr lang="ru-RU" b="0">
              <a:latin typeface="Arial" charset="0"/>
            </a:endParaRPr>
          </a:p>
          <a:p>
            <a:pPr algn="l" rtl="1"/>
            <a:r>
              <a:rPr lang="ru-RU" b="0">
                <a:latin typeface="Arial" charset="0"/>
              </a:rPr>
              <a:t>Анализ проводится один раз в сутки</a:t>
            </a:r>
          </a:p>
          <a:p>
            <a:pPr algn="l"/>
            <a:endParaRPr lang="ru-RU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2" descr="P107087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3357563"/>
            <a:ext cx="4176712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Рисунок 3" descr="P107087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107950"/>
            <a:ext cx="4105275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Рисунок 4" descr="P107088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9013" y="3357563"/>
            <a:ext cx="412908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Рисунок 5" descr="P1070879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7900" y="115888"/>
            <a:ext cx="409257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2000" b="1" smtClean="0"/>
              <a:t>Причины аварийных ситуаций на установке ЭЛОУ и способы их устранения.</a:t>
            </a:r>
          </a:p>
        </p:txBody>
      </p:sp>
      <p:graphicFrame>
        <p:nvGraphicFramePr>
          <p:cNvPr id="38938" name="Group 26"/>
          <p:cNvGraphicFramePr>
            <a:graphicFrameLocks noGrp="1"/>
          </p:cNvGraphicFramePr>
          <p:nvPr>
            <p:ph idx="4294967295"/>
          </p:nvPr>
        </p:nvGraphicFramePr>
        <p:xfrm>
          <a:off x="914400" y="1341438"/>
          <a:ext cx="8229600" cy="5197475"/>
        </p:xfrm>
        <a:graphic>
          <a:graphicData uri="http://schemas.openxmlformats.org/drawingml/2006/table">
            <a:tbl>
              <a:tblPr/>
              <a:tblGrid>
                <a:gridCol w="595312"/>
                <a:gridCol w="2198688"/>
                <a:gridCol w="2330450"/>
                <a:gridCol w="3105150"/>
              </a:tblGrid>
              <a:tr h="2571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Вид аварийного состояния производства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Причины  возникновения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Действия персонала по устранению аварийного состояния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608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Отключение электродов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Падение напряжения в электродегидраторе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Падение напряжения в электродегидраторе до нуля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Образование газовой подушки в электродегидраторе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Попадание воды в межэлектродное пространство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Пробит высоковольтный проходной изолятор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Пробита гирлянда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Понижение уровня нефти в электродегидраторе ниже 70%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Сдренировать воду до определенного уровня.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Перекрыть задвижками электродегидратор и поставить на постой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1.Снять напряжение с электродов.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 Перекрыть задвижками электродегидратор.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3.Сменить изолятор.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57200" algn="l"/>
                        </a:tabLst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 Снять напряжение с электродов.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 Перекрыть задвижками электродегидратор и подготовить к ремонту.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 Снять напряжение с электродов.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 Перекрыть задвижками электродегидратор.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51" name="Group 15"/>
          <p:cNvGraphicFramePr>
            <a:graphicFrameLocks noGrp="1"/>
          </p:cNvGraphicFramePr>
          <p:nvPr>
            <p:ph idx="4294967295"/>
          </p:nvPr>
        </p:nvGraphicFramePr>
        <p:xfrm>
          <a:off x="0" y="188913"/>
          <a:ext cx="8229600" cy="5851525"/>
        </p:xfrm>
        <a:graphic>
          <a:graphicData uri="http://schemas.openxmlformats.org/drawingml/2006/table">
            <a:tbl>
              <a:tblPr/>
              <a:tblGrid>
                <a:gridCol w="595312"/>
                <a:gridCol w="2198688"/>
                <a:gridCol w="2330450"/>
                <a:gridCol w="3105150"/>
              </a:tblGrid>
              <a:tr h="4525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Повысилась температура нефти, подаваемой на установку ЭЛОУ в электродегидраторы 1 ступени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Повышение содержания солей в обессоленной нефти при нормальной силе тока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Колебание давления на блоке обессоливания нефти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Понизилась температура нагрева нефти в теплообменники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Недостаточная степень обессоливания при малом содержании воды ( до 0,1 %) в обессоленной воде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Забит коллектор обессоленной нефти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Недостаточная подача деэмульгатора и промывной воды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Неисправность регулирующих приборов КИП и А на потоках нефти и дренажной воды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1.Остановился насос на подаче теплоносителя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2.Нарушена система регулирования подачи теплоносителя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Недостаточное вымывание солей из нефти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 Отключить электродегидратор, прочистить коллектор.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2.Увелить откачку обессоленной, обезвоженной нефти с верха электродегидратора 1 ступени.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3.Понизить температуру и снизить подачу теплоносителя в Т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1.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 Проверить расход деэмульгатора и при нормальной его подачи прибавить расход промывочной воды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Устранить неисправности приборов КИП и А.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AutoNum type="arabicPeriod"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Проверить правильность показаний расходомеров.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Проверить качество поступаемой на установку нефти.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Увеличить расход реагентов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AutoNum type="arabicPeriod"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Увеличить подачу воды в нефть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AutoNum type="arabicPeriod"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75" name="Group 15"/>
          <p:cNvGraphicFramePr>
            <a:graphicFrameLocks noGrp="1"/>
          </p:cNvGraphicFramePr>
          <p:nvPr>
            <p:ph idx="4294967295"/>
          </p:nvPr>
        </p:nvGraphicFramePr>
        <p:xfrm>
          <a:off x="719138" y="260350"/>
          <a:ext cx="8424862" cy="5089525"/>
        </p:xfrm>
        <a:graphic>
          <a:graphicData uri="http://schemas.openxmlformats.org/drawingml/2006/table">
            <a:tbl>
              <a:tblPr/>
              <a:tblGrid>
                <a:gridCol w="595313"/>
                <a:gridCol w="2198687"/>
                <a:gridCol w="2462213"/>
                <a:gridCol w="3168650"/>
              </a:tblGrid>
              <a:tr h="4525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Понижение температуры нагрева нефти при нормальном технологическом режиме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Повышение содержание воды в обессоленной нефти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Понижение расхода сырья ниже 35м</a:t>
                      </a:r>
                      <a:r>
                        <a:rPr kumimoji="0" lang="ru-RU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\ час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Повысился уровень в электродегидраторе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ЭД -4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Повысилось давление в электродегидраторах  1ступени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Понизился уровень в электродегидрторах 2 ступени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Наличие в сырье значительного количества воды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Завышена подача воды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Недостаточная подача нефти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Увеличилась откачка воды из электро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дегидраторов 2 ступени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Увеличилась подача в теплообменники теплоносителя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Уменьшилась откачка соляного раствора из электродегидраторов 2 ступени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Снизить производительность обеспечения безаварийной работы установки.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AutoNum type="arabicPeriod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Проверить качество сырья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Уменьшить подачу воды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Остановить установку до обеспечения нормального расхода нефти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Уменьшить откачку воды из электродегидраторов 2 ступени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Уменьшить подачу теплоносителя в теплообменники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Увеличить откачку соляного раствора из электродегидраторов 2 ступени.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2" descr="826833680-bilder-schwere-explosion-raffinerie-k63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2" descr="12646978850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858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179388" y="260350"/>
            <a:ext cx="8820150" cy="59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0" hangingPunct="0"/>
            <a:r>
              <a:rPr lang="ru-RU" b="0">
                <a:cs typeface="Times New Roman" pitchFamily="18" charset="0"/>
              </a:rPr>
              <a:t>- аппараты воздушного охлаждения – устройство и принцип работы;  </a:t>
            </a:r>
            <a:endParaRPr lang="ru-RU" sz="800" b="0"/>
          </a:p>
          <a:p>
            <a:pPr algn="l" eaLnBrk="0" hangingPunct="0"/>
            <a:r>
              <a:rPr lang="ru-RU" b="0">
                <a:cs typeface="Times New Roman" pitchFamily="18" charset="0"/>
              </a:rPr>
              <a:t>- центробежные насосы: устройство, принцип работы, правила пуска и останова, основные неполадки, причины и способы их устранения;</a:t>
            </a:r>
            <a:endParaRPr lang="ru-RU" sz="800" b="0"/>
          </a:p>
          <a:p>
            <a:pPr algn="l" eaLnBrk="0" hangingPunct="0"/>
            <a:r>
              <a:rPr lang="ru-RU" b="0">
                <a:cs typeface="Times New Roman" pitchFamily="18" charset="0"/>
              </a:rPr>
              <a:t>- принципиальная технологическая схема ЭЛОУ;</a:t>
            </a:r>
            <a:endParaRPr lang="ru-RU" sz="800" b="0"/>
          </a:p>
          <a:p>
            <a:pPr algn="l" eaLnBrk="0" hangingPunct="0"/>
            <a:r>
              <a:rPr lang="ru-RU" b="0">
                <a:cs typeface="Times New Roman" pitchFamily="18" charset="0"/>
              </a:rPr>
              <a:t>- основные неполадки и способы их устранения при работе установки;</a:t>
            </a:r>
            <a:endParaRPr lang="ru-RU" sz="800" b="0"/>
          </a:p>
          <a:p>
            <a:pPr algn="l" eaLnBrk="0" hangingPunct="0"/>
            <a:r>
              <a:rPr lang="ru-RU" b="0">
                <a:cs typeface="Times New Roman" pitchFamily="18" charset="0"/>
              </a:rPr>
              <a:t>-  правила пуска и остановка ЭЛОУ;</a:t>
            </a:r>
            <a:endParaRPr lang="ru-RU" sz="800" b="0"/>
          </a:p>
          <a:p>
            <a:pPr algn="l" eaLnBrk="0" hangingPunct="0"/>
            <a:r>
              <a:rPr lang="ru-RU" b="0">
                <a:cs typeface="Times New Roman" pitchFamily="18" charset="0"/>
              </a:rPr>
              <a:t>- аналитический контроль за работой установки;</a:t>
            </a:r>
            <a:endParaRPr lang="ru-RU" sz="800" b="0"/>
          </a:p>
          <a:p>
            <a:pPr algn="l" eaLnBrk="0" hangingPunct="0"/>
            <a:r>
              <a:rPr lang="ru-RU" b="0">
                <a:cs typeface="Times New Roman" pitchFamily="18" charset="0"/>
              </a:rPr>
              <a:t>- правила безопасной работы на установке ЭЛОУ;</a:t>
            </a:r>
            <a:endParaRPr lang="ru-RU" sz="800" b="0"/>
          </a:p>
          <a:p>
            <a:pPr algn="l" eaLnBrk="0" hangingPunct="0"/>
            <a:r>
              <a:rPr lang="ru-RU" b="0">
                <a:cs typeface="Times New Roman" pitchFamily="18" charset="0"/>
              </a:rPr>
              <a:t>- правила безопасного ведения технологического режима на установке</a:t>
            </a:r>
            <a:endParaRPr lang="ru-RU" sz="800" b="0"/>
          </a:p>
          <a:p>
            <a:pPr algn="l" eaLnBrk="0" hangingPunct="0"/>
            <a:r>
              <a:rPr lang="ru-RU">
                <a:cs typeface="Times New Roman" pitchFamily="18" charset="0"/>
              </a:rPr>
              <a:t>3. Самостоятельная работа учащихся:</a:t>
            </a:r>
            <a:endParaRPr lang="ru-RU" sz="800"/>
          </a:p>
          <a:p>
            <a:pPr algn="l" eaLnBrk="0" hangingPunct="0"/>
            <a:r>
              <a:rPr lang="ru-RU" b="0">
                <a:cs typeface="Times New Roman" pitchFamily="18" charset="0"/>
              </a:rPr>
              <a:t>- изучить инструкционные карты по работе, ремонту и обслуживанию основного оборудования, ответить на вопросы;</a:t>
            </a:r>
            <a:endParaRPr lang="ru-RU" sz="800" b="0"/>
          </a:p>
          <a:p>
            <a:pPr algn="l" eaLnBrk="0" hangingPunct="0"/>
            <a:r>
              <a:rPr lang="ru-RU" b="0">
                <a:cs typeface="Times New Roman" pitchFamily="18" charset="0"/>
              </a:rPr>
              <a:t> - изучить инструкционную карту принципиальной технологической схемы установки ЭЛОУ, ответить на вопросы;</a:t>
            </a:r>
            <a:endParaRPr lang="ru-RU" sz="800" b="0"/>
          </a:p>
          <a:p>
            <a:pPr algn="l" eaLnBrk="0" hangingPunct="0"/>
            <a:r>
              <a:rPr lang="ru-RU" b="0">
                <a:cs typeface="Times New Roman" pitchFamily="18" charset="0"/>
              </a:rPr>
              <a:t>- ответить на вопросы карточки – заданий; </a:t>
            </a:r>
            <a:endParaRPr lang="ru-RU" sz="800" b="0"/>
          </a:p>
          <a:p>
            <a:pPr algn="l" eaLnBrk="0" hangingPunct="0"/>
            <a:r>
              <a:rPr lang="ru-RU" b="0">
                <a:cs typeface="Times New Roman" pitchFamily="18" charset="0"/>
              </a:rPr>
              <a:t>- выполнить тестовые задания.</a:t>
            </a:r>
            <a:endParaRPr lang="ru-RU" sz="800" b="0"/>
          </a:p>
          <a:p>
            <a:pPr algn="l" eaLnBrk="0" hangingPunct="0"/>
            <a:r>
              <a:rPr lang="ru-RU">
                <a:cs typeface="Times New Roman" pitchFamily="18" charset="0"/>
              </a:rPr>
              <a:t>4. Заключительный инструктаж:</a:t>
            </a:r>
            <a:endParaRPr lang="ru-RU" sz="800"/>
          </a:p>
          <a:p>
            <a:pPr algn="l" eaLnBrk="0" hangingPunct="0"/>
            <a:r>
              <a:rPr lang="ru-RU" b="0">
                <a:cs typeface="Times New Roman" pitchFamily="18" charset="0"/>
              </a:rPr>
              <a:t>- разобрать с учащимися наиболее характерные допущенные ошибки;</a:t>
            </a:r>
            <a:endParaRPr lang="ru-RU" sz="800" b="0"/>
          </a:p>
          <a:p>
            <a:pPr algn="l" eaLnBrk="0" hangingPunct="0"/>
            <a:r>
              <a:rPr lang="ru-RU" b="0">
                <a:cs typeface="Times New Roman" pitchFamily="18" charset="0"/>
              </a:rPr>
              <a:t>- подвести итоги занятий;</a:t>
            </a:r>
            <a:endParaRPr lang="ru-RU" sz="800" b="0"/>
          </a:p>
          <a:p>
            <a:pPr algn="l" eaLnBrk="0" hangingPunct="0"/>
            <a:r>
              <a:rPr lang="ru-RU" b="0">
                <a:cs typeface="Times New Roman" pitchFamily="18" charset="0"/>
              </a:rPr>
              <a:t>- выставить оценки за работу;</a:t>
            </a:r>
            <a:endParaRPr lang="ru-RU" sz="800" b="0"/>
          </a:p>
          <a:p>
            <a:pPr algn="l" eaLnBrk="0" hangingPunct="0">
              <a:buFontTx/>
              <a:buChar char="-"/>
            </a:pPr>
            <a:r>
              <a:rPr lang="ru-RU" b="0">
                <a:cs typeface="Times New Roman" pitchFamily="18" charset="0"/>
              </a:rPr>
              <a:t>провести уборку рабочих мест;</a:t>
            </a:r>
            <a:endParaRPr lang="en-US" b="0">
              <a:cs typeface="Times New Roman" pitchFamily="18" charset="0"/>
            </a:endParaRPr>
          </a:p>
          <a:p>
            <a:endParaRPr lang="en-US"/>
          </a:p>
          <a:p>
            <a:r>
              <a:rPr lang="ru-RU"/>
              <a:t>Домашнее задание</a:t>
            </a:r>
            <a:r>
              <a:rPr lang="ru-RU" b="0"/>
              <a:t>: С.А. Ахметов «Технология глубокой переработки нефти и газа» стр. 184 -189</a:t>
            </a:r>
          </a:p>
          <a:p>
            <a:r>
              <a:rPr lang="ru-RU"/>
              <a:t> </a:t>
            </a:r>
          </a:p>
          <a:p>
            <a:r>
              <a:rPr lang="ru-RU"/>
              <a:t> </a:t>
            </a:r>
          </a:p>
          <a:p>
            <a:r>
              <a:rPr lang="ru-RU" b="0"/>
              <a:t>Мастер производственного обучения:    </a:t>
            </a:r>
            <a:r>
              <a:rPr lang="en-US" b="0"/>
              <a:t>                                   </a:t>
            </a:r>
            <a:r>
              <a:rPr lang="ru-RU" b="0"/>
              <a:t>         \ Вильданова В.А \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2" descr="134615424403550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4925"/>
            <a:ext cx="9144000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2" descr="file59389795_a746c4d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334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2" descr="img4ff3c00319665.jpe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048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2" descr="tol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2" descr="38365942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2" descr="641891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NS4KXGkku2R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5175"/>
            <a:ext cx="9144000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Рисунок 2" descr="prestige_4_G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2588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2400" smtClean="0"/>
              <a:t> </a:t>
            </a:r>
            <a:r>
              <a:rPr lang="ru-RU" sz="1800" smtClean="0"/>
              <a:t>ОБЩИЕ ПРАВИЛА БЕЗОПАСНОЙ РАБОТЫ ОПЕРАТОРОВ НЕФТЕПЕРЕРАБОТКИ.</a:t>
            </a:r>
            <a:br>
              <a:rPr lang="ru-RU" sz="1800" smtClean="0"/>
            </a:br>
            <a:endParaRPr lang="ru-RU" sz="1800" smtClean="0"/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0" y="620713"/>
            <a:ext cx="9144000" cy="648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0">
                <a:latin typeface="Arial" charset="0"/>
              </a:rPr>
              <a:t>1. К работе оператором на установках для выполнения самостоятельной работы по эксплуатации  допускаются лица в возрасте не моложе 18 лет, имеющие медицинское заключение о годности к работе по состоянию здоровья, имеющие специальное образование по данной профессии, прошедшие вводный и первичный инструктаж, теоретическое и практическое обучение безопасным методам и приемам труда, и сдавшие экзамены на допуск на данном рабочем месте. Операторы обязаны соблюдать правила внутреннего распорядка, повышать производительность труда, экономить сырье, материалы, энергоресурсы, реагенты, бережно относиться к имуществу объекта.</a:t>
            </a:r>
          </a:p>
          <a:p>
            <a:pPr algn="just"/>
            <a:r>
              <a:rPr lang="ru-RU" sz="1200" b="0">
                <a:latin typeface="Arial" charset="0"/>
              </a:rPr>
              <a:t>2. Обязанности, права и ответственность операторов в области охраны труда определяются действующими положениями, инструкциями и нормативными документами  по охране труда , приказами и распоряжениями руководства производства.</a:t>
            </a:r>
          </a:p>
          <a:p>
            <a:pPr algn="just"/>
            <a:r>
              <a:rPr lang="ru-RU" sz="1200" b="0">
                <a:latin typeface="Arial" charset="0"/>
              </a:rPr>
              <a:t>3.Операторы нефтепереработки должны знать:</a:t>
            </a:r>
          </a:p>
          <a:p>
            <a:pPr algn="just"/>
            <a:r>
              <a:rPr lang="ru-RU" sz="1200" b="0">
                <a:latin typeface="Arial" charset="0"/>
              </a:rPr>
              <a:t>- инструкции по охране труда;</a:t>
            </a:r>
          </a:p>
          <a:p>
            <a:pPr algn="just"/>
            <a:r>
              <a:rPr lang="ru-RU" sz="1200" b="0">
                <a:latin typeface="Arial" charset="0"/>
              </a:rPr>
              <a:t>- должностные, производственные, технологические инструкции согласно утвержденных перечней;</a:t>
            </a:r>
          </a:p>
          <a:p>
            <a:pPr algn="just"/>
            <a:r>
              <a:rPr lang="ru-RU" sz="1200" b="0">
                <a:latin typeface="Arial" charset="0"/>
              </a:rPr>
              <a:t>- номера телефонов  вызова аварийных служб завода;</a:t>
            </a:r>
          </a:p>
          <a:p>
            <a:pPr algn="just"/>
            <a:r>
              <a:rPr lang="ru-RU" sz="1200" b="0">
                <a:latin typeface="Arial" charset="0"/>
              </a:rPr>
              <a:t>- места расположения аварийных средств индивидуальной защиты и пожаротушения; </a:t>
            </a:r>
          </a:p>
          <a:p>
            <a:pPr algn="just"/>
            <a:r>
              <a:rPr lang="ru-RU" sz="1200" b="0">
                <a:latin typeface="Arial" charset="0"/>
              </a:rPr>
              <a:t> - места расположения первичных средств пожаротушения.</a:t>
            </a:r>
          </a:p>
          <a:p>
            <a:pPr algn="just"/>
            <a:r>
              <a:rPr lang="ru-RU" sz="1200" b="0">
                <a:latin typeface="Arial" charset="0"/>
              </a:rPr>
              <a:t> 4.Оператор должен уметь: </a:t>
            </a:r>
          </a:p>
          <a:p>
            <a:pPr algn="just"/>
            <a:r>
              <a:rPr lang="ru-RU" sz="1200" b="0">
                <a:latin typeface="Arial" charset="0"/>
              </a:rPr>
              <a:t>-  пользоваться индивидуальными средствами защиты;</a:t>
            </a:r>
          </a:p>
          <a:p>
            <a:pPr algn="just"/>
            <a:r>
              <a:rPr lang="ru-RU" sz="1200" b="0">
                <a:latin typeface="Arial" charset="0"/>
              </a:rPr>
              <a:t>-  пользоваться первичными средствами пожаротушения;</a:t>
            </a:r>
          </a:p>
          <a:p>
            <a:pPr algn="just"/>
            <a:r>
              <a:rPr lang="ru-RU" sz="1200" b="0">
                <a:latin typeface="Arial" charset="0"/>
              </a:rPr>
              <a:t>- оказывать первую медицинскую помощь пострадавшему;</a:t>
            </a:r>
          </a:p>
          <a:p>
            <a:pPr algn="just"/>
            <a:r>
              <a:rPr lang="ru-RU" sz="1200" b="0">
                <a:latin typeface="Arial" charset="0"/>
              </a:rPr>
              <a:t>-  выполнять свои обязанности по локализации аварийной ситуации.</a:t>
            </a:r>
          </a:p>
          <a:p>
            <a:pPr algn="just"/>
            <a:r>
              <a:rPr lang="ru-RU" sz="1200" b="0">
                <a:latin typeface="Arial" charset="0"/>
              </a:rPr>
              <a:t>5. Оператор должен выполнение всех видов работ проводить в установленной спец-одежде, спецобуви, защитной каске, исправными инструментами и приспособлениями и иметь при себе фильтрующий противогаз. </a:t>
            </a:r>
          </a:p>
          <a:p>
            <a:pPr algn="just"/>
            <a:r>
              <a:rPr lang="ru-RU" sz="1200" b="0">
                <a:latin typeface="Arial" charset="0"/>
              </a:rPr>
              <a:t>6. Все работы должны выполнятся только на подготовленном рабочем месте и оборудовании.</a:t>
            </a:r>
          </a:p>
          <a:p>
            <a:pPr algn="just"/>
            <a:r>
              <a:rPr lang="ru-RU" sz="1200" b="0">
                <a:latin typeface="Arial" charset="0"/>
              </a:rPr>
              <a:t>7. Проведение работ повышенной опасности выполняются в соответствии с инструкциями по безопасному выполнению этих работ и при наличии наряда – допуска.</a:t>
            </a:r>
          </a:p>
          <a:p>
            <a:pPr algn="just"/>
            <a:r>
              <a:rPr lang="ru-RU" sz="1200" b="0">
                <a:latin typeface="Arial" charset="0"/>
              </a:rPr>
              <a:t>8. При проведении технологического процесса должны соблюдаться нормы технологического режима, а проведение технологических операций должны осуществляться с технологической инструкцией.</a:t>
            </a:r>
          </a:p>
          <a:p>
            <a:pPr algn="just"/>
            <a:r>
              <a:rPr lang="ru-RU" sz="1200" b="0">
                <a:latin typeface="Arial" charset="0"/>
              </a:rPr>
              <a:t>9. Не допускать резких изменений давления и температуры в аппаратах, строго соблюдать технологические пара метры ведения процесса.</a:t>
            </a:r>
          </a:p>
          <a:p>
            <a:pPr algn="just"/>
            <a:r>
              <a:rPr lang="ru-RU" sz="1200" b="0">
                <a:latin typeface="Arial" charset="0"/>
              </a:rPr>
              <a:t>10. Перед пуском в работу необходимо проверить герметичность  оборудования арматуры, фланцевых соединений, если обнаружатся неполадки принять меры к их устранению.</a:t>
            </a:r>
          </a:p>
          <a:p>
            <a:pPr algn="just"/>
            <a:r>
              <a:rPr lang="ru-RU" sz="1200" b="0">
                <a:latin typeface="Arial" charset="0"/>
              </a:rPr>
              <a:t>11.Все запорные устройства должны содержатся в исправном состоянии и обеспечивать быстрое и надежное прекращение поступление или выхода нефтепродукта.</a:t>
            </a:r>
          </a:p>
          <a:p>
            <a:pPr algn="just"/>
            <a:r>
              <a:rPr lang="ru-RU" sz="1200" b="0">
                <a:latin typeface="Arial" charset="0"/>
              </a:rPr>
              <a:t>Все неработающие аппараты и коммуникации должны быть освобождены от нефтепродукта, продуты паром ( инертным газом ) и отключены от рабочих схем.</a:t>
            </a:r>
          </a:p>
          <a:p>
            <a:pPr algn="just"/>
            <a:endParaRPr lang="ru-RU" sz="1200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0" y="0"/>
            <a:ext cx="9324975" cy="693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200" b="0">
                <a:latin typeface="Arial" charset="0"/>
              </a:rPr>
              <a:t>12. Запрещается дренирование продуктов из аппаратов и трубопроводов на открытую площадку, а из насосов в помещение насосной.</a:t>
            </a:r>
          </a:p>
          <a:p>
            <a:pPr algn="l"/>
            <a:r>
              <a:rPr lang="ru-RU" sz="1200" b="0">
                <a:latin typeface="Arial" charset="0"/>
              </a:rPr>
              <a:t>13. Показания приборов КИП, находящихся на щите в операторной, должны периодически проверяться дублирующими приборами, установленными по месту.</a:t>
            </a:r>
          </a:p>
          <a:p>
            <a:pPr algn="l"/>
            <a:r>
              <a:rPr lang="ru-RU" sz="1200" b="0">
                <a:latin typeface="Arial" charset="0"/>
              </a:rPr>
              <a:t>14.При обнаружении пропуска в корпусе аппарата и трубопровода для предотвращения воспламенения вытекающего нефтепродукта необходимо немедленно подать пар к месту пропуска и выключить аппарат из системы.</a:t>
            </a:r>
          </a:p>
          <a:p>
            <a:pPr algn="l"/>
            <a:r>
              <a:rPr lang="ru-RU" sz="1200" b="0">
                <a:latin typeface="Arial" charset="0"/>
              </a:rPr>
              <a:t>15. Во всех производственных помещениях с возможным скоплением паров и газов вследствие  пропуска оборудования необходимо проводить систематический контроль  за их содержанием в воздушной среде помещения..</a:t>
            </a:r>
          </a:p>
          <a:p>
            <a:pPr algn="l"/>
            <a:r>
              <a:rPr lang="ru-RU" sz="1200" b="0">
                <a:latin typeface="Arial" charset="0"/>
              </a:rPr>
              <a:t>16. Задвижки и вентили на трубопроводах должны систематически смазываться и легко открываться.</a:t>
            </a:r>
          </a:p>
          <a:p>
            <a:pPr algn="l"/>
            <a:r>
              <a:rPr lang="ru-RU" sz="1200" b="0">
                <a:latin typeface="Arial" charset="0"/>
              </a:rPr>
              <a:t>17. Запрещается эксплуатация трубопроводов для перекачки взрыво-, пожароопасных, токсичных и агрессивных сред при наличии на  них «хомутов».</a:t>
            </a:r>
          </a:p>
          <a:p>
            <a:pPr algn="l"/>
            <a:r>
              <a:rPr lang="ru-RU" sz="1200" b="0">
                <a:latin typeface="Arial" charset="0"/>
              </a:rPr>
              <a:t>18. При переключении работающего насоса на резервный должна быть проверены правильность открытия соответствующих задвижек и подготовленность насоса к пуску.</a:t>
            </a:r>
          </a:p>
          <a:p>
            <a:pPr algn="l"/>
            <a:r>
              <a:rPr lang="ru-RU" sz="1200" b="0">
                <a:latin typeface="Arial" charset="0"/>
              </a:rPr>
              <a:t>19. Резервный насос должен быть в постоянной готовности к пуску.</a:t>
            </a:r>
          </a:p>
          <a:p>
            <a:pPr algn="l"/>
            <a:r>
              <a:rPr lang="ru-RU" sz="1200" b="0">
                <a:latin typeface="Arial" charset="0"/>
              </a:rPr>
              <a:t>20. На трубопроводах должны быть указаны их назначение и направление движения продуктов, а на двигателях – направление вращения роторов.</a:t>
            </a:r>
          </a:p>
          <a:p>
            <a:pPr algn="l"/>
            <a:r>
              <a:rPr lang="ru-RU" sz="1200" b="0">
                <a:latin typeface="Arial" charset="0"/>
              </a:rPr>
              <a:t>21. Очистка и внутренний ремонт аппаратуры без предварительной ее промывки горячей водой пропарки паром или    инертным газом не допускается.</a:t>
            </a:r>
          </a:p>
          <a:p>
            <a:pPr algn="l"/>
            <a:r>
              <a:rPr lang="ru-RU" sz="1200" b="0">
                <a:latin typeface="Arial" charset="0"/>
              </a:rPr>
              <a:t>22.При эксплуатации насосов д.б.  установлен систематический надзор за герметичностью насосов и трубопроводов.</a:t>
            </a:r>
          </a:p>
          <a:p>
            <a:pPr algn="l"/>
            <a:r>
              <a:rPr lang="ru-RU" sz="1200" b="0">
                <a:latin typeface="Arial" charset="0"/>
              </a:rPr>
              <a:t>23. Ремонт насоса во время работы строго запрещен.</a:t>
            </a:r>
          </a:p>
          <a:p>
            <a:pPr algn="l"/>
            <a:r>
              <a:rPr lang="ru-RU" sz="1200" b="0">
                <a:latin typeface="Arial" charset="0"/>
              </a:rPr>
              <a:t>24. Температура производственных сточных вод при сбросе в канализацию не должна превышать 40 С.</a:t>
            </a:r>
          </a:p>
          <a:p>
            <a:pPr algn="l"/>
            <a:r>
              <a:rPr lang="ru-RU" sz="1200" b="0">
                <a:latin typeface="Arial" charset="0"/>
              </a:rPr>
              <a:t>25. На аппаратах колонного типа открывать люк для чистки и ремонта следует начиная с верхнего. Перед открытием нижнего люка нужно иметь наготове план для подачи пара на случай воспламенения отложений на внутренних поверхностях.  Открытие люков на аппаратах разрешается только после удовлетворительных анализов воздуха из аппарата.</a:t>
            </a:r>
          </a:p>
          <a:p>
            <a:pPr algn="l"/>
            <a:r>
              <a:rPr lang="ru-RU" sz="1200" b="0">
                <a:latin typeface="Arial" charset="0"/>
              </a:rPr>
              <a:t>26.Во время работы необходимо быть внимательным ,не отвлекаться на посторонние дела и разговоры, не отвлекать других.</a:t>
            </a:r>
          </a:p>
          <a:p>
            <a:pPr algn="l"/>
            <a:r>
              <a:rPr lang="ru-RU" sz="1200" b="0">
                <a:latin typeface="Arial" charset="0"/>
              </a:rPr>
              <a:t>27. При эксплуатации установок возможны следующие аварийные ситуации:</a:t>
            </a:r>
          </a:p>
          <a:p>
            <a:pPr algn="l"/>
            <a:r>
              <a:rPr lang="ru-RU" sz="1200" b="0">
                <a:latin typeface="Arial" charset="0"/>
              </a:rPr>
              <a:t>- образование взрывоопасных концентраций газов в приямках, лотках, колодцах;</a:t>
            </a:r>
          </a:p>
          <a:p>
            <a:pPr algn="l"/>
            <a:r>
              <a:rPr lang="ru-RU" sz="1200" b="0">
                <a:latin typeface="Arial" charset="0"/>
              </a:rPr>
              <a:t>- возникновение пожаров и взрывов, в случае разгерметизации оборудования, трубопроводов или при нарушении режима работы оборудования;</a:t>
            </a:r>
          </a:p>
          <a:p>
            <a:pPr algn="l"/>
            <a:r>
              <a:rPr lang="ru-RU" sz="1200" b="0">
                <a:latin typeface="Arial" charset="0"/>
              </a:rPr>
              <a:t>- отравление работающих парами углеводородов, сероводородом и другими опасными веществами;</a:t>
            </a:r>
          </a:p>
          <a:p>
            <a:pPr algn="l"/>
            <a:r>
              <a:rPr lang="ru-RU" sz="1200" b="0">
                <a:latin typeface="Arial" charset="0"/>
              </a:rPr>
              <a:t>- обморожение работающих при попадании сжиженных газов на открытые участки тела, термических ожогов водяным паром, горячим нефтепродуктом; химических ожогов при воздействии щелочей и кислот;</a:t>
            </a:r>
          </a:p>
          <a:p>
            <a:pPr algn="l"/>
            <a:r>
              <a:rPr lang="ru-RU" sz="1200" b="0">
                <a:latin typeface="Arial" charset="0"/>
              </a:rPr>
              <a:t>- травмирование  вращающимися частями насосов и лопастями вентиляторов воздушного охлаждения, не защищенных ограждениями;</a:t>
            </a:r>
          </a:p>
          <a:p>
            <a:pPr algn="l"/>
            <a:r>
              <a:rPr lang="ru-RU" sz="1200" b="0">
                <a:latin typeface="Arial" charset="0"/>
              </a:rPr>
              <a:t>- поражение электрическим током в случае выхода из строя заземления токоведущих частей или пробоя электроизоляции;</a:t>
            </a:r>
          </a:p>
          <a:p>
            <a:pPr algn="l"/>
            <a:r>
              <a:rPr lang="ru-RU" sz="1200" b="0">
                <a:latin typeface="Arial" charset="0"/>
              </a:rPr>
              <a:t>- возможность падения с высоты при обслуживании аппаратов и трубопроводов при производстве ремонтных и других работ.</a:t>
            </a:r>
          </a:p>
          <a:p>
            <a:pPr algn="l">
              <a:spcBef>
                <a:spcPct val="50000"/>
              </a:spcBef>
            </a:pPr>
            <a:endParaRPr lang="ru-RU" sz="1200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Ukrayna Haberleri - YERYÜZÜ HABER - Haber - Haberler - Son Dakik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76250"/>
            <a:ext cx="91440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77825"/>
            <a:ext cx="9144000" cy="8366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БЕЗОПАСНАЯ ЭКСПЛУАТАЦИЯ ПРОИЗВОДСТВА ЭЛОУ</a:t>
            </a:r>
            <a:br>
              <a:rPr lang="ru-RU" sz="2800" b="1" dirty="0" smtClean="0"/>
            </a:br>
            <a:endParaRPr lang="ru-RU" sz="2800" dirty="0" smtClean="0"/>
          </a:p>
        </p:txBody>
      </p:sp>
      <p:sp>
        <p:nvSpPr>
          <p:cNvPr id="54275" name="Содержимое 2"/>
          <p:cNvSpPr>
            <a:spLocks noGrp="1"/>
          </p:cNvSpPr>
          <p:nvPr>
            <p:ph idx="4294967295"/>
          </p:nvPr>
        </p:nvSpPr>
        <p:spPr>
          <a:xfrm>
            <a:off x="0" y="1193800"/>
            <a:ext cx="9144000" cy="5521325"/>
          </a:xfrm>
        </p:spPr>
        <p:txBody>
          <a:bodyPr/>
          <a:lstStyle/>
          <a:p>
            <a:r>
              <a:rPr lang="ru-RU" sz="1600" smtClean="0"/>
              <a:t>1.При обслуживании  персонал имеет дело с аппаратами, находящимся под напряжением электрического тока – электродегидраторами, поэтому на верху на них имеется сетчатое и решетчатое ограждение.</a:t>
            </a:r>
          </a:p>
          <a:p>
            <a:r>
              <a:rPr lang="ru-RU" sz="1600" smtClean="0"/>
              <a:t>2.На лестнице, служащей для подъема на электродегидратор предусмотрено блокирующее устройство для автоматического закрывания и открывания дверей.</a:t>
            </a:r>
          </a:p>
          <a:p>
            <a:r>
              <a:rPr lang="ru-RU" sz="1600" smtClean="0"/>
              <a:t>3. Устройство для отключения напряжения при понижении уровня нефти в электородегидраторе имеет каждый аппарат.</a:t>
            </a:r>
          </a:p>
          <a:p>
            <a:r>
              <a:rPr lang="ru-RU" sz="1600" smtClean="0"/>
              <a:t>4. При возникновении пожара на электрообудовании напряжение должно быть не медленно  снято.</a:t>
            </a:r>
          </a:p>
          <a:p>
            <a:r>
              <a:rPr lang="ru-RU" sz="1600" smtClean="0"/>
              <a:t>5.Все аппараты и оборудовании, должны быть выполнении  герметичны.</a:t>
            </a:r>
          </a:p>
          <a:p>
            <a:r>
              <a:rPr lang="ru-RU" sz="1600" smtClean="0"/>
              <a:t>6. Управление технологическим процессом осуществляется автоматически и дистанционно со щита в операторной</a:t>
            </a:r>
          </a:p>
          <a:p>
            <a:r>
              <a:rPr lang="ru-RU" sz="1600" smtClean="0"/>
              <a:t>7.Электрооборудование, установленное во взрывоопасных помещениях и на наружной установке, изготовлено во взрывозащитном исполнении.</a:t>
            </a:r>
          </a:p>
          <a:p>
            <a:r>
              <a:rPr lang="ru-RU" sz="1600" smtClean="0"/>
              <a:t>8. Горячие поверхности оборудования и трубопроводов в местах соприкосновения с обслуживающим персоналом должны иметь тепловую изоляцию.</a:t>
            </a:r>
          </a:p>
          <a:p>
            <a:r>
              <a:rPr lang="ru-RU" sz="1600" smtClean="0"/>
              <a:t> 9. Насосные помещения должны быть оборудованы приточной и вытяжной вентиляцией, а помещения операторной и электрооборудование - приточной вентиляцией.</a:t>
            </a:r>
          </a:p>
          <a:p>
            <a:pPr>
              <a:buFont typeface="Wingdings" pitchFamily="2" charset="2"/>
              <a:buNone/>
            </a:pPr>
            <a:endParaRPr 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Содержимое 2"/>
          <p:cNvSpPr>
            <a:spLocks noGrp="1"/>
          </p:cNvSpPr>
          <p:nvPr>
            <p:ph idx="4294967295"/>
          </p:nvPr>
        </p:nvSpPr>
        <p:spPr>
          <a:xfrm>
            <a:off x="0" y="260350"/>
            <a:ext cx="8229600" cy="6337300"/>
          </a:xfrm>
        </p:spPr>
        <p:txBody>
          <a:bodyPr/>
          <a:lstStyle/>
          <a:p>
            <a:r>
              <a:rPr lang="ru-RU" sz="1600" b="1" smtClean="0"/>
              <a:t>10. Предусмотрено рабочее и аварийное освещение производственных помещений и наружной установки.</a:t>
            </a:r>
            <a:endParaRPr lang="ru-RU" sz="1600" smtClean="0"/>
          </a:p>
          <a:p>
            <a:r>
              <a:rPr lang="ru-RU" sz="1600" b="1" smtClean="0"/>
              <a:t>11. Производственные стоки установки выведены в закрытую промканализацию. В специальных колодцах предусмотрены гидрозатворы, предназначенные для предотвращения распространения огня по промканализации.  Колодцы оборудованы защитными кольцами с указателями, крышки колодцев засыпаны песком слоем не менее 10см.</a:t>
            </a:r>
            <a:endParaRPr lang="ru-RU" sz="1600" smtClean="0"/>
          </a:p>
          <a:p>
            <a:r>
              <a:rPr lang="ru-RU" sz="1600" b="1" smtClean="0"/>
              <a:t>12. Установка снабжена средствами пожаротушения, пожарной сигнализацией и телефонной связью.</a:t>
            </a:r>
            <a:endParaRPr lang="ru-RU" sz="1600" smtClean="0"/>
          </a:p>
          <a:p>
            <a:r>
              <a:rPr lang="ru-RU" sz="1600" b="1" smtClean="0"/>
              <a:t> В соответствии с заводским положением проводится инструктаж, обучение и проверка знаний рабочих безопасным методам и приемам труда.</a:t>
            </a:r>
            <a:endParaRPr lang="ru-RU" sz="1600" smtClean="0"/>
          </a:p>
          <a:p>
            <a:r>
              <a:rPr lang="ru-RU" sz="1600" b="1" smtClean="0"/>
              <a:t> Рабочие и ИТР установки обеспечиваются спец одеждой, обувью. другими средствами индивидуальной защиты, согласно норм.</a:t>
            </a:r>
            <a:endParaRPr 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88913"/>
            <a:ext cx="8229600" cy="64087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1600" b="1" smtClean="0"/>
              <a:t>Меры безопасности приведении технологического процесса</a:t>
            </a:r>
          </a:p>
          <a:p>
            <a:pPr algn="ctr">
              <a:buFont typeface="Wingdings" pitchFamily="2" charset="2"/>
              <a:buNone/>
            </a:pPr>
            <a:r>
              <a:rPr lang="ru-RU" sz="1600" b="1" smtClean="0"/>
              <a:t>на установке ЭЛОУ.</a:t>
            </a:r>
          </a:p>
          <a:p>
            <a:pPr>
              <a:buFont typeface="Wingdings" pitchFamily="2" charset="2"/>
              <a:buNone/>
            </a:pPr>
            <a:r>
              <a:rPr lang="ru-RU" sz="1400" smtClean="0"/>
              <a:t>!. Не допускать резких изменений давлений и температуры в аппаратах, строго соблюдать технологические параметры ведения процесса.</a:t>
            </a:r>
          </a:p>
          <a:p>
            <a:pPr>
              <a:buFont typeface="Wingdings" pitchFamily="2" charset="2"/>
              <a:buNone/>
            </a:pPr>
            <a:r>
              <a:rPr lang="ru-RU" sz="1400" smtClean="0"/>
              <a:t>2. Перед пуском в работу необходимо проверить герметичность оборудования. Арматуры, фланцевых соединений. При обнаружении не герметичности немедленно принять меры к ее устранению.</a:t>
            </a:r>
          </a:p>
          <a:p>
            <a:pPr>
              <a:buFont typeface="Wingdings" pitchFamily="2" charset="2"/>
              <a:buNone/>
            </a:pPr>
            <a:r>
              <a:rPr lang="ru-RU" sz="1400" smtClean="0"/>
              <a:t>3. Все запорные устройства должны содержаться в исправном состоянии и обеспечивать надежное и быстрое прекращение поступление или выхода продукта.</a:t>
            </a:r>
          </a:p>
          <a:p>
            <a:pPr>
              <a:buFont typeface="Wingdings" pitchFamily="2" charset="2"/>
              <a:buNone/>
            </a:pPr>
            <a:r>
              <a:rPr lang="ru-RU" sz="1400" smtClean="0"/>
              <a:t>4. Все неработающие аппараты и коммуникации  должны быть освобождены от продукта  и продуты паром.</a:t>
            </a:r>
          </a:p>
          <a:p>
            <a:pPr>
              <a:buFont typeface="Wingdings" pitchFamily="2" charset="2"/>
              <a:buNone/>
            </a:pPr>
            <a:r>
              <a:rPr lang="ru-RU" sz="1400" smtClean="0"/>
              <a:t>5. Все приборы КИП и А , находящиеся на щите в операторной, должны периодически проверяться дублирующими приборами, установленными на месте.</a:t>
            </a:r>
          </a:p>
          <a:p>
            <a:pPr>
              <a:buFont typeface="Wingdings" pitchFamily="2" charset="2"/>
              <a:buNone/>
            </a:pPr>
            <a:r>
              <a:rPr lang="ru-RU" sz="1400" smtClean="0"/>
              <a:t>6. При обнаружении пропуска в корпусе аппарата или трубопроводе, для предотвращения воспламенения вытекающего продукта, необходимо немедленно подать пар к месту пропуска и выключить аппарат или дефектный участок трубопровода из рабочей схемы.</a:t>
            </a:r>
          </a:p>
          <a:p>
            <a:pPr>
              <a:buFont typeface="Wingdings" pitchFamily="2" charset="2"/>
              <a:buNone/>
            </a:pPr>
            <a:r>
              <a:rPr lang="ru-RU" sz="1400" smtClean="0"/>
              <a:t>7. Во всех производственных помещениях с возможным скоплением паров и газов вследствие пропусков в аппаратах необходимо проводить систематический контроль за их содержанием в воздушной среде помещения.</a:t>
            </a:r>
          </a:p>
          <a:p>
            <a:pPr>
              <a:buFont typeface="Wingdings" pitchFamily="2" charset="2"/>
              <a:buNone/>
            </a:pPr>
            <a:r>
              <a:rPr lang="ru-RU" sz="1400" smtClean="0"/>
              <a:t>8. Задвижки и вентили на трубопроводах должны быть систематически смазаны и легко открываться.</a:t>
            </a:r>
          </a:p>
          <a:p>
            <a:pPr>
              <a:buFont typeface="Wingdings" pitchFamily="2" charset="2"/>
              <a:buNone/>
            </a:pPr>
            <a:r>
              <a:rPr lang="ru-RU" sz="1400" smtClean="0"/>
              <a:t>9.Запрещается эксплуатация трубопроводов для перекачки Взрывоопасных, пожароопасных, токсичных и агрессивных сред при наличии на них «хомутов».</a:t>
            </a:r>
          </a:p>
          <a:p>
            <a:pPr>
              <a:buFont typeface="Wingdings" pitchFamily="2" charset="2"/>
              <a:buNone/>
            </a:pPr>
            <a:r>
              <a:rPr lang="ru-RU" sz="1400" smtClean="0"/>
              <a:t>10. При переключении  работающего насоса на резервный должны быть проверены правильность открытия соответствующих задвижек  и подготовленность насоса к пуску.</a:t>
            </a:r>
          </a:p>
          <a:p>
            <a:pPr>
              <a:buFont typeface="Wingdings" pitchFamily="2" charset="2"/>
              <a:buNone/>
            </a:pPr>
            <a:r>
              <a:rPr lang="ru-RU" sz="1400" smtClean="0"/>
              <a:t>11. На выкидном трубопроводе каждого центробежного насоса должен быть установлен обратный клапан.</a:t>
            </a:r>
          </a:p>
          <a:p>
            <a:pPr>
              <a:buFont typeface="Wingdings" pitchFamily="2" charset="2"/>
              <a:buNone/>
            </a:pPr>
            <a:endParaRPr lang="ru-RU" sz="1400" smtClean="0"/>
          </a:p>
          <a:p>
            <a:pPr>
              <a:buFont typeface="Wingdings" pitchFamily="2" charset="2"/>
              <a:buNone/>
            </a:pPr>
            <a:endParaRPr lang="ru-RU" sz="1400" smtClean="0"/>
          </a:p>
          <a:p>
            <a:pPr>
              <a:buFont typeface="Wingdings" pitchFamily="2" charset="2"/>
              <a:buNone/>
            </a:pPr>
            <a:endParaRPr 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Содержимое 2"/>
          <p:cNvSpPr>
            <a:spLocks noGrp="1"/>
          </p:cNvSpPr>
          <p:nvPr>
            <p:ph idx="4294967295"/>
          </p:nvPr>
        </p:nvSpPr>
        <p:spPr>
          <a:xfrm>
            <a:off x="0" y="115888"/>
            <a:ext cx="8229600" cy="60102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600" smtClean="0"/>
              <a:t>13. На трубопроводах необходимо указывать их назначение и направление движения продуктов, а на двигателях – направление движение мотора.</a:t>
            </a:r>
          </a:p>
          <a:p>
            <a:pPr>
              <a:buFont typeface="Wingdings" pitchFamily="2" charset="2"/>
              <a:buNone/>
            </a:pPr>
            <a:r>
              <a:rPr lang="ru-RU" sz="1600" smtClean="0"/>
              <a:t>14. Очистка и внутренний ремонт аппаратуры без предварительной ее промывки горячей водой или пропарки паром не допускается.</a:t>
            </a:r>
          </a:p>
          <a:p>
            <a:pPr>
              <a:buFont typeface="Wingdings" pitchFamily="2" charset="2"/>
              <a:buNone/>
            </a:pPr>
            <a:r>
              <a:rPr lang="ru-RU" sz="1600" smtClean="0"/>
              <a:t>15. При эксплуатации насосов должен быть установлен систематический надзор за герметичностью насосов и трубопроводов.</a:t>
            </a:r>
          </a:p>
          <a:p>
            <a:pPr>
              <a:buFont typeface="Wingdings" pitchFamily="2" charset="2"/>
              <a:buNone/>
            </a:pPr>
            <a:r>
              <a:rPr lang="ru-RU" sz="1600" smtClean="0"/>
              <a:t>16. Ремонт насоса во время работы запрещается</a:t>
            </a:r>
          </a:p>
          <a:p>
            <a:pPr>
              <a:buFont typeface="Wingdings" pitchFamily="2" charset="2"/>
              <a:buNone/>
            </a:pPr>
            <a:r>
              <a:rPr lang="ru-RU" sz="1600" smtClean="0"/>
              <a:t>17. Температура производственных сточных вод при сбросе в канализацию не должна превышать 40 С.</a:t>
            </a:r>
          </a:p>
          <a:p>
            <a:pPr>
              <a:buFont typeface="Wingdings" pitchFamily="2" charset="2"/>
              <a:buNone/>
            </a:pPr>
            <a:r>
              <a:rPr lang="ru-RU" sz="1600" smtClean="0"/>
              <a:t>18. Ремонтные, земляные, газоопасные и огневые работы должны выполнятся только по специальным письменным распоряжениям, оформленным в установленном на заводе порядке и на подготовленном рабочем месте.</a:t>
            </a:r>
          </a:p>
          <a:p>
            <a:pPr>
              <a:buFont typeface="Wingdings" pitchFamily="2" charset="2"/>
              <a:buNone/>
            </a:pPr>
            <a:r>
              <a:rPr lang="ru-RU" sz="1600" smtClean="0"/>
              <a:t>19. Для отогрева замерших трубопроводов следует применять пар или горячую воду, предварительно отключив отогреваемый участок от работающей системы. При отогревании воздушники должны быть закрыты. Запрещается отогревать трубопроводы с помощью открытого огня.</a:t>
            </a:r>
          </a:p>
          <a:p>
            <a:pPr>
              <a:buFont typeface="Wingdings" pitchFamily="2" charset="2"/>
              <a:buNone/>
            </a:pPr>
            <a:r>
              <a:rPr lang="ru-RU" sz="1600" smtClean="0"/>
              <a:t>20. Для предотвращения аварий, несчастных случаев во время ведения технологического процесса на установке ЭЛОУ необходимо обращать особое внимание на уровень в электродегидраторах.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5891212"/>
          </a:xfrm>
        </p:spPr>
        <p:txBody>
          <a:bodyPr/>
          <a:lstStyle/>
          <a:p>
            <a:r>
              <a:rPr lang="ru-RU" sz="4000" b="1" smtClean="0"/>
              <a:t>Тест для закрепления пройденного материала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4"/>
          <p:cNvSpPr txBox="1">
            <a:spLocks noChangeArrowheads="1"/>
          </p:cNvSpPr>
          <p:nvPr/>
        </p:nvSpPr>
        <p:spPr bwMode="auto">
          <a:xfrm>
            <a:off x="2411413" y="260350"/>
            <a:ext cx="5545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>
                <a:latin typeface="Arial" charset="0"/>
              </a:rPr>
              <a:t>Вопрос№1. Назвать аппарат и его элементы</a:t>
            </a:r>
          </a:p>
        </p:txBody>
      </p:sp>
      <p:sp>
        <p:nvSpPr>
          <p:cNvPr id="59395" name="Text Box 5"/>
          <p:cNvSpPr txBox="1">
            <a:spLocks noChangeArrowheads="1"/>
          </p:cNvSpPr>
          <p:nvPr/>
        </p:nvSpPr>
        <p:spPr bwMode="auto">
          <a:xfrm>
            <a:off x="4284663" y="3213100"/>
            <a:ext cx="3960812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0">
                <a:latin typeface="Arial" charset="0"/>
              </a:rPr>
              <a:t>1-</a:t>
            </a:r>
          </a:p>
          <a:p>
            <a:pPr algn="l"/>
            <a:r>
              <a:rPr lang="en-US" sz="1600" b="0">
                <a:latin typeface="Arial" charset="0"/>
              </a:rPr>
              <a:t>2-</a:t>
            </a:r>
          </a:p>
          <a:p>
            <a:pPr algn="l"/>
            <a:r>
              <a:rPr lang="en-US" sz="1600" b="0">
                <a:latin typeface="Arial" charset="0"/>
              </a:rPr>
              <a:t>3-</a:t>
            </a:r>
          </a:p>
          <a:p>
            <a:pPr algn="l"/>
            <a:r>
              <a:rPr lang="en-US" sz="1600" b="0">
                <a:latin typeface="Arial" charset="0"/>
              </a:rPr>
              <a:t>4-</a:t>
            </a:r>
          </a:p>
          <a:p>
            <a:pPr algn="l"/>
            <a:r>
              <a:rPr lang="en-US" sz="1600" b="0">
                <a:latin typeface="Arial" charset="0"/>
              </a:rPr>
              <a:t>5-</a:t>
            </a:r>
          </a:p>
          <a:p>
            <a:pPr algn="l"/>
            <a:r>
              <a:rPr lang="en-US" sz="1600" b="0">
                <a:latin typeface="Arial" charset="0"/>
              </a:rPr>
              <a:t>6-</a:t>
            </a:r>
          </a:p>
          <a:p>
            <a:pPr algn="l"/>
            <a:r>
              <a:rPr lang="en-US" sz="1600" b="0">
                <a:latin typeface="Arial" charset="0"/>
              </a:rPr>
              <a:t>7-</a:t>
            </a:r>
          </a:p>
          <a:p>
            <a:pPr algn="l"/>
            <a:r>
              <a:rPr lang="en-US" sz="1600" b="0">
                <a:latin typeface="Arial" charset="0"/>
              </a:rPr>
              <a:t>8-</a:t>
            </a:r>
          </a:p>
          <a:p>
            <a:pPr algn="l"/>
            <a:r>
              <a:rPr lang="en-US" sz="1600" b="0">
                <a:latin typeface="Arial" charset="0"/>
              </a:rPr>
              <a:t>9-</a:t>
            </a:r>
          </a:p>
          <a:p>
            <a:pPr algn="l"/>
            <a:r>
              <a:rPr lang="en-US" sz="1600" b="0">
                <a:latin typeface="Arial" charset="0"/>
              </a:rPr>
              <a:t>I-</a:t>
            </a:r>
          </a:p>
          <a:p>
            <a:pPr algn="l"/>
            <a:r>
              <a:rPr lang="en-US" sz="1600" b="0">
                <a:latin typeface="Arial" charset="0"/>
              </a:rPr>
              <a:t>II-</a:t>
            </a:r>
          </a:p>
          <a:p>
            <a:pPr algn="l"/>
            <a:r>
              <a:rPr lang="en-US" sz="1600" b="0">
                <a:latin typeface="Arial" charset="0"/>
              </a:rPr>
              <a:t>III-</a:t>
            </a:r>
          </a:p>
          <a:p>
            <a:pPr algn="l"/>
            <a:r>
              <a:rPr lang="en-US" sz="1600" b="0">
                <a:latin typeface="Arial" charset="0"/>
              </a:rPr>
              <a:t>IV-</a:t>
            </a:r>
          </a:p>
          <a:p>
            <a:pPr algn="l"/>
            <a:r>
              <a:rPr lang="en-US" sz="1600" b="0">
                <a:latin typeface="Arial" charset="0"/>
              </a:rPr>
              <a:t>V-</a:t>
            </a:r>
            <a:endParaRPr lang="ru-RU" sz="1600" b="0">
              <a:latin typeface="Arial" charset="0"/>
            </a:endParaRPr>
          </a:p>
        </p:txBody>
      </p:sp>
      <p:pic>
        <p:nvPicPr>
          <p:cNvPr id="59396" name="Picture 6" descr="электродегидратор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0" y="620713"/>
            <a:ext cx="6480175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ChangeArrowheads="1"/>
          </p:cNvSpPr>
          <p:nvPr/>
        </p:nvSpPr>
        <p:spPr bwMode="auto">
          <a:xfrm>
            <a:off x="1547813" y="188913"/>
            <a:ext cx="6623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1800">
                <a:latin typeface="Arial" charset="0"/>
                <a:cs typeface="Times New Roman" pitchFamily="18" charset="0"/>
              </a:rPr>
              <a:t>Вопрос №</a:t>
            </a:r>
            <a:r>
              <a:rPr lang="ru-RU" sz="1800">
                <a:latin typeface="Arial" charset="0"/>
              </a:rPr>
              <a:t>2.</a:t>
            </a:r>
            <a:r>
              <a:rPr lang="ru-RU" sz="1800">
                <a:latin typeface="Arial" charset="0"/>
                <a:cs typeface="Times New Roman" pitchFamily="18" charset="0"/>
              </a:rPr>
              <a:t> Назвать аппарат и его элементы.</a:t>
            </a:r>
            <a:endParaRPr lang="ru-RU" sz="1100" b="0">
              <a:latin typeface="Arial" charset="0"/>
            </a:endParaRPr>
          </a:p>
          <a:p>
            <a:pPr algn="l" eaLnBrk="0" hangingPunct="0"/>
            <a:endParaRPr lang="ru-RU" sz="1800" b="0">
              <a:latin typeface="Arial" charset="0"/>
            </a:endParaRPr>
          </a:p>
        </p:txBody>
      </p:sp>
      <p:pic>
        <p:nvPicPr>
          <p:cNvPr id="60419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0200" y="620713"/>
            <a:ext cx="4543425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Rectangle 6"/>
          <p:cNvSpPr>
            <a:spLocks noChangeArrowheads="1"/>
          </p:cNvSpPr>
          <p:nvPr/>
        </p:nvSpPr>
        <p:spPr bwMode="auto">
          <a:xfrm>
            <a:off x="900113" y="3860800"/>
            <a:ext cx="5651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 sz="1800">
                <a:latin typeface="Arial" charset="0"/>
                <a:cs typeface="Times New Roman" pitchFamily="18" charset="0"/>
              </a:rPr>
              <a:t>1 – </a:t>
            </a:r>
            <a:endParaRPr lang="ru-RU" sz="1100" b="0">
              <a:latin typeface="Arial" charset="0"/>
            </a:endParaRPr>
          </a:p>
          <a:p>
            <a:pPr algn="l" eaLnBrk="0" hangingPunct="0"/>
            <a:r>
              <a:rPr lang="ru-RU" sz="1800">
                <a:latin typeface="Arial" charset="0"/>
                <a:cs typeface="Times New Roman" pitchFamily="18" charset="0"/>
              </a:rPr>
              <a:t>2 – </a:t>
            </a:r>
            <a:endParaRPr lang="ru-RU" sz="1100" b="0">
              <a:latin typeface="Arial" charset="0"/>
            </a:endParaRPr>
          </a:p>
          <a:p>
            <a:pPr algn="l" eaLnBrk="0" hangingPunct="0"/>
            <a:r>
              <a:rPr lang="ru-RU" sz="1800">
                <a:latin typeface="Arial" charset="0"/>
                <a:cs typeface="Times New Roman" pitchFamily="18" charset="0"/>
              </a:rPr>
              <a:t>3 – </a:t>
            </a:r>
            <a:endParaRPr lang="ru-RU" sz="1100" b="0">
              <a:latin typeface="Arial" charset="0"/>
            </a:endParaRPr>
          </a:p>
          <a:p>
            <a:pPr algn="l" eaLnBrk="0" hangingPunct="0"/>
            <a:r>
              <a:rPr lang="ru-RU" sz="1800">
                <a:latin typeface="Arial" charset="0"/>
                <a:cs typeface="Times New Roman" pitchFamily="18" charset="0"/>
              </a:rPr>
              <a:t>4 – </a:t>
            </a:r>
            <a:endParaRPr lang="ru-RU" sz="1100" b="0">
              <a:latin typeface="Arial" charset="0"/>
            </a:endParaRPr>
          </a:p>
          <a:p>
            <a:pPr algn="l" eaLnBrk="0" hangingPunct="0"/>
            <a:r>
              <a:rPr lang="ru-RU" sz="1800">
                <a:latin typeface="Arial" charset="0"/>
                <a:cs typeface="Times New Roman" pitchFamily="18" charset="0"/>
              </a:rPr>
              <a:t>5 – </a:t>
            </a:r>
            <a:endParaRPr lang="ru-RU" sz="1100" b="0">
              <a:latin typeface="Arial" charset="0"/>
            </a:endParaRPr>
          </a:p>
          <a:p>
            <a:pPr algn="l" eaLnBrk="0" hangingPunct="0"/>
            <a:r>
              <a:rPr lang="ru-RU" sz="1800">
                <a:latin typeface="Arial" charset="0"/>
                <a:cs typeface="Times New Roman" pitchFamily="18" charset="0"/>
              </a:rPr>
              <a:t>6 – </a:t>
            </a:r>
            <a:endParaRPr lang="ru-RU" sz="1100" b="0">
              <a:latin typeface="Arial" charset="0"/>
            </a:endParaRPr>
          </a:p>
          <a:p>
            <a:pPr algn="l" eaLnBrk="0" hangingPunct="0"/>
            <a:r>
              <a:rPr lang="ru-RU" sz="1800">
                <a:latin typeface="Arial" charset="0"/>
                <a:cs typeface="Times New Roman" pitchFamily="18" charset="0"/>
              </a:rPr>
              <a:t>7 – </a:t>
            </a:r>
            <a:endParaRPr lang="ru-RU" sz="1100" b="0">
              <a:latin typeface="Arial" charset="0"/>
            </a:endParaRPr>
          </a:p>
          <a:p>
            <a:pPr algn="l" eaLnBrk="0" hangingPunct="0"/>
            <a:r>
              <a:rPr lang="ru-RU" sz="1800">
                <a:latin typeface="Arial" charset="0"/>
                <a:cs typeface="Times New Roman" pitchFamily="18" charset="0"/>
              </a:rPr>
              <a:t>8</a:t>
            </a:r>
            <a:r>
              <a:rPr lang="ru-RU" sz="1800">
                <a:latin typeface="Arial" charset="0"/>
              </a:rPr>
              <a:t> </a:t>
            </a:r>
            <a:r>
              <a:rPr lang="ru-RU" sz="1600">
                <a:latin typeface="Arial" charset="0"/>
              </a:rPr>
              <a:t>–</a:t>
            </a:r>
            <a:r>
              <a:rPr lang="ru-RU" sz="1600" b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ChangeArrowheads="1"/>
          </p:cNvSpPr>
          <p:nvPr/>
        </p:nvSpPr>
        <p:spPr bwMode="auto">
          <a:xfrm>
            <a:off x="179388" y="66675"/>
            <a:ext cx="8640762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314450" algn="l"/>
              </a:tabLst>
            </a:pPr>
            <a:r>
              <a:rPr lang="ru-RU" sz="1600">
                <a:latin typeface="Arial" charset="0"/>
              </a:rPr>
              <a:t>Вопрос №3</a:t>
            </a:r>
          </a:p>
          <a:p>
            <a:pPr>
              <a:tabLst>
                <a:tab pos="1314450" algn="l"/>
              </a:tabLst>
            </a:pPr>
            <a:r>
              <a:rPr lang="ru-RU" sz="1600">
                <a:latin typeface="Arial" charset="0"/>
              </a:rPr>
              <a:t>Что является теплоносителем в процессе теплообмена?</a:t>
            </a:r>
          </a:p>
          <a:p>
            <a:pPr>
              <a:tabLst>
                <a:tab pos="1314450" algn="l"/>
              </a:tabLst>
            </a:pPr>
            <a:endParaRPr lang="ru-RU" sz="1600">
              <a:latin typeface="Arial" charset="0"/>
            </a:endParaRPr>
          </a:p>
          <a:p>
            <a:pPr>
              <a:tabLst>
                <a:tab pos="1314450" algn="l"/>
              </a:tabLst>
            </a:pPr>
            <a:r>
              <a:rPr lang="ru-RU" sz="1600" b="0">
                <a:latin typeface="Arial" charset="0"/>
              </a:rPr>
              <a:t>1) продукт, который отдает тепло</a:t>
            </a:r>
            <a:r>
              <a:rPr lang="ru-RU" sz="1600">
                <a:latin typeface="Arial" charset="0"/>
              </a:rPr>
              <a:t> </a:t>
            </a:r>
            <a:endParaRPr lang="ru-RU" sz="1600" b="0">
              <a:latin typeface="Arial" charset="0"/>
            </a:endParaRPr>
          </a:p>
          <a:p>
            <a:pPr>
              <a:tabLst>
                <a:tab pos="1314450" algn="l"/>
              </a:tabLst>
            </a:pPr>
            <a:r>
              <a:rPr lang="ru-RU" sz="1600" b="0">
                <a:latin typeface="Arial" charset="0"/>
              </a:rPr>
              <a:t>     2) продукт, который получает тепло.</a:t>
            </a:r>
          </a:p>
          <a:p>
            <a:pPr algn="l">
              <a:tabLst>
                <a:tab pos="1314450" algn="l"/>
              </a:tabLst>
            </a:pPr>
            <a:r>
              <a:rPr lang="ru-RU" sz="1600" b="0">
                <a:latin typeface="Arial" charset="0"/>
              </a:rPr>
              <a:t>                                              3) водяной пар.</a:t>
            </a:r>
          </a:p>
          <a:p>
            <a:pPr algn="l">
              <a:tabLst>
                <a:tab pos="1314450" algn="l"/>
              </a:tabLst>
            </a:pPr>
            <a:r>
              <a:rPr lang="ru-RU" sz="1600" b="0">
                <a:latin typeface="Arial" charset="0"/>
              </a:rPr>
              <a:t>                                              4) холодные нефтепродукты. </a:t>
            </a:r>
          </a:p>
        </p:txBody>
      </p:sp>
      <p:sp>
        <p:nvSpPr>
          <p:cNvPr id="61443" name="Rectangle 5"/>
          <p:cNvSpPr>
            <a:spLocks noChangeArrowheads="1"/>
          </p:cNvSpPr>
          <p:nvPr/>
        </p:nvSpPr>
        <p:spPr bwMode="auto">
          <a:xfrm>
            <a:off x="250825" y="2514600"/>
            <a:ext cx="8713788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314450" algn="l"/>
              </a:tabLst>
            </a:pPr>
            <a:r>
              <a:rPr lang="ru-RU" sz="1600">
                <a:latin typeface="Arial" charset="0"/>
              </a:rPr>
              <a:t>Вопрос №4</a:t>
            </a:r>
            <a:endParaRPr lang="ru-RU" sz="1600" b="0">
              <a:latin typeface="Arial" charset="0"/>
            </a:endParaRPr>
          </a:p>
          <a:p>
            <a:pPr>
              <a:tabLst>
                <a:tab pos="1314450" algn="l"/>
              </a:tabLst>
            </a:pPr>
            <a:r>
              <a:rPr lang="ru-RU" sz="1600">
                <a:latin typeface="Arial" charset="0"/>
              </a:rPr>
              <a:t>Самые востребованные теплообменники?</a:t>
            </a:r>
          </a:p>
          <a:p>
            <a:pPr>
              <a:tabLst>
                <a:tab pos="1314450" algn="l"/>
              </a:tabLst>
            </a:pPr>
            <a:endParaRPr lang="ru-RU" sz="1600" b="0">
              <a:latin typeface="Arial" charset="0"/>
            </a:endParaRPr>
          </a:p>
          <a:p>
            <a:pPr algn="l">
              <a:tabLst>
                <a:tab pos="1314450" algn="l"/>
              </a:tabLst>
            </a:pPr>
            <a:r>
              <a:rPr lang="ru-RU" sz="1600" b="0">
                <a:latin typeface="Arial" charset="0"/>
              </a:rPr>
              <a:t>                                         1) Кожухотрубчатые.</a:t>
            </a:r>
          </a:p>
          <a:p>
            <a:pPr algn="l">
              <a:tabLst>
                <a:tab pos="1314450" algn="l"/>
              </a:tabLst>
            </a:pPr>
            <a:r>
              <a:rPr lang="ru-RU" sz="1600" b="0">
                <a:latin typeface="Arial" charset="0"/>
              </a:rPr>
              <a:t>                                          2) «Труба в трубе».</a:t>
            </a:r>
          </a:p>
          <a:p>
            <a:pPr algn="l">
              <a:tabLst>
                <a:tab pos="1314450" algn="l"/>
              </a:tabLst>
            </a:pPr>
            <a:r>
              <a:rPr lang="ru-RU" sz="1600" b="0">
                <a:latin typeface="Arial" charset="0"/>
              </a:rPr>
              <a:t>                                          3) Оросительные.</a:t>
            </a:r>
          </a:p>
          <a:p>
            <a:pPr algn="l">
              <a:tabLst>
                <a:tab pos="1314450" algn="l"/>
              </a:tabLst>
            </a:pPr>
            <a:r>
              <a:rPr lang="ru-RU" sz="1600" b="0">
                <a:latin typeface="Arial" charset="0"/>
              </a:rPr>
              <a:t>                                          4) Пластинчатые.</a:t>
            </a:r>
          </a:p>
        </p:txBody>
      </p:sp>
      <p:sp>
        <p:nvSpPr>
          <p:cNvPr id="61444" name="Rectangle 6"/>
          <p:cNvSpPr>
            <a:spLocks noChangeArrowheads="1"/>
          </p:cNvSpPr>
          <p:nvPr/>
        </p:nvSpPr>
        <p:spPr bwMode="auto">
          <a:xfrm>
            <a:off x="179388" y="4659313"/>
            <a:ext cx="8713787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314450" algn="l"/>
              </a:tabLst>
            </a:pPr>
            <a:r>
              <a:rPr lang="ru-RU" sz="1600">
                <a:latin typeface="Arial" charset="0"/>
              </a:rPr>
              <a:t>Вопрос № 5</a:t>
            </a:r>
            <a:endParaRPr lang="ru-RU" sz="1600" b="0">
              <a:latin typeface="Arial" charset="0"/>
            </a:endParaRPr>
          </a:p>
          <a:p>
            <a:pPr>
              <a:tabLst>
                <a:tab pos="1314450" algn="l"/>
              </a:tabLst>
            </a:pPr>
            <a:r>
              <a:rPr lang="ru-RU" sz="1600">
                <a:latin typeface="Arial" charset="0"/>
              </a:rPr>
              <a:t>Что не применяют для нагревания химических продуктов?</a:t>
            </a:r>
          </a:p>
          <a:p>
            <a:pPr>
              <a:tabLst>
                <a:tab pos="1314450" algn="l"/>
              </a:tabLst>
            </a:pPr>
            <a:endParaRPr lang="ru-RU" sz="1600" b="0">
              <a:latin typeface="Arial" charset="0"/>
            </a:endParaRPr>
          </a:p>
          <a:p>
            <a:pPr algn="l">
              <a:tabLst>
                <a:tab pos="1314450" algn="l"/>
              </a:tabLst>
            </a:pPr>
            <a:r>
              <a:rPr lang="ru-RU" sz="1600" b="0">
                <a:latin typeface="Arial" charset="0"/>
              </a:rPr>
              <a:t>                                          1) Водяной пар.</a:t>
            </a:r>
          </a:p>
          <a:p>
            <a:pPr algn="l">
              <a:tabLst>
                <a:tab pos="1314450" algn="l"/>
              </a:tabLst>
            </a:pPr>
            <a:r>
              <a:rPr lang="ru-RU" sz="1600" b="0">
                <a:latin typeface="Arial" charset="0"/>
              </a:rPr>
              <a:t>                                          2) Горячие жидкости.</a:t>
            </a:r>
          </a:p>
          <a:p>
            <a:pPr algn="l">
              <a:tabLst>
                <a:tab pos="1314450" algn="l"/>
              </a:tabLst>
            </a:pPr>
            <a:r>
              <a:rPr lang="ru-RU" sz="1600" b="0">
                <a:latin typeface="Arial" charset="0"/>
              </a:rPr>
              <a:t>                                          3) Лед.</a:t>
            </a:r>
          </a:p>
          <a:p>
            <a:pPr algn="l">
              <a:tabLst>
                <a:tab pos="1314450" algn="l"/>
              </a:tabLst>
            </a:pPr>
            <a:r>
              <a:rPr lang="ru-RU" sz="1600" b="0">
                <a:latin typeface="Arial" charset="0"/>
              </a:rPr>
              <a:t>                                          4) Топочные газы.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1"/>
          <p:cNvSpPr txBox="1">
            <a:spLocks noChangeArrowheads="1"/>
          </p:cNvSpPr>
          <p:nvPr/>
        </p:nvSpPr>
        <p:spPr bwMode="auto">
          <a:xfrm>
            <a:off x="1785938" y="285750"/>
            <a:ext cx="5286375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r>
              <a:rPr lang="ru-RU"/>
              <a:t>Вопрос № 6</a:t>
            </a:r>
          </a:p>
          <a:p>
            <a:pPr algn="l"/>
            <a:r>
              <a:rPr lang="ru-RU"/>
              <a:t>Центробежный насос предназначен:</a:t>
            </a:r>
          </a:p>
          <a:p>
            <a:pPr algn="l"/>
            <a:endParaRPr lang="ru-RU"/>
          </a:p>
          <a:p>
            <a:pPr algn="l">
              <a:buFontTx/>
              <a:buAutoNum type="arabicPeriod"/>
            </a:pPr>
            <a:r>
              <a:rPr lang="ru-RU"/>
              <a:t>Для сброса избытка давления;</a:t>
            </a:r>
          </a:p>
          <a:p>
            <a:pPr algn="l">
              <a:buFontTx/>
              <a:buAutoNum type="arabicPeriod"/>
            </a:pPr>
            <a:r>
              <a:rPr lang="ru-RU"/>
              <a:t>Для увеличения напора жидкости</a:t>
            </a:r>
          </a:p>
          <a:p>
            <a:pPr algn="l">
              <a:buFontTx/>
              <a:buAutoNum type="arabicPeriod"/>
            </a:pPr>
            <a:r>
              <a:rPr lang="ru-RU"/>
              <a:t>Для направления движения жидкости</a:t>
            </a:r>
          </a:p>
          <a:p>
            <a:pPr>
              <a:buFontTx/>
              <a:buAutoNum type="arabicPeriod"/>
            </a:pPr>
            <a:endParaRPr lang="ru-RU"/>
          </a:p>
          <a:p>
            <a:endParaRPr lang="ru-RU"/>
          </a:p>
          <a:p>
            <a:r>
              <a:rPr lang="ru-RU"/>
              <a:t>Вопрос № 7</a:t>
            </a:r>
          </a:p>
          <a:p>
            <a:pPr algn="l"/>
            <a:r>
              <a:rPr lang="ru-RU"/>
              <a:t>Что называется подачей или производительностью насоса ?</a:t>
            </a:r>
          </a:p>
          <a:p>
            <a:pPr algn="l"/>
            <a:endParaRPr lang="ru-RU"/>
          </a:p>
          <a:p>
            <a:pPr algn="l"/>
            <a:r>
              <a:rPr lang="ru-RU"/>
              <a:t>1. Максимальное количество жидкости, перекачиваемое в единицу времени.</a:t>
            </a:r>
          </a:p>
          <a:p>
            <a:pPr algn="l"/>
            <a:r>
              <a:rPr lang="ru-RU"/>
              <a:t>2. Отношение полезной мощности к потребляемой мощности</a:t>
            </a:r>
          </a:p>
          <a:p>
            <a:pPr algn="l"/>
            <a:r>
              <a:rPr lang="ru-RU"/>
              <a:t>3. Мощность, потребляемая электродвигателем.</a:t>
            </a:r>
          </a:p>
          <a:p>
            <a:pPr algn="l"/>
            <a:endParaRPr lang="ru-RU"/>
          </a:p>
          <a:p>
            <a:pPr algn="l"/>
            <a:endParaRPr lang="ru-RU"/>
          </a:p>
          <a:p>
            <a:r>
              <a:rPr lang="ru-RU"/>
              <a:t>Вопрос № 8.</a:t>
            </a:r>
          </a:p>
          <a:p>
            <a:pPr algn="l"/>
            <a:r>
              <a:rPr lang="ru-RU"/>
              <a:t>Эмульгаторами называются вещества, которые</a:t>
            </a:r>
          </a:p>
          <a:p>
            <a:pPr algn="l"/>
            <a:endParaRPr lang="ru-RU"/>
          </a:p>
          <a:p>
            <a:pPr algn="l"/>
            <a:r>
              <a:rPr lang="ru-RU"/>
              <a:t>1. Способствуют разрушению эмульсии</a:t>
            </a:r>
          </a:p>
          <a:p>
            <a:pPr algn="l"/>
            <a:r>
              <a:rPr lang="ru-RU"/>
              <a:t>2. способствует образованию и стабилизации эмульсии</a:t>
            </a:r>
          </a:p>
          <a:p>
            <a:pPr algn="l"/>
            <a:r>
              <a:rPr lang="ru-RU"/>
              <a:t>3. способствует поверхностному натяжению жидкостей.</a:t>
            </a:r>
          </a:p>
          <a:p>
            <a:pPr>
              <a:buFontTx/>
              <a:buAutoNum type="arabicPeriod"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Прямоугольник 1"/>
          <p:cNvSpPr>
            <a:spLocks noChangeArrowheads="1"/>
          </p:cNvSpPr>
          <p:nvPr/>
        </p:nvSpPr>
        <p:spPr bwMode="auto">
          <a:xfrm>
            <a:off x="1857375" y="1143000"/>
            <a:ext cx="5286375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/>
              <a:t>Вопрос № 9</a:t>
            </a:r>
          </a:p>
          <a:p>
            <a:pPr marL="342900" indent="-342900" algn="l"/>
            <a:r>
              <a:rPr lang="ru-RU"/>
              <a:t>Разделение нефтяной эмульсии от воды в электродегидраторе осуществляется за счет:</a:t>
            </a:r>
          </a:p>
          <a:p>
            <a:pPr marL="342900" indent="-342900" algn="l"/>
            <a:endParaRPr lang="ru-RU"/>
          </a:p>
          <a:p>
            <a:pPr marL="342900" indent="-342900" algn="l"/>
            <a:r>
              <a:rPr lang="ru-RU"/>
              <a:t>1. действия переменного тока высокого напряжения</a:t>
            </a:r>
          </a:p>
          <a:p>
            <a:pPr marL="342900" indent="-342900" algn="l"/>
            <a:r>
              <a:rPr lang="ru-RU"/>
              <a:t>2. за счет отстаивания воды от нефти</a:t>
            </a:r>
          </a:p>
          <a:p>
            <a:pPr marL="342900" indent="-342900" algn="l"/>
            <a:r>
              <a:rPr lang="ru-RU"/>
              <a:t>3. за счет центрифугирования</a:t>
            </a:r>
          </a:p>
          <a:p>
            <a:pPr marL="342900" indent="-342900"/>
            <a:endParaRPr lang="ru-RU"/>
          </a:p>
          <a:p>
            <a:pPr marL="342900" indent="-342900"/>
            <a:endParaRPr lang="ru-RU"/>
          </a:p>
          <a:p>
            <a:pPr marL="342900" indent="-342900"/>
            <a:endParaRPr lang="ru-RU"/>
          </a:p>
          <a:p>
            <a:pPr marL="342900" indent="-342900"/>
            <a:r>
              <a:rPr lang="ru-RU"/>
              <a:t>Вопрос № 10</a:t>
            </a:r>
          </a:p>
          <a:p>
            <a:pPr marL="342900" indent="-342900" algn="l"/>
            <a:r>
              <a:rPr lang="ru-RU"/>
              <a:t>Какие клапаны должны быть установлены на нагнетательной линии центробежного насоса?</a:t>
            </a:r>
          </a:p>
          <a:p>
            <a:pPr marL="342900" indent="-342900" algn="l"/>
            <a:endParaRPr lang="ru-RU"/>
          </a:p>
          <a:p>
            <a:pPr marL="342900" indent="-342900" algn="l"/>
            <a:r>
              <a:rPr lang="ru-RU"/>
              <a:t>1. Запорный клапан</a:t>
            </a:r>
          </a:p>
          <a:p>
            <a:pPr marL="342900" indent="-342900" algn="l"/>
            <a:r>
              <a:rPr lang="ru-RU"/>
              <a:t>2.Предохранительный клапан</a:t>
            </a:r>
          </a:p>
          <a:p>
            <a:pPr marL="342900" indent="-342900" algn="l"/>
            <a:r>
              <a:rPr lang="ru-RU"/>
              <a:t>3. Обратный клапан</a:t>
            </a:r>
          </a:p>
          <a:p>
            <a:pPr marL="342900" indent="-342900">
              <a:buFontTx/>
              <a:buAutoNum type="arabicPeriod"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5838" y="188913"/>
            <a:ext cx="8158162" cy="431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smtClean="0"/>
              <a:t>ПОДГОТОВКА НЕФТИ К ПЕРЕРАБОТКЕ</a:t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4813"/>
            <a:ext cx="8291513" cy="64531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smtClean="0"/>
              <a:t>При добыче нефти ее почти всегда сопровождает пластовая вода, в которой растворены различные соли, чаще всего хлориды и бикарбонаты кальция и магния. Кроме того при выходе нефти на поверхность в ней присутствуют механические примеси. Обратите внимание    на таблицу1, в которой показано, что нефть, поступающая с промыслов на НПО делится на 3 группы.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Наличие в нефти, поступающей на переработку воды , солей и механических примесей вредно сказывается на работе нефтеперерабатывающего завода, так как при большом содержании воды повышается давление в аппарате установок перегонки нефти, снижается их производительность, расходуется лишнее тепло. Содержание солей вызывает эрозию и засорение труб печей и теплообменников, понижает коэффициент теплопередачи.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Еще более отрицательным действием обладают хлориды. Они откладываются  в трубах теплообменников и печей ,что приводит к необходимости частой чистки труб, под действием соляной кислоты может происходить разрушение ( коррозия) металла.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Воду и соли удаляют непосредственно после извлечения нефти на промыслах и на нефтеперерабатывающих заводах.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Существуют два типа технологических процессов удаления воды и нефти – обезвоживание и обессоливание. В основе обоих процессов разрушение нефтяных эмульсий. Однако, при обезвоживании разрушаются природные эмульсии, те, которые образовались в результате перемешивания с буровой водой. 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Эмульсией называется такая система двух взаимно нерастворимых или не вполне растворимых жидкостей, в которых одна содержится в другой в виде мельчайших капелек (глобул) во взвешенном состоянии. Жидкость, в которой распределены глобулы называется дисперсной средой, а вторая жидкость, распределенная в дисперсной среде называется дисперсной фазой. 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Нефтяные эмульсии бывают обычно очень стойкими. Стойкость эмульсии зависит от наличия в ней эмульгаторов – веществ, растворимых в одной из жидкостей и образующих как бы пленку, обволакивающие капельки и препятствующие их слиянию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4"/>
          <p:cNvSpPr txBox="1">
            <a:spLocks noChangeArrowheads="1"/>
          </p:cNvSpPr>
          <p:nvPr/>
        </p:nvSpPr>
        <p:spPr bwMode="auto">
          <a:xfrm>
            <a:off x="179388" y="260350"/>
            <a:ext cx="8785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0">
                <a:latin typeface="Arial" charset="0"/>
              </a:rPr>
              <a:t>Ответы к тестам</a:t>
            </a:r>
          </a:p>
        </p:txBody>
      </p:sp>
      <p:sp>
        <p:nvSpPr>
          <p:cNvPr id="64515" name="Rectangle 5"/>
          <p:cNvSpPr>
            <a:spLocks noChangeArrowheads="1"/>
          </p:cNvSpPr>
          <p:nvPr/>
        </p:nvSpPr>
        <p:spPr bwMode="auto">
          <a:xfrm>
            <a:off x="395288" y="765175"/>
            <a:ext cx="44640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Arial" charset="0"/>
              </a:rPr>
              <a:t> Тест 1.</a:t>
            </a:r>
          </a:p>
          <a:p>
            <a:pPr algn="l"/>
            <a:r>
              <a:rPr lang="ru-RU" sz="1600">
                <a:latin typeface="Arial" charset="0"/>
              </a:rPr>
              <a:t>1-корпус,</a:t>
            </a:r>
          </a:p>
          <a:p>
            <a:pPr algn="l"/>
            <a:r>
              <a:rPr lang="ru-RU" sz="1600">
                <a:latin typeface="Arial" charset="0"/>
              </a:rPr>
              <a:t>2-коллектор обессоленной нефти, </a:t>
            </a:r>
          </a:p>
          <a:p>
            <a:pPr algn="l"/>
            <a:r>
              <a:rPr lang="ru-RU" sz="1600">
                <a:latin typeface="Arial" charset="0"/>
              </a:rPr>
              <a:t>3-штуцер для предохранительного клапана, </a:t>
            </a:r>
          </a:p>
          <a:p>
            <a:pPr algn="l"/>
            <a:r>
              <a:rPr lang="ru-RU" sz="1600">
                <a:latin typeface="Arial" charset="0"/>
              </a:rPr>
              <a:t>4,5-патрубки для проходных изоляторов, </a:t>
            </a:r>
          </a:p>
          <a:p>
            <a:pPr algn="l"/>
            <a:r>
              <a:rPr lang="ru-RU" sz="1600">
                <a:latin typeface="Arial" charset="0"/>
              </a:rPr>
              <a:t>6,9-люки-лазы, </a:t>
            </a:r>
          </a:p>
          <a:p>
            <a:pPr algn="l"/>
            <a:r>
              <a:rPr lang="ru-RU" sz="1600">
                <a:latin typeface="Arial" charset="0"/>
              </a:rPr>
              <a:t>7-коллектор для сырой нефти, </a:t>
            </a:r>
          </a:p>
          <a:p>
            <a:pPr algn="l"/>
            <a:r>
              <a:rPr lang="ru-RU" sz="1600">
                <a:latin typeface="Arial" charset="0"/>
              </a:rPr>
              <a:t>8-электроды; </a:t>
            </a:r>
          </a:p>
          <a:p>
            <a:pPr algn="l"/>
            <a:r>
              <a:rPr lang="en-US" sz="1600">
                <a:latin typeface="Arial" charset="0"/>
              </a:rPr>
              <a:t>I</a:t>
            </a:r>
            <a:r>
              <a:rPr lang="ru-RU" sz="1600">
                <a:latin typeface="Arial" charset="0"/>
              </a:rPr>
              <a:t>-сырая нефть, </a:t>
            </a:r>
          </a:p>
          <a:p>
            <a:pPr algn="l"/>
            <a:r>
              <a:rPr lang="en-US" sz="1600">
                <a:latin typeface="Arial" charset="0"/>
              </a:rPr>
              <a:t>II</a:t>
            </a:r>
            <a:r>
              <a:rPr lang="ru-RU" sz="1600">
                <a:latin typeface="Arial" charset="0"/>
              </a:rPr>
              <a:t>-обессоленная нефть, </a:t>
            </a:r>
          </a:p>
          <a:p>
            <a:pPr algn="l"/>
            <a:r>
              <a:rPr lang="en-US" sz="1600">
                <a:latin typeface="Arial" charset="0"/>
              </a:rPr>
              <a:t>III</a:t>
            </a:r>
            <a:r>
              <a:rPr lang="ru-RU" sz="1600">
                <a:latin typeface="Arial" charset="0"/>
              </a:rPr>
              <a:t>-шлам, </a:t>
            </a:r>
          </a:p>
          <a:p>
            <a:pPr algn="l"/>
            <a:r>
              <a:rPr lang="en-US" sz="1600">
                <a:latin typeface="Arial" charset="0"/>
              </a:rPr>
              <a:t>IV</a:t>
            </a:r>
            <a:r>
              <a:rPr lang="ru-RU" sz="1600">
                <a:latin typeface="Arial" charset="0"/>
              </a:rPr>
              <a:t>-водяной пар, </a:t>
            </a:r>
          </a:p>
          <a:p>
            <a:pPr algn="l"/>
            <a:r>
              <a:rPr lang="en-US" sz="1600">
                <a:latin typeface="Arial" charset="0"/>
              </a:rPr>
              <a:t>V</a:t>
            </a:r>
            <a:r>
              <a:rPr lang="ru-RU" sz="1600">
                <a:latin typeface="Arial" charset="0"/>
              </a:rPr>
              <a:t>- соляной раствор, </a:t>
            </a:r>
          </a:p>
          <a:p>
            <a:pPr algn="l"/>
            <a:r>
              <a:rPr lang="en-US" sz="1600">
                <a:latin typeface="Arial" charset="0"/>
              </a:rPr>
              <a:t>VI</a:t>
            </a:r>
            <a:r>
              <a:rPr lang="ru-RU" sz="1600">
                <a:latin typeface="Arial" charset="0"/>
              </a:rPr>
              <a:t>-промывная вода.</a:t>
            </a:r>
          </a:p>
        </p:txBody>
      </p:sp>
      <p:sp>
        <p:nvSpPr>
          <p:cNvPr id="64516" name="Rectangle 6"/>
          <p:cNvSpPr>
            <a:spLocks noChangeArrowheads="1"/>
          </p:cNvSpPr>
          <p:nvPr/>
        </p:nvSpPr>
        <p:spPr bwMode="auto">
          <a:xfrm>
            <a:off x="5076825" y="765175"/>
            <a:ext cx="3671888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Arial" charset="0"/>
              </a:rPr>
              <a:t> Тест 2.</a:t>
            </a:r>
          </a:p>
          <a:p>
            <a:pPr algn="l"/>
            <a:r>
              <a:rPr lang="ru-RU" sz="1600">
                <a:latin typeface="Arial" charset="0"/>
              </a:rPr>
              <a:t>1-секция трубчатая,</a:t>
            </a:r>
          </a:p>
          <a:p>
            <a:pPr algn="l"/>
            <a:r>
              <a:rPr lang="ru-RU" sz="1600">
                <a:latin typeface="Arial" charset="0"/>
              </a:rPr>
              <a:t>2-колесо вентилятора,</a:t>
            </a:r>
          </a:p>
          <a:p>
            <a:pPr algn="l"/>
            <a:r>
              <a:rPr lang="ru-RU" sz="1600">
                <a:latin typeface="Arial" charset="0"/>
              </a:rPr>
              <a:t>3-диффузор,</a:t>
            </a:r>
          </a:p>
          <a:p>
            <a:pPr algn="l"/>
            <a:r>
              <a:rPr lang="ru-RU" sz="1600">
                <a:latin typeface="Arial" charset="0"/>
              </a:rPr>
              <a:t>4-электродвигатель,</a:t>
            </a:r>
          </a:p>
          <a:p>
            <a:pPr algn="l"/>
            <a:r>
              <a:rPr lang="ru-RU" sz="1600">
                <a:latin typeface="Arial" charset="0"/>
              </a:rPr>
              <a:t>5-колонна,</a:t>
            </a:r>
          </a:p>
          <a:p>
            <a:pPr algn="l"/>
            <a:r>
              <a:rPr lang="ru-RU" sz="1600">
                <a:latin typeface="Arial" charset="0"/>
              </a:rPr>
              <a:t>6-решетка ограждающая,</a:t>
            </a:r>
          </a:p>
          <a:p>
            <a:pPr algn="l"/>
            <a:r>
              <a:rPr lang="ru-RU" sz="1600">
                <a:latin typeface="Arial" charset="0"/>
              </a:rPr>
              <a:t>7-коллектор впрыска химически очищенной воды,</a:t>
            </a:r>
          </a:p>
          <a:p>
            <a:pPr algn="l"/>
            <a:r>
              <a:rPr lang="ru-RU" sz="1600">
                <a:latin typeface="Arial" charset="0"/>
              </a:rPr>
              <a:t>8-жалюзии.</a:t>
            </a:r>
          </a:p>
        </p:txBody>
      </p:sp>
      <p:sp>
        <p:nvSpPr>
          <p:cNvPr id="64517" name="Rectangle 7"/>
          <p:cNvSpPr>
            <a:spLocks noChangeArrowheads="1"/>
          </p:cNvSpPr>
          <p:nvPr/>
        </p:nvSpPr>
        <p:spPr bwMode="auto">
          <a:xfrm>
            <a:off x="4932363" y="3860800"/>
            <a:ext cx="31686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Arial" charset="0"/>
              </a:rPr>
              <a:t>Вопрос 3. Ответ: 1)</a:t>
            </a:r>
          </a:p>
          <a:p>
            <a:r>
              <a:rPr lang="ru-RU" sz="1600">
                <a:latin typeface="Arial" charset="0"/>
              </a:rPr>
              <a:t>Вопрос 4. Ответ: 1)</a:t>
            </a:r>
          </a:p>
          <a:p>
            <a:r>
              <a:rPr lang="ru-RU" sz="1600">
                <a:latin typeface="Arial" charset="0"/>
              </a:rPr>
              <a:t>Вопрос 5. Ответ: 3)</a:t>
            </a:r>
          </a:p>
          <a:p>
            <a:r>
              <a:rPr lang="ru-RU" sz="1600">
                <a:latin typeface="Arial" charset="0"/>
              </a:rPr>
              <a:t>Вопрос  6. Ответ: 2)</a:t>
            </a:r>
          </a:p>
          <a:p>
            <a:r>
              <a:rPr lang="ru-RU" sz="1600">
                <a:latin typeface="Arial" charset="0"/>
              </a:rPr>
              <a:t>Вопрос 7. Ответ: 1)</a:t>
            </a:r>
          </a:p>
          <a:p>
            <a:r>
              <a:rPr lang="ru-RU" sz="1600">
                <a:latin typeface="Arial" charset="0"/>
              </a:rPr>
              <a:t>Вопрос 8. Ответ: 2)</a:t>
            </a:r>
          </a:p>
          <a:p>
            <a:r>
              <a:rPr lang="ru-RU" sz="1600">
                <a:latin typeface="Arial" charset="0"/>
              </a:rPr>
              <a:t>Вопрос 9. Ответ: 1)</a:t>
            </a:r>
          </a:p>
          <a:p>
            <a:r>
              <a:rPr lang="ru-RU" sz="1600">
                <a:latin typeface="Arial" charset="0"/>
              </a:rPr>
              <a:t>Вопрос 10. Ответ: 3)</a:t>
            </a:r>
          </a:p>
          <a:p>
            <a:r>
              <a:rPr lang="ru-RU" sz="1600" b="0">
                <a:latin typeface="Arial" charset="0"/>
              </a:rPr>
              <a:t> </a:t>
            </a:r>
            <a:endParaRPr lang="ru-RU" sz="1600">
              <a:latin typeface="Arial" charset="0"/>
            </a:endParaRPr>
          </a:p>
          <a:p>
            <a:endParaRPr lang="ru-RU" sz="1600">
              <a:latin typeface="Arial" charset="0"/>
            </a:endParaRPr>
          </a:p>
          <a:p>
            <a:endParaRPr lang="ru-RU" sz="1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ru-RU" sz="2800" b="1" smtClean="0"/>
              <a:t>Мегазавод</a:t>
            </a:r>
          </a:p>
        </p:txBody>
      </p:sp>
      <p:pic>
        <p:nvPicPr>
          <p:cNvPr id="6656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36613"/>
            <a:ext cx="9144000" cy="587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7" descr="d0bdd0bed0b2d0bed183d184d0b8d0bcd181d0bad0b8d0b9-d0b7d0b0d0b2d0bed0b4_380_24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3460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Проведение урока</a:t>
            </a:r>
          </a:p>
        </p:txBody>
      </p:sp>
      <p:pic>
        <p:nvPicPr>
          <p:cNvPr id="74755" name="Содержимое 7" descr="P107094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84213" y="3644900"/>
            <a:ext cx="3743325" cy="2808288"/>
          </a:xfrm>
        </p:spPr>
      </p:pic>
      <p:pic>
        <p:nvPicPr>
          <p:cNvPr id="74756" name="Содержимое 8" descr="P1070949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3438" y="3644900"/>
            <a:ext cx="3744912" cy="2808288"/>
          </a:xfrm>
        </p:spPr>
      </p:pic>
      <p:pic>
        <p:nvPicPr>
          <p:cNvPr id="74757" name="Содержимое 8" descr="P107094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33913" y="620713"/>
            <a:ext cx="37449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Содержимое 8" descr="P1070949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1838" y="620713"/>
            <a:ext cx="37449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4813"/>
            <a:ext cx="8229600" cy="61928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smtClean="0"/>
              <a:t>По внешнему виду эмульсии представляют собой густые, желеобразные массы от светло –желтого до темного цвета. Вязкость эмульсий значительно выше вязкости воды и нефти. Нефтяные эмульсии чаще всего представляют эмульсии типа вода в нефти, в которых дисперсной средой является нефть, а дисперсной фазой – вода. Такая эмульсия всплывает в воде, а в бензине или других растворителях равномерно распределяется.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Перерабатывать нефть с эмульсией нельзя, поэтому ее предварительно разрушают – деэмульгируют. Обратите внимание на таблицу  2, в которой указаны основные характеристики деэмульгаторов, применяемых на АО « Башнефтехим».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Существуют различные способы удаления воды из нефти и разрушение эмульсий: механический, термический, химический и электрический.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Механический способ разрушения эмульсий основан на применении отстаивания, центрифугирования и фильтрования. Процесс отстаивания в большинстве случаев является первой стадией разрушения эмульсий. Центрифугирование и фильтрование применяются в лабораторных условиях для определения содержания воды в нефти и ловушечном продукте.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Термический способ разрушения нефтяных эмульсий основан на применении тепла. При нагревании эмульсии пленка эмульгатора расширяется и лопается, а капельки жидкости сливаются друг с другом. Внизу отстаивается вода, наверху – нефть. Обычно отстаивают и нагревают нефть в резервуарах – отстойниках при температуре до 70 С.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Химический способ- разрушению эмульсий способствуют деэмульгаторы, которые вытесняют действующий эмульгатор или растворяют его, благодаря чему эмульсии разрушаются.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Электрический способ нашел применение на промыслах и особенно на нефтеперерабатывающих заводах на ЭЛОУ – электрообессоливающих установках. Сущность его заключается в том, что под действием электрического поля , созданного высоким напряжением переменного тока, пленка разрывается и эмульсия разрушается </a:t>
            </a:r>
          </a:p>
          <a:p>
            <a:pPr>
              <a:lnSpc>
                <a:spcPct val="80000"/>
              </a:lnSpc>
            </a:pPr>
            <a:endParaRPr 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Содержимое 8" descr="P107094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368300"/>
            <a:ext cx="3887788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Содержимое 8" descr="P107094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3429000"/>
            <a:ext cx="3959225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Содержимое 8" descr="P107094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19625" y="3429000"/>
            <a:ext cx="3937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Содержимое 8" descr="P1070949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68300"/>
            <a:ext cx="3889375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Содержимое 8" descr="P107094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3563" y="333375"/>
            <a:ext cx="393700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Содержимое 8" descr="P107094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3429000"/>
            <a:ext cx="39751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Содержимое 8" descr="P107094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429000"/>
            <a:ext cx="3937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Содержимое 8" descr="P1070949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68300"/>
            <a:ext cx="3889375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smtClean="0"/>
              <a:t>Характеристика сырья, готовой продукции, вспомогательных материалов </a:t>
            </a:r>
            <a:br>
              <a:rPr lang="ru-RU" sz="3000" smtClean="0"/>
            </a:br>
            <a:endParaRPr lang="ru-RU" sz="3000" smtClean="0"/>
          </a:p>
        </p:txBody>
      </p:sp>
      <p:graphicFrame>
        <p:nvGraphicFramePr>
          <p:cNvPr id="11300" name="Group 36"/>
          <p:cNvGraphicFramePr>
            <a:graphicFrameLocks noGrp="1"/>
          </p:cNvGraphicFramePr>
          <p:nvPr>
            <p:ph idx="4294967295"/>
          </p:nvPr>
        </p:nvGraphicFramePr>
        <p:xfrm>
          <a:off x="0" y="2914650"/>
          <a:ext cx="6624637" cy="2173288"/>
        </p:xfrm>
        <a:graphic>
          <a:graphicData uri="http://schemas.openxmlformats.org/drawingml/2006/table">
            <a:tbl>
              <a:tblPr/>
              <a:tblGrid>
                <a:gridCol w="3743325"/>
                <a:gridCol w="936625"/>
                <a:gridCol w="1008062"/>
                <a:gridCol w="936625"/>
              </a:tblGrid>
              <a:tr h="70485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Показатели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Группы нефтей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II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III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Содержание воды, % масс, не более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Содержание хлоридов, мг/л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до 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100-300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300-900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Содержание мех.примесей, % масс, не более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0,05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0,05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0,05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72" name="Text Box 5"/>
          <p:cNvSpPr txBox="1">
            <a:spLocks noChangeArrowheads="1"/>
          </p:cNvSpPr>
          <p:nvPr/>
        </p:nvSpPr>
        <p:spPr bwMode="auto">
          <a:xfrm>
            <a:off x="179388" y="1412875"/>
            <a:ext cx="85693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600" b="0">
                <a:latin typeface="Arial" charset="0"/>
              </a:rPr>
              <a:t>Сырьём установок ЭЛОУ является предварительно подготовленная на промыслах нефть, в соответствии с ГОСТ 9965-76 нефти, поставляемые с промыслов на НПЗ по содержанию солей, воды и механических примесей делятся на три группы.</a:t>
            </a:r>
          </a:p>
        </p:txBody>
      </p:sp>
      <p:sp>
        <p:nvSpPr>
          <p:cNvPr id="10273" name="Text Box 139"/>
          <p:cNvSpPr txBox="1">
            <a:spLocks noChangeArrowheads="1"/>
          </p:cNvSpPr>
          <p:nvPr/>
        </p:nvSpPr>
        <p:spPr bwMode="auto">
          <a:xfrm>
            <a:off x="2987675" y="2492375"/>
            <a:ext cx="2952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600" b="0">
                <a:latin typeface="Arial" charset="0"/>
              </a:rPr>
              <a:t>Таблица 1- Группы нефтей</a:t>
            </a:r>
          </a:p>
        </p:txBody>
      </p:sp>
      <p:sp>
        <p:nvSpPr>
          <p:cNvPr id="10274" name="Text Box 140"/>
          <p:cNvSpPr txBox="1">
            <a:spLocks noChangeArrowheads="1"/>
          </p:cNvSpPr>
          <p:nvPr/>
        </p:nvSpPr>
        <p:spPr bwMode="auto">
          <a:xfrm>
            <a:off x="468313" y="5373688"/>
            <a:ext cx="820896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600" b="0">
                <a:latin typeface="Arial" charset="0"/>
              </a:rPr>
              <a:t>Продуктами является обессоленная, обезвоженная нефть с содержанием солей от 3 до 5 мг/л и воды до 0,1%.</a:t>
            </a:r>
          </a:p>
          <a:p>
            <a:pPr algn="l"/>
            <a:r>
              <a:rPr lang="ru-RU" sz="1600" b="0">
                <a:latin typeface="Arial" charset="0"/>
              </a:rPr>
              <a:t>При переработке башкирских нефтей содержание солей составляет 1-8 мг/л, воды до 0,2%.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5888"/>
            <a:ext cx="8229600" cy="64817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000" b="1" smtClean="0"/>
              <a:t>Деэмульгаторы</a:t>
            </a:r>
          </a:p>
          <a:p>
            <a:pPr algn="ctr">
              <a:buFont typeface="Wingdings" pitchFamily="2" charset="2"/>
              <a:buNone/>
            </a:pPr>
            <a:endParaRPr lang="ru-RU" sz="1400" b="1" smtClean="0"/>
          </a:p>
          <a:p>
            <a:pPr algn="ctr">
              <a:buFont typeface="Wingdings" pitchFamily="2" charset="2"/>
              <a:buNone/>
            </a:pPr>
            <a:r>
              <a:rPr lang="ru-RU" sz="1400" b="1" smtClean="0"/>
              <a:t>Вспомогательными материалами для обессоливания и обезвоживания нефти являются деэмульгаторы представляющие собой синтетические ПАВ, обладающих по сравнению с природными эмульгаторами более высокой поверхностной активностью, может быть результатом:</a:t>
            </a:r>
          </a:p>
          <a:p>
            <a:r>
              <a:rPr lang="ru-RU" sz="1400" b="1" smtClean="0"/>
              <a:t>- адсорбционного вытеснения с поверхности глобул воды эмульгатора, стабилизирующего эмульсию;</a:t>
            </a:r>
          </a:p>
          <a:p>
            <a:r>
              <a:rPr lang="ru-RU" sz="1400" b="1" smtClean="0"/>
              <a:t>- образования  нестабильных эмульсий противоположного типа;</a:t>
            </a:r>
          </a:p>
          <a:p>
            <a:r>
              <a:rPr lang="ru-RU" sz="1400" b="1" smtClean="0"/>
              <a:t>- химического растворения адсорбционной пленки.</a:t>
            </a:r>
          </a:p>
          <a:p>
            <a:r>
              <a:rPr lang="ru-RU" sz="1400" b="1" smtClean="0"/>
              <a:t>В результате на поверхности глобул воды образуется гидрофильный адсорбционный слой со слабой структурно – механической прочностью, то есть происходит дестабилизация водонефтяной эмульсии. Образовавшиеся их стойких нестойкие эмульсии затем легко соединяются в крупные глобулы воды и осаждаются из дисперсионной среды (нефти). Именно стадия дестабилизации является лимитирующей суммарный процесс обезвоживания и обессоливания нефти.</a:t>
            </a:r>
          </a:p>
          <a:p>
            <a:r>
              <a:rPr lang="ru-RU" sz="1400" b="1" smtClean="0"/>
              <a:t>Основные деэмульгаторы, которые используются на ОАО «Башнефть» указаны в таблице 2.</a:t>
            </a:r>
          </a:p>
          <a:p>
            <a:r>
              <a:rPr lang="ru-RU" sz="1400" b="1" smtClean="0"/>
              <a:t>Деэмульгаторы привозят на установку в бочках, которые хранят в специально отведенном месте, в вертикальном положении, не более чем в 2 яруса. Ширина штабеля не более двух бочек. Норма расхода деэмульгатора для обезвоживания нефти зависит от типа нефти. Смешение деэмульгатора с нефтью происходит в полости центробежного насоса, в теплообменниках и смесительных клапанах.</a:t>
            </a:r>
          </a:p>
          <a:p>
            <a:r>
              <a:rPr lang="ru-RU" sz="1400" b="1" smtClean="0"/>
              <a:t>Работать с деэмульгатором нужно в спецодежде, противогазах, резиновых сапогах, перчатках и фартуке, так они могут вызывать раздражение глаз, органов дыхания и кожи.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</TotalTime>
  <Words>5941</Words>
  <Application>Microsoft Office PowerPoint</Application>
  <PresentationFormat>Экран (4:3)</PresentationFormat>
  <Paragraphs>732</Paragraphs>
  <Slides>71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8" baseType="lpstr">
      <vt:lpstr>Tahoma</vt:lpstr>
      <vt:lpstr>Arial</vt:lpstr>
      <vt:lpstr>Calibri</vt:lpstr>
      <vt:lpstr>Times New Roman</vt:lpstr>
      <vt:lpstr>Arial Unicode MS</vt:lpstr>
      <vt:lpstr>Wingdings</vt:lpstr>
      <vt:lpstr>Тема Office</vt:lpstr>
      <vt:lpstr> Открытый урок  «Ведение технологического режима на установке обезвоживания и обессоливания нефти» ПМ.01 «Ведение технологического процесса на установках III категории» по профессии 240101.03 «Оператор нефтепереработки» </vt:lpstr>
      <vt:lpstr>Слайд 2</vt:lpstr>
      <vt:lpstr>Слайд 3</vt:lpstr>
      <vt:lpstr>Слайд 4</vt:lpstr>
      <vt:lpstr>Слайд 5</vt:lpstr>
      <vt:lpstr>ПОДГОТОВКА НЕФТИ К ПЕРЕРАБОТКЕ </vt:lpstr>
      <vt:lpstr>Слайд 7</vt:lpstr>
      <vt:lpstr>Характеристика сырья, готовой продукции, вспомогательных материалов  </vt:lpstr>
      <vt:lpstr>Слайд 9</vt:lpstr>
      <vt:lpstr>Слайд 10</vt:lpstr>
      <vt:lpstr>Слайд 11</vt:lpstr>
      <vt:lpstr>Описание технологической схемы Поступающее на установку сырье забирается насосами Н-1, Н-2; перед насосом смешивается с пресной водой и деэмульгатором и двумя потоками через клапан-регулятор расхода (FIRC 1,2) поступает в теплообменники Т1, Т2, Т3, Т4.  Для усреднения температуры потоки нефти после теплообменников объединяются. Нефть после теплообменников через регулятор температуры (TIRC 1,2) разделяется на 4 потока, и подаются в электродегидраторы I ступени ЭД-1, ЭД-2, ЭД-3, ЭД-4. В электродегидраторах I ступени удаляется основная масса воды и солей и далее нефть с верха ЭД-1, ЭД-2, ЭД-3, ЭД-4 подается в   электродегидраторы II ступени ЭД-1, ЭД-2, ЭД-3, ЭД-4 для повторной обработки. Перед электродегидратором второй ступени в нефть подается пресная вода, забираемая насосом Н3 через клапан-регулятор расхода (FIRC 3). Вода из электродегидраторов II ступени поступает через клапаны-регуляторы уровней воды (LIRC 5-8)  на прием насосов  Н1, Н2 для вымывания солей из нефти в электродегидраторах I ступени. Вода из электродегидраторов I ступени через клапаны-регуляторы уровней воды (LIRC 1-4) поступает в емкость – отстойник нефти Е1. С верха отстойника увлеченная нефть поступает в холодильник ХК1, затем выводится на прием насосов Н-1, Н-2. С низа отстойника Е1 соленой раствор через холодильник ХК2 охлаждаясь выводиться с установки. С верха электродегидраторов II ступени обессоленная и обезвоженная нефть через регуляторы давления (PIRC 1 - 4) совмещаясь в один поток выводиться с установки.</vt:lpstr>
      <vt:lpstr>Слайд 13</vt:lpstr>
      <vt:lpstr>Слайд 14</vt:lpstr>
      <vt:lpstr>Слайд 15</vt:lpstr>
      <vt:lpstr>Слайд 16</vt:lpstr>
      <vt:lpstr>Слайд 17</vt:lpstr>
      <vt:lpstr>Слайд 18</vt:lpstr>
      <vt:lpstr>Основное оборудование установки ЭЛОУ</vt:lpstr>
      <vt:lpstr>I. Устройство и принцип действия горизонтального электродегидратора типа 2ЭГ - 160</vt:lpstr>
      <vt:lpstr>Слайд 21</vt:lpstr>
      <vt:lpstr>Слайд 22</vt:lpstr>
      <vt:lpstr>II. Устройство и принцип работы теплообменника с плавающей головкой</vt:lpstr>
      <vt:lpstr>Слайд 24</vt:lpstr>
      <vt:lpstr>Слайд 25</vt:lpstr>
      <vt:lpstr>Слайд 26</vt:lpstr>
      <vt:lpstr>Слайд 27</vt:lpstr>
      <vt:lpstr>IV Центробежный насос</vt:lpstr>
      <vt:lpstr>Слайд 29</vt:lpstr>
      <vt:lpstr>Основные неполадки и способы их устранения центробежного насоса</vt:lpstr>
      <vt:lpstr>Слайд 31</vt:lpstr>
      <vt:lpstr>Слайд 32</vt:lpstr>
      <vt:lpstr>Слайд 33</vt:lpstr>
      <vt:lpstr>Слайд 34</vt:lpstr>
      <vt:lpstr>Причины аварийных ситуаций на установке ЭЛОУ и способы их устранения.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 ОБЩИЕ ПРАВИЛА БЕЗОПАСНОЙ РАБОТЫ ОПЕРАТОРОВ НЕФТЕПЕРЕРАБОТКИ. </vt:lpstr>
      <vt:lpstr>Слайд 49</vt:lpstr>
      <vt:lpstr>БЕЗОПАСНАЯ ЭКСПЛУАТАЦИЯ ПРОИЗВОДСТВА ЭЛОУ </vt:lpstr>
      <vt:lpstr>Слайд 51</vt:lpstr>
      <vt:lpstr>Слайд 52</vt:lpstr>
      <vt:lpstr>Слайд 53</vt:lpstr>
      <vt:lpstr>Тест для закрепления пройденного материала</vt:lpstr>
      <vt:lpstr>Слайд 55</vt:lpstr>
      <vt:lpstr>Слайд 56</vt:lpstr>
      <vt:lpstr>Слайд 57</vt:lpstr>
      <vt:lpstr>Слайд 58</vt:lpstr>
      <vt:lpstr>Слайд 59</vt:lpstr>
      <vt:lpstr>Слайд 60</vt:lpstr>
      <vt:lpstr>Мегазавод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Проведение урока</vt:lpstr>
      <vt:lpstr>Слайд 70</vt:lpstr>
      <vt:lpstr>Слайд 71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открытому уроку «Отработка навыков по контролю и регулированию технологического режима обессоливания и обезвоживания нефти»  ПМ.01 «Ведение технологического процесса на установках III категории» по профессии 240101.03 «Операторнефтепереработки»</dc:title>
  <dc:creator>Art</dc:creator>
  <cp:lastModifiedBy>re</cp:lastModifiedBy>
  <cp:revision>68</cp:revision>
  <dcterms:created xsi:type="dcterms:W3CDTF">2014-11-01T07:50:01Z</dcterms:created>
  <dcterms:modified xsi:type="dcterms:W3CDTF">2015-03-06T16:31:37Z</dcterms:modified>
</cp:coreProperties>
</file>