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88" r:id="rId19"/>
    <p:sldId id="275" r:id="rId20"/>
    <p:sldId id="276" r:id="rId21"/>
    <p:sldId id="289" r:id="rId22"/>
    <p:sldId id="278" r:id="rId23"/>
    <p:sldId id="303" r:id="rId24"/>
    <p:sldId id="304" r:id="rId25"/>
    <p:sldId id="284" r:id="rId26"/>
    <p:sldId id="302" r:id="rId27"/>
    <p:sldId id="291" r:id="rId28"/>
    <p:sldId id="305" r:id="rId29"/>
    <p:sldId id="292" r:id="rId30"/>
    <p:sldId id="293" r:id="rId31"/>
    <p:sldId id="306" r:id="rId32"/>
    <p:sldId id="294" r:id="rId33"/>
    <p:sldId id="295" r:id="rId34"/>
    <p:sldId id="307" r:id="rId35"/>
    <p:sldId id="297" r:id="rId36"/>
    <p:sldId id="298" r:id="rId37"/>
    <p:sldId id="299" r:id="rId38"/>
    <p:sldId id="285" r:id="rId39"/>
    <p:sldId id="301" r:id="rId40"/>
    <p:sldId id="300" r:id="rId41"/>
    <p:sldId id="258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B49B-29E5-4EEC-8868-634C35E6B60F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0F47-5866-42F9-A19F-C42E57821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CA56-015D-4D1F-9B74-18BEA1D5E268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17A6-9B72-4C0C-ABAA-B6D3F8ED0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D29-1C55-4717-881C-AC9B3DF3A460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E2D2-4308-4557-9DBB-B4CDD3460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9A7B-497F-4E54-84FD-4742E10CC9B5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09EF-A6E6-46FB-B6B9-3E94C15D9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20-A542-4F5E-A09A-40A71169E432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CB671-166E-4E79-9A00-589A2069D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34412-A093-4E24-A276-452D4BCE7EEB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54F3C-9D0C-45A5-9BB4-ECC2C40F5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CF37-C53F-418A-8F48-B6A7CA843A2D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1DB4-DFCA-40CC-B5B9-A26461132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8595B-755B-4855-B811-1E01AB22E7EA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2910-9DEA-443A-84C2-B1C6CBFDB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6C85-DD0A-4DD4-8C38-20006FEB1155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3DDC7-6385-43D8-89FB-DD3FCA7A1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869C-CB71-42FE-BE3B-6D14B4A0ECD5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E5CF-E4FE-46C4-8B61-455DCEF8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8D08-20C7-4A52-996F-2840AF67BBD9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D7F3-6684-444F-8036-E0A1E5B9C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10C84-6A2D-48A7-B647-0DF0D660B21A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8FDC-EB31-490F-B304-ADC3915CD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0C22-5687-4D30-B6F7-92740EC5ED1C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8F95-38B1-4072-9ECC-915B23A01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C3788D-A1B5-4855-9E12-639B7CC21BAA}" type="datetimeFigureOut">
              <a:rPr lang="ru-RU"/>
              <a:pPr>
                <a:defRPr/>
              </a:pPr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8DC6F-18B3-479E-A754-B4C40D6DE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amotei.cerm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aharina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2;&#1072;&#1087;&#1082;&#1072;&#1085;&#1099;-&#1077;&#1075;&#1101;.&#1088;&#1092;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8888" y="1052513"/>
            <a:ext cx="7273925" cy="18002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Мастер-класс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«Использование интерактивного оборудование на уроках русского языка в 5-11 классах для подготовки к ЕГЭ»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13" y="3929063"/>
            <a:ext cx="3992562" cy="23574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200" i="1" smtClean="0">
                <a:solidFill>
                  <a:schemeClr val="tx1"/>
                </a:solidFill>
                <a:cs typeface="Times New Roman" pitchFamily="18" charset="0"/>
              </a:rPr>
              <a:t>Крупская Светлана Анатольевна</a:t>
            </a:r>
          </a:p>
          <a:p>
            <a:pPr>
              <a:spcBef>
                <a:spcPct val="0"/>
              </a:spcBef>
            </a:pPr>
            <a:r>
              <a:rPr lang="ru-RU" sz="2200" i="1" smtClean="0">
                <a:solidFill>
                  <a:schemeClr val="tx1"/>
                </a:solidFill>
                <a:cs typeface="Times New Roman" pitchFamily="18" charset="0"/>
              </a:rPr>
              <a:t>Учитель русского языка и литературы МКОУ Шелеховская СОШ</a:t>
            </a:r>
          </a:p>
          <a:p>
            <a:pPr>
              <a:spcBef>
                <a:spcPct val="0"/>
              </a:spcBef>
            </a:pPr>
            <a:r>
              <a:rPr lang="ru-RU" sz="2200" i="1" smtClean="0">
                <a:solidFill>
                  <a:schemeClr val="tx1"/>
                </a:solidFill>
                <a:cs typeface="Times New Roman" pitchFamily="18" charset="0"/>
              </a:rPr>
              <a:t>Декабрь 2014 </a:t>
            </a:r>
          </a:p>
          <a:p>
            <a:pPr>
              <a:spcBef>
                <a:spcPct val="0"/>
              </a:spcBef>
            </a:pPr>
            <a:endParaRPr lang="ru-RU" sz="2200" i="1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200" i="1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C:\Documents and Settings\Admin\Local Settings\Temporary Internet Files\Content.Word\SSA471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785813"/>
            <a:ext cx="55721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" descr="C:\Documents and Settings\Admin\Local Settings\Temporary Internet Files\Content.Word\SSA471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500063"/>
            <a:ext cx="46434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229600" cy="5286375"/>
          </a:xfrm>
        </p:spPr>
        <p:txBody>
          <a:bodyPr/>
          <a:lstStyle/>
          <a:p>
            <a:r>
              <a:rPr lang="ru-RU" b="1" smtClean="0"/>
              <a:t>Веб-Грамотей — тренажёр орфографии русского языка.</a:t>
            </a:r>
            <a:br>
              <a:rPr lang="ru-RU" b="1" smtClean="0"/>
            </a:br>
            <a:r>
              <a:rPr lang="en-US" smtClean="0">
                <a:hlinkClick r:id="rId2"/>
              </a:rPr>
              <a:t> http://gramotei.cerm.ru/</a:t>
            </a:r>
            <a:r>
              <a:rPr lang="ru-RU" b="1" smtClean="0"/>
              <a:t>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71500" y="857250"/>
            <a:ext cx="8229600" cy="4929188"/>
          </a:xfrm>
        </p:spPr>
        <p:txBody>
          <a:bodyPr/>
          <a:lstStyle/>
          <a:p>
            <a:r>
              <a:rPr lang="ru-RU" sz="3200" smtClean="0"/>
              <a:t>Учитель выбирает упражнение, соответствующее изучаемому материалу и выдаёт его ученикам в качестве домашней работы.</a:t>
            </a:r>
            <a:br>
              <a:rPr lang="ru-RU" sz="3200" smtClean="0"/>
            </a:br>
            <a:r>
              <a:rPr lang="ru-RU" sz="3200" smtClean="0"/>
              <a:t>Ученики выполняют упражнение на своих домашних компьютерах и сразу же делают работу над ошибками.</a:t>
            </a:r>
            <a:br>
              <a:rPr lang="ru-RU" sz="3200" smtClean="0"/>
            </a:br>
            <a:r>
              <a:rPr lang="ru-RU" sz="3200" smtClean="0"/>
              <a:t>Учитель получает итоги работы класса в единой таблице результатов.</a:t>
            </a:r>
            <a:br>
              <a:rPr lang="ru-RU" sz="3200" smtClean="0"/>
            </a:b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42938" y="857250"/>
            <a:ext cx="8229600" cy="5000625"/>
          </a:xfrm>
        </p:spPr>
        <p:txBody>
          <a:bodyPr/>
          <a:lstStyle/>
          <a:p>
            <a:r>
              <a:rPr lang="ru-RU" smtClean="0"/>
              <a:t>Сайт учителя русского языка и литературы Захарьиной Елены Алексеевны </a:t>
            </a:r>
            <a:r>
              <a:rPr lang="ru-RU" u="sng" smtClean="0">
                <a:hlinkClick r:id="rId2"/>
              </a:rPr>
              <a:t>http://saharina.ru/</a:t>
            </a:r>
            <a:r>
              <a:rPr lang="ru-RU" smtClean="0"/>
              <a:t>. 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229600" cy="5429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Разделы сайта: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Уроки русского языка</a:t>
            </a:r>
            <a:br>
              <a:rPr lang="ru-RU" sz="2700" dirty="0" smtClean="0"/>
            </a:br>
            <a:r>
              <a:rPr lang="ru-RU" sz="2700" dirty="0" smtClean="0"/>
              <a:t>Уроки литературы</a:t>
            </a:r>
            <a:br>
              <a:rPr lang="ru-RU" sz="2700" dirty="0" smtClean="0"/>
            </a:br>
            <a:r>
              <a:rPr lang="ru-RU" sz="2700" dirty="0" smtClean="0"/>
              <a:t>Подготовка к ЕГЭ</a:t>
            </a:r>
            <a:br>
              <a:rPr lang="ru-RU" sz="2700" dirty="0" smtClean="0"/>
            </a:br>
            <a:r>
              <a:rPr lang="ru-RU" sz="2700" dirty="0" smtClean="0"/>
              <a:t>Подготовка к ГИА</a:t>
            </a:r>
            <a:br>
              <a:rPr lang="ru-RU" sz="2700" dirty="0" smtClean="0"/>
            </a:br>
            <a:r>
              <a:rPr lang="ru-RU" sz="2700" dirty="0" smtClean="0"/>
              <a:t>Творческие работы</a:t>
            </a:r>
            <a:br>
              <a:rPr lang="ru-RU" sz="2700" dirty="0" smtClean="0"/>
            </a:br>
            <a:r>
              <a:rPr lang="ru-RU" sz="2700" dirty="0" smtClean="0"/>
              <a:t>Внеклассная работа</a:t>
            </a:r>
            <a:br>
              <a:rPr lang="ru-RU" sz="2700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Интерактивные задания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/>
              <a:t>Тесты по русскому языку</a:t>
            </a:r>
            <a:br>
              <a:rPr lang="ru-RU" sz="2700" dirty="0" smtClean="0"/>
            </a:br>
            <a:r>
              <a:rPr lang="ru-RU" sz="2700" dirty="0" smtClean="0"/>
              <a:t>ЕГЭ по русскому языку</a:t>
            </a:r>
            <a:br>
              <a:rPr lang="ru-RU" sz="2700" dirty="0" smtClean="0"/>
            </a:br>
            <a:r>
              <a:rPr lang="ru-RU" sz="2700" dirty="0" smtClean="0"/>
              <a:t>ГИА по русскому языку</a:t>
            </a:r>
            <a:br>
              <a:rPr lang="ru-RU" sz="2700" dirty="0" smtClean="0"/>
            </a:br>
            <a:r>
              <a:rPr lang="ru-RU" sz="2700" dirty="0" smtClean="0"/>
              <a:t>Диктанты по русскому языку</a:t>
            </a:r>
            <a:br>
              <a:rPr lang="ru-RU" sz="2700" dirty="0" smtClean="0"/>
            </a:br>
            <a:r>
              <a:rPr lang="ru-RU" sz="2700" dirty="0" smtClean="0"/>
              <a:t>ЕГЭ по литературе</a:t>
            </a:r>
            <a:br>
              <a:rPr lang="ru-RU" sz="2700" dirty="0" smtClean="0"/>
            </a:br>
            <a:r>
              <a:rPr lang="ru-RU" sz="2700" dirty="0" smtClean="0"/>
              <a:t>Тесты по литературе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5500687"/>
          </a:xfrm>
        </p:spPr>
        <p:txBody>
          <a:bodyPr/>
          <a:lstStyle/>
          <a:p>
            <a:r>
              <a:rPr lang="ru-RU" smtClean="0"/>
              <a:t>Открытый банк заданий ЕГЭ и ОГЭ</a:t>
            </a:r>
            <a:br>
              <a:rPr lang="ru-RU" smtClean="0"/>
            </a:br>
            <a:r>
              <a:rPr lang="en-US" smtClean="0">
                <a:hlinkClick r:id="rId2"/>
              </a:rPr>
              <a:t> http://fipi.ru/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2" descr="C:\Documents and Settings\Admin\Local Settings\Temporary Internet Files\Content.Word\SSA471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785813"/>
            <a:ext cx="5786438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4857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ФГОС ООО</a:t>
            </a:r>
            <a:br>
              <a:rPr lang="ru-RU" dirty="0" smtClean="0"/>
            </a:br>
            <a:r>
              <a:rPr lang="ru-RU" sz="3100" dirty="0" smtClean="0"/>
              <a:t>- владение всеми видами речевой деятельности;</a:t>
            </a:r>
            <a:br>
              <a:rPr lang="ru-RU" sz="3100" dirty="0" smtClean="0"/>
            </a:br>
            <a:r>
              <a:rPr lang="ru-RU" sz="3100" dirty="0" smtClean="0"/>
              <a:t>- адекватное понимание информации устного и письменного сообщения;</a:t>
            </a:r>
            <a:br>
              <a:rPr lang="ru-RU" sz="3100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- адекватное восприятие на слух текстов разных стилей и жанров;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 способность извлекать информацию из различных источников.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5357812"/>
          </a:xfrm>
        </p:spPr>
        <p:txBody>
          <a:bodyPr/>
          <a:lstStyle/>
          <a:p>
            <a:r>
              <a:rPr lang="ru-RU" smtClean="0"/>
              <a:t>Система уроков по написанию сжатого изложения:</a:t>
            </a:r>
            <a:br>
              <a:rPr lang="ru-RU" smtClean="0"/>
            </a:br>
            <a:r>
              <a:rPr lang="ru-RU" sz="2700" smtClean="0"/>
              <a:t>*текст, типы речи, стили речи;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*</a:t>
            </a:r>
            <a:r>
              <a:rPr lang="ru-RU" sz="2800" smtClean="0"/>
              <a:t>тема и основная мысль текста;</a:t>
            </a:r>
            <a:br>
              <a:rPr lang="ru-RU" sz="2800" smtClean="0"/>
            </a:br>
            <a:r>
              <a:rPr lang="ru-RU" sz="2800" smtClean="0"/>
              <a:t>*микротема, абзац;</a:t>
            </a:r>
            <a:br>
              <a:rPr lang="ru-RU" sz="2800" smtClean="0"/>
            </a:br>
            <a:r>
              <a:rPr lang="ru-RU" sz="2800" smtClean="0"/>
              <a:t>*</a:t>
            </a:r>
            <a:r>
              <a:rPr lang="ru-RU" sz="2800" smtClean="0">
                <a:solidFill>
                  <a:srgbClr val="FF0000"/>
                </a:solidFill>
              </a:rPr>
              <a:t>способы сжатия текста;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*план текста.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4929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Главное преимущество использования ИКТ на уроках – повышение мотивации обучения, создание положительного настроя, активизация самостоятельной деятельности учащихся.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214438"/>
            <a:ext cx="8229600" cy="1428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Способы сжатия текста</a:t>
            </a:r>
            <a:br>
              <a:rPr lang="ru-RU" dirty="0" smtClean="0"/>
            </a:br>
            <a:r>
              <a:rPr lang="ru-RU" dirty="0" smtClean="0"/>
              <a:t>5 класс.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9" name="Рисунок 2" descr="По традиции рисуется женщина в сарафане, хотя внутри может быть 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50" y="2214563"/>
            <a:ext cx="3024188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313" y="285750"/>
            <a:ext cx="7162800" cy="1143000"/>
          </a:xfrm>
        </p:spPr>
        <p:txBody>
          <a:bodyPr/>
          <a:lstStyle/>
          <a:p>
            <a:r>
              <a:rPr lang="ru-RU" smtClean="0"/>
              <a:t>Приёмы сжатия текста</a:t>
            </a:r>
            <a:endParaRPr lang="en-US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513" y="1341438"/>
            <a:ext cx="4752975" cy="13668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ОБОБЩЕНИЕ</a:t>
            </a:r>
            <a:endParaRPr lang="en-US" sz="4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5350" y="3141663"/>
            <a:ext cx="5407025" cy="14398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ИСКЛЮЧЕНИЕ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38" y="5072063"/>
            <a:ext cx="4752975" cy="1201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УПРОЩЕНИЕ</a:t>
            </a:r>
            <a:endParaRPr lang="en-US" sz="4800" b="1" dirty="0"/>
          </a:p>
        </p:txBody>
      </p:sp>
      <p:sp>
        <p:nvSpPr>
          <p:cNvPr id="25606" name="TextBox 5"/>
          <p:cNvSpPr txBox="1">
            <a:spLocks noChangeArrowheads="1"/>
          </p:cNvSpPr>
          <p:nvPr/>
        </p:nvSpPr>
        <p:spPr bwMode="auto">
          <a:xfrm>
            <a:off x="7072313" y="1928813"/>
            <a:ext cx="119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8 класс</a:t>
            </a: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7715250" y="3643313"/>
            <a:ext cx="1192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5 класс</a:t>
            </a: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7143750" y="5286375"/>
            <a:ext cx="144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6-7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214438"/>
            <a:ext cx="8229600" cy="1500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Исключение: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 Кругом все оставалось спокойным.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25" y="3000375"/>
            <a:ext cx="64293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+mj-lt"/>
              </a:rPr>
              <a:t>Лесную тишину нарушали только два вертолёта.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70C0"/>
                </a:solidFill>
              </a:rPr>
              <a:t>Упрощение</a:t>
            </a: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1143000" y="1357313"/>
            <a:ext cx="6219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</a:rPr>
              <a:t>И Куприн наравне со всеми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63" y="2143125"/>
            <a:ext cx="73580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тянул сети, разгружал баркас, мыл палубу после очередного рейса.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357688"/>
            <a:ext cx="8072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И Куприн работал наравне со всеми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B050"/>
                </a:solidFill>
              </a:rPr>
              <a:t>Обобщение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643063" y="1214438"/>
            <a:ext cx="516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Год проходит за годом.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1928813"/>
            <a:ext cx="7500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Писатель всё дальше и дальше уходит от нас в историю, 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1285875" y="3214688"/>
            <a:ext cx="6878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Times New Roman" pitchFamily="18" charset="0"/>
              </a:rPr>
              <a:t>но не стареют лишь его книги.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813" y="3929063"/>
            <a:ext cx="7929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Годы проходят, но не стареют книги писателя.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5214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9 класс</a:t>
            </a:r>
            <a:br>
              <a:rPr lang="ru-RU" dirty="0" smtClean="0"/>
            </a:br>
            <a:r>
              <a:rPr lang="ru-RU" dirty="0" smtClean="0"/>
              <a:t>Тренинг «Учимся писать изложение»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«Капканы ЕГЭ и ГИА»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 http://xn----7sbanj0abzp7jza.xn--p1ai/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Используй стенографические знаки и сокращения</a:t>
            </a:r>
            <a:endParaRPr lang="ru-RU" dirty="0"/>
          </a:p>
        </p:txBody>
      </p:sp>
      <p:pic>
        <p:nvPicPr>
          <p:cNvPr id="30723" name="Picture 2" descr="izlozhenie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1928813"/>
            <a:ext cx="34401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4143375" y="4143375"/>
            <a:ext cx="46434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«характеризуется» -«хар-ся», </a:t>
            </a:r>
          </a:p>
          <a:p>
            <a:r>
              <a:rPr lang="ru-RU" sz="2800">
                <a:latin typeface="Times New Roman" pitchFamily="18" charset="0"/>
              </a:rPr>
              <a:t>«является»-«явл-ся»;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313" y="285750"/>
            <a:ext cx="7162800" cy="1143000"/>
          </a:xfrm>
        </p:spPr>
        <p:txBody>
          <a:bodyPr/>
          <a:lstStyle/>
          <a:p>
            <a:r>
              <a:rPr lang="ru-RU" smtClean="0"/>
              <a:t>Приёмы сжатия текста</a:t>
            </a:r>
            <a:endParaRPr lang="en-US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513" y="1341438"/>
            <a:ext cx="4752975" cy="13668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ОБОБЩЕНИЕ</a:t>
            </a:r>
            <a:endParaRPr lang="en-US" sz="4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5350" y="3141663"/>
            <a:ext cx="5407025" cy="14398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ИСКЛЮЧЕНИЕ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38" y="5072063"/>
            <a:ext cx="4752975" cy="1201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/>
              <a:t>УПРОЩЕНИЕ</a:t>
            </a:r>
            <a:endParaRPr lang="en-US" sz="4800" b="1" dirty="0"/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7072313" y="1928813"/>
            <a:ext cx="1192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8 класс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7715250" y="3643313"/>
            <a:ext cx="1192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5 класс</a:t>
            </a:r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7143750" y="5286375"/>
            <a:ext cx="144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6-7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1071563" y="500063"/>
            <a:ext cx="72866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u="sng">
                <a:latin typeface="Times New Roman" pitchFamily="18" charset="0"/>
              </a:rPr>
              <a:t>1 микротема</a:t>
            </a:r>
          </a:p>
          <a:p>
            <a:pPr algn="just"/>
            <a:r>
              <a:rPr lang="ru-RU">
                <a:latin typeface="Times New Roman" pitchFamily="18" charset="0"/>
              </a:rPr>
              <a:t>         </a:t>
            </a:r>
            <a:r>
              <a:rPr lang="ru-RU" sz="2800">
                <a:latin typeface="Times New Roman" pitchFamily="18" charset="0"/>
              </a:rPr>
              <a:t>Времена меняются. Приходят новые поколения,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1643063"/>
            <a:ext cx="7572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у которых, казалось бы, все не такое как у прежних: вкусы, интересы, жизненные цели.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857250" y="2714625"/>
            <a:ext cx="6308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Но трудноразрешимые личные вопросы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3286125"/>
            <a:ext cx="3613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между тем, почему-то</a:t>
            </a: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,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571500" y="3929063"/>
            <a:ext cx="7588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остаются неизменными. Нынешних подростков,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4500563"/>
            <a:ext cx="5100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как и их родителей в свое время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6072188" y="4429125"/>
            <a:ext cx="1389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волнует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14563" y="5214938"/>
            <a:ext cx="1489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все тоже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1"/>
          <p:cNvSpPr>
            <a:spLocks noChangeArrowheads="1"/>
          </p:cNvSpPr>
          <p:nvPr/>
        </p:nvSpPr>
        <p:spPr bwMode="auto">
          <a:xfrm>
            <a:off x="1071563" y="2643188"/>
            <a:ext cx="72151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70C0"/>
                </a:solidFill>
                <a:latin typeface="Times New Roman" pitchFamily="18" charset="0"/>
              </a:rPr>
              <a:t>отличить увлечение от настоящей любви. </a:t>
            </a:r>
          </a:p>
          <a:p>
            <a:pPr algn="r"/>
            <a:r>
              <a:rPr lang="ru-RU" sz="2400">
                <a:latin typeface="Times New Roman" pitchFamily="18" charset="0"/>
              </a:rPr>
              <a:t>( 55 слов)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1285875" y="1000125"/>
            <a:ext cx="4900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imes New Roman" pitchFamily="18" charset="0"/>
              </a:rPr>
              <a:t>как обратить на себя внимание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57313" y="1928813"/>
            <a:ext cx="4473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imes New Roman" pitchFamily="18" charset="0"/>
              </a:rPr>
              <a:t>того, кто тебе нравится. Как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0813" y="1071563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125538"/>
            <a:ext cx="8135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  <a:cs typeface="Arial" charset="0"/>
              </a:rPr>
              <a:t>Февраль 2013 г. – мобильный компьютерный класс.</a:t>
            </a:r>
          </a:p>
          <a:p>
            <a:pPr algn="ctr"/>
            <a:endParaRPr lang="ru-RU" sz="2400" i="1">
              <a:latin typeface="Times New Roman" pitchFamily="18" charset="0"/>
              <a:cs typeface="Arial" charset="0"/>
            </a:endParaRPr>
          </a:p>
        </p:txBody>
      </p:sp>
      <p:pic>
        <p:nvPicPr>
          <p:cNvPr id="7171" name="Рисунок 3" descr="D:\Documents and Settings\Админ\Рабочий стол\Светлана\фотографии\мобильный класс\SSA471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2000250"/>
            <a:ext cx="33575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4" descr="D:\Documents and Settings\Админ\Рабочий стол\Светлана\фотографии\мобильный класс\SSA471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000375"/>
            <a:ext cx="3429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рямоугольник 1"/>
          <p:cNvSpPr>
            <a:spLocks noChangeArrowheads="1"/>
          </p:cNvSpPr>
          <p:nvPr/>
        </p:nvSpPr>
        <p:spPr bwMode="auto">
          <a:xfrm>
            <a:off x="928688" y="714375"/>
            <a:ext cx="7572375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imes New Roman" pitchFamily="18" charset="0"/>
              </a:rPr>
              <a:t>          Времена меняются. Приходят новые поколения. Но трудноразрешимые личные вопросы остаются неизменными. Нынешних подростков  тоже волнует , как обратить на себя внимание и отличить увлечение от настоящей любви. </a:t>
            </a:r>
          </a:p>
          <a:p>
            <a:pPr algn="r"/>
            <a:r>
              <a:rPr lang="ru-RU" sz="2000">
                <a:latin typeface="Times New Roman" pitchFamily="18" charset="0"/>
              </a:rPr>
              <a:t>(26 слов)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71625" y="642938"/>
            <a:ext cx="58372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i="1" u="sng">
                <a:latin typeface="Tahoma" pitchFamily="34" charset="0"/>
                <a:ea typeface="Times New Roman" pitchFamily="18" charset="0"/>
                <a:cs typeface="Tahoma" pitchFamily="34" charset="0"/>
              </a:rPr>
              <a:t>2 микротема</a:t>
            </a:r>
          </a:p>
          <a:p>
            <a:pPr algn="just"/>
            <a:endParaRPr lang="ru-RU" i="1" u="sng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just"/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 Юношеская мечта о любви </a:t>
            </a:r>
            <a:r>
              <a:rPr lang="ru-RU" sz="2800">
                <a:latin typeface="Calibri" pitchFamily="34" charset="0"/>
                <a:ea typeface="Times New Roman" pitchFamily="18" charset="0"/>
                <a:cs typeface="Tahoma" pitchFamily="34" charset="0"/>
              </a:rPr>
              <a:t>–</a:t>
            </a:r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 это,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14500" y="1785938"/>
            <a:ext cx="591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чтобы ни говорили,</a:t>
            </a:r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прежде всего,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1714500" y="2500313"/>
            <a:ext cx="474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мечта о взаимопонимании,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857250" y="4714875"/>
            <a:ext cx="7500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готов понять. </a:t>
            </a:r>
          </a:p>
          <a:p>
            <a:pPr algn="r"/>
            <a:r>
              <a:rPr lang="ru-RU" sz="2000">
                <a:latin typeface="Tahoma" pitchFamily="34" charset="0"/>
                <a:ea typeface="Times New Roman" pitchFamily="18" charset="0"/>
                <a:cs typeface="Tahoma" pitchFamily="34" charset="0"/>
              </a:rPr>
              <a:t>(47 слов)</a:t>
            </a:r>
            <a:endParaRPr lang="ru-RU" sz="20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1285875" y="714375"/>
            <a:ext cx="94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ведь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2357438" y="714375"/>
            <a:ext cx="1870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подростку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0" y="714375"/>
            <a:ext cx="2252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обязательно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6870" name="TextBox 5"/>
          <p:cNvSpPr txBox="1">
            <a:spLocks noChangeArrowheads="1"/>
          </p:cNvSpPr>
          <p:nvPr/>
        </p:nvSpPr>
        <p:spPr bwMode="auto">
          <a:xfrm>
            <a:off x="1285875" y="1357313"/>
            <a:ext cx="4252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нужно реализовать себя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857375"/>
            <a:ext cx="7000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 общении со сверстниками, проявить свою способность к сочувствию, сопереживанию, да и просто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6872" name="TextBox 7"/>
          <p:cNvSpPr txBox="1">
            <a:spLocks noChangeArrowheads="1"/>
          </p:cNvSpPr>
          <p:nvPr/>
        </p:nvSpPr>
        <p:spPr bwMode="auto">
          <a:xfrm>
            <a:off x="928688" y="3214688"/>
            <a:ext cx="72151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показать свои качества и способности перед тем, кто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0125" y="4214813"/>
            <a:ext cx="673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настроен к нему доброжелательно, кто</a:t>
            </a:r>
            <a:endParaRPr lang="ru-RU" sz="28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1357313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785813" y="1071563"/>
            <a:ext cx="7715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 Юношеская мечта о любви </a:t>
            </a:r>
            <a:r>
              <a:rPr lang="ru-RU" sz="2800">
                <a:latin typeface="Calibri" pitchFamily="34" charset="0"/>
                <a:ea typeface="Times New Roman" pitchFamily="18" charset="0"/>
                <a:cs typeface="Tahoma" pitchFamily="34" charset="0"/>
              </a:rPr>
              <a:t>–</a:t>
            </a:r>
            <a:r>
              <a:rPr lang="ru-RU" sz="2800">
                <a:latin typeface="Tahoma" pitchFamily="34" charset="0"/>
                <a:ea typeface="Times New Roman" pitchFamily="18" charset="0"/>
                <a:cs typeface="Tahoma" pitchFamily="34" charset="0"/>
              </a:rPr>
              <a:t> это мечта о взаимопонимании. Подростку нужно реализовать себя и показать свои качества и способности перед тем, кто готов понять. </a:t>
            </a:r>
          </a:p>
          <a:p>
            <a:pPr algn="r"/>
            <a:r>
              <a:rPr lang="ru-RU" sz="2000">
                <a:latin typeface="Tahoma" pitchFamily="34" charset="0"/>
                <a:ea typeface="Times New Roman" pitchFamily="18" charset="0"/>
                <a:cs typeface="Tahoma" pitchFamily="34" charset="0"/>
              </a:rPr>
              <a:t>(23 слова)</a:t>
            </a:r>
            <a:endParaRPr lang="ru-RU" sz="2000">
              <a:latin typeface="Times New Roman" pitchFamily="18" charset="0"/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1071563" y="642938"/>
            <a:ext cx="3143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 </a:t>
            </a:r>
            <a:r>
              <a:rPr lang="ru-RU" i="1" u="sng">
                <a:latin typeface="Times New Roman" pitchFamily="18" charset="0"/>
              </a:rPr>
              <a:t>3 микротема</a:t>
            </a:r>
          </a:p>
          <a:p>
            <a:r>
              <a:rPr lang="ru-RU" sz="2800">
                <a:latin typeface="Times New Roman" pitchFamily="18" charset="0"/>
              </a:rPr>
              <a:t>Любовь - это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57563" y="928688"/>
            <a:ext cx="4502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безусловное и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безграничное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14375" y="1500188"/>
            <a:ext cx="140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доверие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1500188"/>
            <a:ext cx="108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двоих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3286125" y="1500188"/>
            <a:ext cx="2141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друг к другу.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57813" y="1500188"/>
            <a:ext cx="1555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Доверие,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785813" y="2071688"/>
            <a:ext cx="546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которое раскрывает в каждом все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15063" y="2071688"/>
            <a:ext cx="515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то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6929438" y="2071688"/>
            <a:ext cx="131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лучшее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2571750"/>
            <a:ext cx="550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, на что только способна личность.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857250" y="3071813"/>
            <a:ext cx="308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Настоящая любовь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00500" y="3071813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непременно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26" name="TextBox 14"/>
          <p:cNvSpPr txBox="1">
            <a:spLocks noChangeArrowheads="1"/>
          </p:cNvSpPr>
          <p:nvPr/>
        </p:nvSpPr>
        <p:spPr bwMode="auto">
          <a:xfrm>
            <a:off x="785813" y="3500438"/>
            <a:ext cx="6675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включает в себя дружеские отношения, но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8" y="4000500"/>
            <a:ext cx="3808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не ограничивается ими.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28" name="TextBox 16"/>
          <p:cNvSpPr txBox="1">
            <a:spLocks noChangeArrowheads="1"/>
          </p:cNvSpPr>
          <p:nvPr/>
        </p:nvSpPr>
        <p:spPr bwMode="auto">
          <a:xfrm>
            <a:off x="4357688" y="4000500"/>
            <a:ext cx="795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Она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14938" y="4000500"/>
            <a:ext cx="1144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всегда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38930" name="TextBox 18"/>
          <p:cNvSpPr txBox="1">
            <a:spLocks noChangeArrowheads="1"/>
          </p:cNvSpPr>
          <p:nvPr/>
        </p:nvSpPr>
        <p:spPr bwMode="auto">
          <a:xfrm>
            <a:off x="6286500" y="4000500"/>
            <a:ext cx="2700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B050"/>
                </a:solidFill>
                <a:latin typeface="Times New Roman" pitchFamily="18" charset="0"/>
              </a:rPr>
              <a:t>больше дружбы,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2938" y="4572000"/>
            <a:ext cx="1747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поскольку</a:t>
            </a:r>
          </a:p>
        </p:txBody>
      </p:sp>
      <p:sp>
        <p:nvSpPr>
          <p:cNvPr id="38932" name="TextBox 20"/>
          <p:cNvSpPr txBox="1">
            <a:spLocks noChangeArrowheads="1"/>
          </p:cNvSpPr>
          <p:nvPr/>
        </p:nvSpPr>
        <p:spPr bwMode="auto">
          <a:xfrm>
            <a:off x="2428875" y="4572000"/>
            <a:ext cx="5500688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</a:rPr>
              <a:t>только в любви мы признаем за другим человеком полное право на все то, что составляет наш мир.</a:t>
            </a:r>
          </a:p>
          <a:p>
            <a:pPr algn="r"/>
            <a:r>
              <a:rPr lang="ru-RU">
                <a:latin typeface="Times New Roman" pitchFamily="18" charset="0"/>
              </a:rPr>
              <a:t>(56 слов)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Прямоугольник 1"/>
          <p:cNvSpPr>
            <a:spLocks noChangeArrowheads="1"/>
          </p:cNvSpPr>
          <p:nvPr/>
        </p:nvSpPr>
        <p:spPr bwMode="auto">
          <a:xfrm>
            <a:off x="1000125" y="1071563"/>
            <a:ext cx="7358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Любовь – это безграничное доверие друг к другу, которое раскрывает в каждом все лучшее. Настоящая любовь включает в себя дружеские отношения, но она больше дружбы. Только в любви мы признаем за другим человеком полное право на то, что составляет наш мир.</a:t>
            </a:r>
          </a:p>
          <a:p>
            <a:pPr algn="r"/>
            <a:r>
              <a:rPr lang="ru-RU" sz="2000">
                <a:latin typeface="Times New Roman" pitchFamily="18" charset="0"/>
              </a:rPr>
              <a:t>(40 слов)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1" descr="По традиции рисуется женщина в сарафане, хотя внутри может быть 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928688"/>
            <a:ext cx="43576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571750" y="4071938"/>
            <a:ext cx="1150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159 слов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5214938" y="4714875"/>
            <a:ext cx="1150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92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214438" y="1071563"/>
            <a:ext cx="721518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</a:rPr>
              <a:t>Совет коллегам: </a:t>
            </a:r>
          </a:p>
          <a:p>
            <a:endParaRPr lang="ru-RU" sz="2800">
              <a:latin typeface="Times New Roman" pitchFamily="18" charset="0"/>
            </a:endParaRPr>
          </a:p>
          <a:p>
            <a:pPr algn="ctr"/>
            <a:r>
              <a:rPr lang="ru-RU" sz="2800">
                <a:latin typeface="Times New Roman" pitchFamily="18" charset="0"/>
              </a:rPr>
              <a:t>Открытый банк заданий  ОГЭ</a:t>
            </a:r>
            <a:br>
              <a:rPr lang="ru-RU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  <a:hlinkClick r:id="rId2"/>
              </a:rPr>
              <a:t> http://fipi.ru/</a:t>
            </a:r>
            <a:endParaRPr lang="ru-RU" sz="2800">
              <a:latin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</a:endParaRPr>
          </a:p>
          <a:p>
            <a:pPr algn="ctr"/>
            <a:r>
              <a:rPr lang="ru-RU" sz="2800">
                <a:latin typeface="Times New Roman" pitchFamily="18" charset="0"/>
              </a:rPr>
              <a:t>Раздел «Орфография»</a:t>
            </a:r>
          </a:p>
          <a:p>
            <a:pPr algn="ctr"/>
            <a:endParaRPr lang="ru-RU" sz="2800">
              <a:latin typeface="Times New Roman" pitchFamily="18" charset="0"/>
            </a:endParaRPr>
          </a:p>
          <a:p>
            <a:pPr algn="ctr"/>
            <a:r>
              <a:rPr lang="ru-RU" sz="2800">
                <a:latin typeface="Times New Roman" pitchFamily="18" charset="0"/>
              </a:rPr>
              <a:t>Аудиозаписи изложений.</a:t>
            </a: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 ГИА</a:t>
            </a:r>
            <a:br>
              <a:rPr lang="ru-RU" dirty="0" smtClean="0"/>
            </a:br>
            <a:r>
              <a:rPr lang="ru-RU" dirty="0" smtClean="0"/>
              <a:t>9 класс.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88" y="1643063"/>
          <a:ext cx="7572375" cy="4325938"/>
        </p:xfrm>
        <a:graphic>
          <a:graphicData uri="http://schemas.openxmlformats.org/drawingml/2006/table">
            <a:tbl>
              <a:tblPr/>
              <a:tblGrid>
                <a:gridCol w="2524125"/>
                <a:gridCol w="2524125"/>
                <a:gridCol w="2524125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9 класс ГИА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94.76/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89.7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75/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58.24/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51.4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тестовый балл 30.3/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29.6/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28.3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Макс.41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9 класс ГИА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89.6/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87.9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50.39/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47.71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29.87/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27.9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отметка 3.8/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3.5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9 класс ОГЭ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100%/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85.41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57.1/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район/32.11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Ср. отметка 3.71/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 3.23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 З.5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8888" y="1052513"/>
            <a:ext cx="7273925" cy="18002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4035" name="TextBox 5"/>
          <p:cNvSpPr txBox="1">
            <a:spLocks noChangeArrowheads="1"/>
          </p:cNvSpPr>
          <p:nvPr/>
        </p:nvSpPr>
        <p:spPr bwMode="auto">
          <a:xfrm>
            <a:off x="1643063" y="1285875"/>
            <a:ext cx="6673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Times New Roman" pitchFamily="18" charset="0"/>
              </a:rPr>
              <a:t>Дорогу осилит идущий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D:\Documents and Settings\Админ\Рабочий стол\Светлана\фотографии\мобильный класс\SSA471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3800" y="1847850"/>
            <a:ext cx="42164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8888" y="1052513"/>
            <a:ext cx="7273925" cy="18002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Благодарю за помощь!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Творческих успехов Вам, коллеги!»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50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13" y="3929063"/>
            <a:ext cx="3992562" cy="23574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2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</a:pPr>
            <a:endParaRPr lang="ru-RU" sz="2200" i="1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200" i="1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750" y="692150"/>
            <a:ext cx="8064500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6083" name="Прямоугольник 5"/>
          <p:cNvSpPr>
            <a:spLocks noChangeArrowheads="1"/>
          </p:cNvSpPr>
          <p:nvPr/>
        </p:nvSpPr>
        <p:spPr bwMode="auto">
          <a:xfrm>
            <a:off x="2428875" y="1428750"/>
            <a:ext cx="45720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Arial" charset="0"/>
              </a:rPr>
              <a:t>источник шаблона:</a:t>
            </a:r>
            <a:r>
              <a:rPr lang="ru-RU" sz="2000">
                <a:latin typeface="Times New Roman" pitchFamily="18" charset="0"/>
                <a:cs typeface="Arial" charset="0"/>
              </a:rPr>
              <a:t> </a:t>
            </a:r>
            <a:endParaRPr lang="en-US" sz="2000">
              <a:latin typeface="Times New Roman" pitchFamily="18" charset="0"/>
              <a:cs typeface="Arial" charset="0"/>
            </a:endParaRPr>
          </a:p>
          <a:p>
            <a:pPr algn="ctr"/>
            <a:endParaRPr lang="ru-RU" sz="1400">
              <a:latin typeface="Times New Roman" pitchFamily="18" charset="0"/>
              <a:cs typeface="Arial" charset="0"/>
            </a:endParaRPr>
          </a:p>
          <a:p>
            <a:pPr algn="ctr"/>
            <a:r>
              <a:rPr lang="ru-RU" b="1" i="1">
                <a:latin typeface="Times New Roman" pitchFamily="18" charset="0"/>
                <a:cs typeface="Arial" charset="0"/>
              </a:rPr>
              <a:t>Ранько Елена Алексеевна </a:t>
            </a:r>
          </a:p>
          <a:p>
            <a:pPr algn="ctr"/>
            <a:r>
              <a:rPr lang="ru-RU" b="1" i="1">
                <a:latin typeface="Times New Roman" pitchFamily="18" charset="0"/>
                <a:cs typeface="Arial" charset="0"/>
              </a:rPr>
              <a:t>учитель начальных классов  </a:t>
            </a:r>
          </a:p>
          <a:p>
            <a:pPr algn="ctr"/>
            <a:r>
              <a:rPr lang="ru-RU" b="1" i="1">
                <a:latin typeface="Times New Roman" pitchFamily="18" charset="0"/>
                <a:cs typeface="Arial" charset="0"/>
              </a:rPr>
              <a:t>МАОУ лицей №21</a:t>
            </a:r>
          </a:p>
          <a:p>
            <a:pPr algn="ctr"/>
            <a:r>
              <a:rPr lang="ru-RU" b="1" i="1">
                <a:latin typeface="Times New Roman" pitchFamily="18" charset="0"/>
                <a:cs typeface="Arial" charset="0"/>
              </a:rPr>
              <a:t>  г. Иваново</a:t>
            </a:r>
          </a:p>
          <a:p>
            <a:pPr algn="ctr"/>
            <a:endParaRPr lang="ru-RU" b="1" i="1">
              <a:latin typeface="Times New Roman" pitchFamily="18" charset="0"/>
              <a:cs typeface="Arial" charset="0"/>
            </a:endParaRPr>
          </a:p>
          <a:p>
            <a:pPr algn="ctr"/>
            <a:r>
              <a:rPr lang="ru-RU" i="1">
                <a:latin typeface="Times New Roman" pitchFamily="18" charset="0"/>
                <a:cs typeface="Arial" charset="0"/>
              </a:rPr>
              <a:t>Сайт: </a:t>
            </a:r>
            <a:r>
              <a:rPr lang="en-US" i="1">
                <a:latin typeface="Times New Roman" pitchFamily="18" charset="0"/>
                <a:cs typeface="Arial" charset="0"/>
                <a:hlinkClick r:id="rId2"/>
              </a:rPr>
              <a:t>http://elenaranko.ucoz.ru/</a:t>
            </a:r>
            <a:r>
              <a:rPr lang="ru-RU" i="1">
                <a:latin typeface="Times New Roman" pitchFamily="18" charset="0"/>
                <a:cs typeface="Arial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5143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Коллекция материалов с использованием интерактивного оборудования:</a:t>
            </a:r>
            <a:br>
              <a:rPr lang="ru-RU" dirty="0" smtClean="0"/>
            </a:br>
            <a:r>
              <a:rPr lang="ru-RU" dirty="0" smtClean="0"/>
              <a:t>*</a:t>
            </a:r>
            <a:r>
              <a:rPr lang="ru-RU" sz="3600" dirty="0" smtClean="0"/>
              <a:t>объяснение нового материала, </a:t>
            </a:r>
            <a:br>
              <a:rPr lang="ru-RU" sz="3600" dirty="0" smtClean="0"/>
            </a:br>
            <a:r>
              <a:rPr lang="ru-RU" sz="3600" dirty="0" smtClean="0"/>
              <a:t>*практические задания, </a:t>
            </a:r>
            <a:br>
              <a:rPr lang="ru-RU" sz="3600" dirty="0" smtClean="0"/>
            </a:br>
            <a:r>
              <a:rPr lang="ru-RU" sz="3600" dirty="0" smtClean="0"/>
              <a:t>*контроль знаний, умений, навыков,   </a:t>
            </a:r>
            <a:br>
              <a:rPr lang="ru-RU" sz="3600" dirty="0" smtClean="0"/>
            </a:br>
            <a:r>
              <a:rPr lang="ru-RU" sz="3600" dirty="0" smtClean="0"/>
              <a:t>*подготовка к мониторинговым исследованиям</a:t>
            </a:r>
            <a:br>
              <a:rPr lang="ru-RU" sz="3600" dirty="0" smtClean="0"/>
            </a:br>
            <a:r>
              <a:rPr lang="ru-RU" sz="3600" dirty="0" smtClean="0"/>
              <a:t>*подготовка к ЕГЭ и ОГЭ.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229600" cy="5214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Интерактивные презентации - способ  контроля знаний и умений обучающихся:</a:t>
            </a:r>
            <a:br>
              <a:rPr lang="ru-RU" dirty="0" smtClean="0"/>
            </a:br>
            <a:r>
              <a:rPr lang="ru-RU" dirty="0" smtClean="0"/>
              <a:t>* </a:t>
            </a:r>
            <a:r>
              <a:rPr lang="ru-RU" sz="3600" dirty="0" smtClean="0"/>
              <a:t>тестовая форма  заданий;</a:t>
            </a:r>
            <a:br>
              <a:rPr lang="ru-RU" sz="3600" dirty="0" smtClean="0"/>
            </a:br>
            <a:r>
              <a:rPr lang="ru-RU" sz="3600" dirty="0" smtClean="0"/>
              <a:t>* доступность и простота создания;</a:t>
            </a:r>
            <a:br>
              <a:rPr lang="ru-RU" sz="3600" dirty="0" smtClean="0"/>
            </a:br>
            <a:r>
              <a:rPr lang="ru-RU" sz="3600" dirty="0" smtClean="0"/>
              <a:t>*цветовое исполнение;</a:t>
            </a:r>
            <a:br>
              <a:rPr lang="ru-RU" sz="3600" dirty="0" smtClean="0"/>
            </a:br>
            <a:r>
              <a:rPr lang="ru-RU" sz="3600" dirty="0" smtClean="0"/>
              <a:t>* возможность ввода слайдов с подсказками;</a:t>
            </a:r>
            <a:br>
              <a:rPr lang="ru-RU" sz="3600" dirty="0" smtClean="0"/>
            </a:br>
            <a:r>
              <a:rPr lang="ru-RU" sz="3600" dirty="0" smtClean="0"/>
              <a:t>* анимационные эффекты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1785926"/>
            <a:ext cx="547297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смотреть</a:t>
            </a:r>
            <a:endParaRPr lang="ru-RU" sz="9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  <a:hlinkClick r:id="rId2" action="ppaction://hlinksldjump"/>
              </a:rPr>
              <a:t>I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  <a:hlinkClick r:id="rId2" action="ppaction://hlinksldjump"/>
              </a:rPr>
              <a:t> </a:t>
            </a:r>
            <a:r>
              <a:rPr lang="ru-RU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hlinkClick r:id="rId2" action="ppaction://hlinksldjump"/>
              </a:rPr>
              <a:t>спр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  <a:hlinkClick r:id="rId2" action="ppaction://hlinksldjump"/>
              </a:rPr>
              <a:t>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6000" y="5214938"/>
            <a:ext cx="1000125" cy="10001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38" y="5214938"/>
            <a:ext cx="1071562" cy="100012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3631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Увы, неверно!</a:t>
            </a:r>
            <a:endParaRPr lang="ru-RU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2291" name="Рисунок 2" descr="1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8" y="4286250"/>
            <a:ext cx="1444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омой 3">
            <a:hlinkClick r:id="" action="ppaction://hlinkshowjump?jump=lastslideviewed" highlightClick="1"/>
          </p:cNvPr>
          <p:cNvSpPr/>
          <p:nvPr/>
        </p:nvSpPr>
        <p:spPr>
          <a:xfrm>
            <a:off x="3857625" y="5643563"/>
            <a:ext cx="785813" cy="928687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C:\Documents and Settings\Admin\Local Settings\Temporary Internet Files\Content.Word\SSA471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1000125"/>
            <a:ext cx="528637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726</Words>
  <Application>Microsoft Office PowerPoint</Application>
  <PresentationFormat>Экран (4:3)</PresentationFormat>
  <Paragraphs>165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Times New Roman</vt:lpstr>
      <vt:lpstr>Arial</vt:lpstr>
      <vt:lpstr>Calibri</vt:lpstr>
      <vt:lpstr>Tahoma</vt:lpstr>
      <vt:lpstr>Тема Office</vt:lpstr>
      <vt:lpstr>Слайд 1</vt:lpstr>
      <vt:lpstr>Главное преимущество использования ИКТ на уроках – повышение мотивации обучения, создание положительного настроя, активизация самостоятельной деятельности учащихся.  </vt:lpstr>
      <vt:lpstr>Слайд 3</vt:lpstr>
      <vt:lpstr>Слайд 4</vt:lpstr>
      <vt:lpstr>Коллекция материалов с использованием интерактивного оборудования: *объяснение нового материала,  *практические задания,  *контроль знаний, умений, навыков,    *подготовка к мониторинговым исследованиям *подготовка к ЕГЭ и ОГЭ. </vt:lpstr>
      <vt:lpstr> Интерактивные презентации - способ  контроля знаний и умений обучающихся: * тестовая форма  заданий; * доступность и простота создания; *цветовое исполнение; * возможность ввода слайдов с подсказками; * анимационные эффекты    </vt:lpstr>
      <vt:lpstr>Слайд 7</vt:lpstr>
      <vt:lpstr>Слайд 8</vt:lpstr>
      <vt:lpstr>Слайд 9</vt:lpstr>
      <vt:lpstr>Слайд 10</vt:lpstr>
      <vt:lpstr>Слайд 11</vt:lpstr>
      <vt:lpstr>Веб-Грамотей — тренажёр орфографии русского языка.  http://gramotei.cerm.ru/   </vt:lpstr>
      <vt:lpstr>Учитель выбирает упражнение, соответствующее изучаемому материалу и выдаёт его ученикам в качестве домашней работы. Ученики выполняют упражнение на своих домашних компьютерах и сразу же делают работу над ошибками. Учитель получает итоги работы класса в единой таблице результатов. </vt:lpstr>
      <vt:lpstr>Сайт учителя русского языка и литературы Захарьиной Елены Алексеевны http://saharina.ru/.  </vt:lpstr>
      <vt:lpstr> Разделы сайта: Уроки русского языка Уроки литературы Подготовка к ЕГЭ Подготовка к ГИА Творческие работы Внеклассная работа Интерактивные задания Тесты по русскому языку ЕГЭ по русскому языку ГИА по русскому языку Диктанты по русскому языку ЕГЭ по литературе Тесты по литературе </vt:lpstr>
      <vt:lpstr>Открытый банк заданий ЕГЭ и ОГЭ  http://fipi.ru/</vt:lpstr>
      <vt:lpstr>Слайд 17</vt:lpstr>
      <vt:lpstr>ФГОС ООО - владение всеми видами речевой деятельности; - адекватное понимание информации устного и письменного сообщения; - адекватное восприятие на слух текстов разных стилей и жанров; - способность извлекать информацию из различных источников. </vt:lpstr>
      <vt:lpstr>Система уроков по написанию сжатого изложения: *текст, типы речи, стили речи; *тема и основная мысль текста; *микротема, абзац; *способы сжатия текста; *план текста.  </vt:lpstr>
      <vt:lpstr>Способы сжатия текста 5 класс.  </vt:lpstr>
      <vt:lpstr>Приёмы сжатия текста</vt:lpstr>
      <vt:lpstr>  Исключение:  Кругом все оставалось спокойным.    </vt:lpstr>
      <vt:lpstr>Упрощение</vt:lpstr>
      <vt:lpstr>Обобщение</vt:lpstr>
      <vt:lpstr> 9 класс Тренинг «Учимся писать изложение»   «Капканы ЕГЭ и ГИА»  http://xn----7sbanj0abzp7jza.xn--p1ai/    </vt:lpstr>
      <vt:lpstr>Используй стенографические знаки и сокращения</vt:lpstr>
      <vt:lpstr>Приёмы сжатия текста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  Результаты ГИА 9 класс.   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re</cp:lastModifiedBy>
  <cp:revision>41</cp:revision>
  <dcterms:created xsi:type="dcterms:W3CDTF">2013-08-20T23:50:31Z</dcterms:created>
  <dcterms:modified xsi:type="dcterms:W3CDTF">2015-04-19T14:07:42Z</dcterms:modified>
</cp:coreProperties>
</file>