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C96E-B652-4621-96DA-0AE18F718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454317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16632"/>
            <a:ext cx="8229600" cy="129624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Игра на развитие памяти.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Думай, смекай, отгадывай!</a:t>
            </a:r>
            <a:endParaRPr lang="ru-RU" dirty="0" smtClean="0"/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11188" y="1916113"/>
            <a:ext cx="80645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dirty="0" smtClean="0"/>
              <a:t>Условия игры:</a:t>
            </a:r>
          </a:p>
          <a:p>
            <a:pPr eaLnBrk="1" hangingPunct="1"/>
            <a:r>
              <a:rPr lang="ru-RU" dirty="0" smtClean="0"/>
              <a:t>Посмотрите на рисунки и  постарайтесь запомните их</a:t>
            </a:r>
          </a:p>
          <a:p>
            <a:pPr eaLnBrk="1" hangingPunct="1"/>
            <a:r>
              <a:rPr lang="ru-RU" dirty="0" smtClean="0"/>
              <a:t>Вопросы:</a:t>
            </a:r>
          </a:p>
          <a:p>
            <a:pPr eaLnBrk="1" hangingPunct="1"/>
            <a:r>
              <a:rPr lang="ru-RU" dirty="0"/>
              <a:t>а</a:t>
            </a:r>
            <a:r>
              <a:rPr lang="ru-RU" dirty="0" smtClean="0"/>
              <a:t>) в какой геометрической фигуре построен график убывающей логарифмической функции</a:t>
            </a:r>
          </a:p>
          <a:p>
            <a:pPr eaLnBrk="1" hangingPunct="1"/>
            <a:r>
              <a:rPr lang="ru-RU" dirty="0"/>
              <a:t>б</a:t>
            </a:r>
            <a:r>
              <a:rPr lang="ru-RU" dirty="0" smtClean="0"/>
              <a:t>) какова цвета геометрическая фигура, в которой построен график возрастающей </a:t>
            </a:r>
            <a:r>
              <a:rPr lang="ru-RU" dirty="0" smtClean="0"/>
              <a:t>логарифмической функции</a:t>
            </a:r>
          </a:p>
          <a:p>
            <a:pPr eaLnBrk="1" hangingPunct="1"/>
            <a:r>
              <a:rPr lang="ru-RU" dirty="0"/>
              <a:t>в</a:t>
            </a:r>
            <a:r>
              <a:rPr lang="ru-RU" dirty="0" smtClean="0"/>
              <a:t>) в какой геометрической фигуре построен график возрастающей показательной функции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317112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0" name="AutoShape 228"/>
          <p:cNvSpPr>
            <a:spLocks noChangeArrowheads="1"/>
          </p:cNvSpPr>
          <p:nvPr/>
        </p:nvSpPr>
        <p:spPr bwMode="auto">
          <a:xfrm>
            <a:off x="323850" y="1700213"/>
            <a:ext cx="3095625" cy="2016125"/>
          </a:xfrm>
          <a:prstGeom prst="parallelogram">
            <a:avLst>
              <a:gd name="adj" fmla="val 3838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779" name="AutoShape 227"/>
          <p:cNvSpPr>
            <a:spLocks noChangeArrowheads="1"/>
          </p:cNvSpPr>
          <p:nvPr/>
        </p:nvSpPr>
        <p:spPr bwMode="auto">
          <a:xfrm>
            <a:off x="6084888" y="1557338"/>
            <a:ext cx="2879725" cy="2376487"/>
          </a:xfrm>
          <a:prstGeom prst="triangle">
            <a:avLst>
              <a:gd name="adj" fmla="val 50000"/>
            </a:avLst>
          </a:prstGeom>
          <a:solidFill>
            <a:srgbClr val="FF5B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770" name="AutoShape 218"/>
          <p:cNvSpPr>
            <a:spLocks noChangeArrowheads="1"/>
          </p:cNvSpPr>
          <p:nvPr/>
        </p:nvSpPr>
        <p:spPr bwMode="auto">
          <a:xfrm rot="10800000">
            <a:off x="539750" y="3933825"/>
            <a:ext cx="2736850" cy="1584325"/>
          </a:xfrm>
          <a:custGeom>
            <a:avLst/>
            <a:gdLst>
              <a:gd name="T0" fmla="*/ 303428478 w 21600"/>
              <a:gd name="T1" fmla="*/ 58103872 h 21600"/>
              <a:gd name="T2" fmla="*/ 173387683 w 21600"/>
              <a:gd name="T3" fmla="*/ 116207672 h 21600"/>
              <a:gd name="T4" fmla="*/ 43346889 w 21600"/>
              <a:gd name="T5" fmla="*/ 58103872 h 21600"/>
              <a:gd name="T6" fmla="*/ 17338768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769" name="AutoShape 217"/>
          <p:cNvSpPr>
            <a:spLocks noChangeArrowheads="1"/>
          </p:cNvSpPr>
          <p:nvPr/>
        </p:nvSpPr>
        <p:spPr bwMode="auto">
          <a:xfrm>
            <a:off x="6372225" y="4005263"/>
            <a:ext cx="2232025" cy="2736850"/>
          </a:xfrm>
          <a:prstGeom prst="diamond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768" name="Oval 216"/>
          <p:cNvSpPr>
            <a:spLocks noChangeArrowheads="1"/>
          </p:cNvSpPr>
          <p:nvPr/>
        </p:nvSpPr>
        <p:spPr bwMode="auto">
          <a:xfrm>
            <a:off x="3563938" y="1557338"/>
            <a:ext cx="2592387" cy="237648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767" name="Rectangle 215"/>
          <p:cNvSpPr>
            <a:spLocks noChangeArrowheads="1"/>
          </p:cNvSpPr>
          <p:nvPr/>
        </p:nvSpPr>
        <p:spPr bwMode="auto">
          <a:xfrm>
            <a:off x="3419475" y="4221163"/>
            <a:ext cx="2232025" cy="194468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820150" cy="7928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b="1" dirty="0" smtClean="0">
                <a:latin typeface="Comic Sans MS" pitchFamily="66" charset="0"/>
              </a:rPr>
              <a:t>Думай</a:t>
            </a:r>
            <a:r>
              <a:rPr lang="ru-RU" sz="4800" b="1" dirty="0" smtClean="0">
                <a:latin typeface="Comic Sans MS" pitchFamily="66" charset="0"/>
              </a:rPr>
              <a:t>, смекай, отгадывай!</a:t>
            </a:r>
          </a:p>
        </p:txBody>
      </p:sp>
      <p:grpSp>
        <p:nvGrpSpPr>
          <p:cNvPr id="23718" name="Group 166"/>
          <p:cNvGrpSpPr>
            <a:grpSpLocks/>
          </p:cNvGrpSpPr>
          <p:nvPr/>
        </p:nvGrpSpPr>
        <p:grpSpPr bwMode="auto">
          <a:xfrm>
            <a:off x="684213" y="1844675"/>
            <a:ext cx="2087562" cy="1655763"/>
            <a:chOff x="1324" y="1324"/>
            <a:chExt cx="2040" cy="1800"/>
          </a:xfrm>
        </p:grpSpPr>
        <p:sp>
          <p:nvSpPr>
            <p:cNvPr id="12339" name="Line 167"/>
            <p:cNvSpPr>
              <a:spLocks noChangeShapeType="1"/>
            </p:cNvSpPr>
            <p:nvPr/>
          </p:nvSpPr>
          <p:spPr bwMode="auto">
            <a:xfrm>
              <a:off x="1324" y="2806"/>
              <a:ext cx="2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Line 168"/>
            <p:cNvSpPr>
              <a:spLocks noChangeShapeType="1"/>
            </p:cNvSpPr>
            <p:nvPr/>
          </p:nvSpPr>
          <p:spPr bwMode="auto">
            <a:xfrm>
              <a:off x="2306" y="1324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1" name="Arc 169"/>
            <p:cNvSpPr>
              <a:spLocks/>
            </p:cNvSpPr>
            <p:nvPr/>
          </p:nvSpPr>
          <p:spPr bwMode="auto">
            <a:xfrm flipV="1">
              <a:off x="1400" y="1324"/>
              <a:ext cx="1813" cy="1377"/>
            </a:xfrm>
            <a:custGeom>
              <a:avLst/>
              <a:gdLst>
                <a:gd name="T0" fmla="*/ 3 w 21600"/>
                <a:gd name="T1" fmla="*/ 0 h 21596"/>
                <a:gd name="T2" fmla="*/ 152 w 21600"/>
                <a:gd name="T3" fmla="*/ 88 h 21596"/>
                <a:gd name="T4" fmla="*/ 0 w 21600"/>
                <a:gd name="T5" fmla="*/ 88 h 215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6" fill="none" extrusionOk="0">
                  <a:moveTo>
                    <a:pt x="434" y="0"/>
                  </a:moveTo>
                  <a:cubicBezTo>
                    <a:pt x="12192" y="237"/>
                    <a:pt x="21600" y="9836"/>
                    <a:pt x="21600" y="21596"/>
                  </a:cubicBezTo>
                </a:path>
                <a:path w="21600" h="21596" stroke="0" extrusionOk="0">
                  <a:moveTo>
                    <a:pt x="434" y="0"/>
                  </a:moveTo>
                  <a:cubicBezTo>
                    <a:pt x="12192" y="237"/>
                    <a:pt x="21600" y="9836"/>
                    <a:pt x="21600" y="21596"/>
                  </a:cubicBezTo>
                  <a:lnTo>
                    <a:pt x="0" y="21596"/>
                  </a:lnTo>
                  <a:lnTo>
                    <a:pt x="43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Text Box 170"/>
            <p:cNvSpPr txBox="1">
              <a:spLocks noChangeArrowheads="1"/>
            </p:cNvSpPr>
            <p:nvPr/>
          </p:nvSpPr>
          <p:spPr bwMode="auto">
            <a:xfrm>
              <a:off x="1924" y="2224"/>
              <a:ext cx="4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1</a:t>
              </a:r>
              <a:endParaRPr lang="ru-RU">
                <a:latin typeface="Arial" charset="0"/>
              </a:endParaRPr>
            </a:p>
          </p:txBody>
        </p:sp>
        <p:sp>
          <p:nvSpPr>
            <p:cNvPr id="12343" name="Oval 171"/>
            <p:cNvSpPr>
              <a:spLocks noChangeArrowheads="1"/>
            </p:cNvSpPr>
            <p:nvPr/>
          </p:nvSpPr>
          <p:spPr bwMode="auto">
            <a:xfrm>
              <a:off x="2306" y="2489"/>
              <a:ext cx="36" cy="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Text Box 172"/>
            <p:cNvSpPr txBox="1">
              <a:spLocks noChangeArrowheads="1"/>
            </p:cNvSpPr>
            <p:nvPr/>
          </p:nvSpPr>
          <p:spPr bwMode="auto">
            <a:xfrm>
              <a:off x="2884" y="2404"/>
              <a:ext cx="4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x</a:t>
              </a:r>
              <a:endParaRPr lang="ru-RU">
                <a:latin typeface="Arial" charset="0"/>
              </a:endParaRPr>
            </a:p>
          </p:txBody>
        </p:sp>
        <p:sp>
          <p:nvSpPr>
            <p:cNvPr id="12345" name="Text Box 173"/>
            <p:cNvSpPr txBox="1">
              <a:spLocks noChangeArrowheads="1"/>
            </p:cNvSpPr>
            <p:nvPr/>
          </p:nvSpPr>
          <p:spPr bwMode="auto">
            <a:xfrm>
              <a:off x="1924" y="1324"/>
              <a:ext cx="226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</p:grpSp>
      <p:grpSp>
        <p:nvGrpSpPr>
          <p:cNvPr id="23726" name="Group 174"/>
          <p:cNvGrpSpPr>
            <a:grpSpLocks/>
          </p:cNvGrpSpPr>
          <p:nvPr/>
        </p:nvGrpSpPr>
        <p:grpSpPr bwMode="auto">
          <a:xfrm>
            <a:off x="3995738" y="1989138"/>
            <a:ext cx="2016125" cy="1655762"/>
            <a:chOff x="5884" y="1324"/>
            <a:chExt cx="2040" cy="1800"/>
          </a:xfrm>
        </p:grpSpPr>
        <p:sp>
          <p:nvSpPr>
            <p:cNvPr id="12332" name="Line 175"/>
            <p:cNvSpPr>
              <a:spLocks noChangeShapeType="1"/>
            </p:cNvSpPr>
            <p:nvPr/>
          </p:nvSpPr>
          <p:spPr bwMode="auto">
            <a:xfrm>
              <a:off x="5884" y="2658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3" name="Line 176"/>
            <p:cNvSpPr>
              <a:spLocks noChangeShapeType="1"/>
            </p:cNvSpPr>
            <p:nvPr/>
          </p:nvSpPr>
          <p:spPr bwMode="auto">
            <a:xfrm>
              <a:off x="6751" y="1324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Arc 177"/>
            <p:cNvSpPr>
              <a:spLocks/>
            </p:cNvSpPr>
            <p:nvPr/>
          </p:nvSpPr>
          <p:spPr bwMode="auto">
            <a:xfrm flipH="1" flipV="1">
              <a:off x="5951" y="1324"/>
              <a:ext cx="1600" cy="1239"/>
            </a:xfrm>
            <a:custGeom>
              <a:avLst/>
              <a:gdLst>
                <a:gd name="T0" fmla="*/ 2 w 21600"/>
                <a:gd name="T1" fmla="*/ 0 h 21596"/>
                <a:gd name="T2" fmla="*/ 119 w 21600"/>
                <a:gd name="T3" fmla="*/ 71 h 21596"/>
                <a:gd name="T4" fmla="*/ 0 w 21600"/>
                <a:gd name="T5" fmla="*/ 71 h 215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6" fill="none" extrusionOk="0">
                  <a:moveTo>
                    <a:pt x="434" y="0"/>
                  </a:moveTo>
                  <a:cubicBezTo>
                    <a:pt x="12192" y="237"/>
                    <a:pt x="21600" y="9836"/>
                    <a:pt x="21600" y="21596"/>
                  </a:cubicBezTo>
                </a:path>
                <a:path w="21600" h="21596" stroke="0" extrusionOk="0">
                  <a:moveTo>
                    <a:pt x="434" y="0"/>
                  </a:moveTo>
                  <a:cubicBezTo>
                    <a:pt x="12192" y="237"/>
                    <a:pt x="21600" y="9836"/>
                    <a:pt x="21600" y="21596"/>
                  </a:cubicBezTo>
                  <a:lnTo>
                    <a:pt x="0" y="21596"/>
                  </a:lnTo>
                  <a:lnTo>
                    <a:pt x="43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5" name="Text Box 178"/>
            <p:cNvSpPr txBox="1">
              <a:spLocks noChangeArrowheads="1"/>
            </p:cNvSpPr>
            <p:nvPr/>
          </p:nvSpPr>
          <p:spPr bwMode="auto">
            <a:xfrm>
              <a:off x="6604" y="2044"/>
              <a:ext cx="627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1</a:t>
              </a:r>
              <a:endParaRPr lang="ru-RU">
                <a:latin typeface="Arial" charset="0"/>
              </a:endParaRPr>
            </a:p>
          </p:txBody>
        </p:sp>
        <p:sp>
          <p:nvSpPr>
            <p:cNvPr id="12336" name="Oval 179"/>
            <p:cNvSpPr>
              <a:spLocks noChangeArrowheads="1"/>
            </p:cNvSpPr>
            <p:nvPr/>
          </p:nvSpPr>
          <p:spPr bwMode="auto">
            <a:xfrm>
              <a:off x="6751" y="2372"/>
              <a:ext cx="31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Text Box 180"/>
            <p:cNvSpPr txBox="1">
              <a:spLocks noChangeArrowheads="1"/>
            </p:cNvSpPr>
            <p:nvPr/>
          </p:nvSpPr>
          <p:spPr bwMode="auto">
            <a:xfrm>
              <a:off x="7244" y="2574"/>
              <a:ext cx="680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x</a:t>
              </a:r>
              <a:endParaRPr lang="ru-RU">
                <a:latin typeface="Arial" charset="0"/>
              </a:endParaRPr>
            </a:p>
          </p:txBody>
        </p:sp>
        <p:sp>
          <p:nvSpPr>
            <p:cNvPr id="12338" name="Text Box 181"/>
            <p:cNvSpPr txBox="1">
              <a:spLocks noChangeArrowheads="1"/>
            </p:cNvSpPr>
            <p:nvPr/>
          </p:nvSpPr>
          <p:spPr bwMode="auto">
            <a:xfrm>
              <a:off x="6364" y="1324"/>
              <a:ext cx="200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</p:grpSp>
      <p:grpSp>
        <p:nvGrpSpPr>
          <p:cNvPr id="23734" name="Group 182"/>
          <p:cNvGrpSpPr>
            <a:grpSpLocks/>
          </p:cNvGrpSpPr>
          <p:nvPr/>
        </p:nvGrpSpPr>
        <p:grpSpPr bwMode="auto">
          <a:xfrm>
            <a:off x="3708400" y="4292600"/>
            <a:ext cx="1800225" cy="1584325"/>
            <a:chOff x="1324" y="4744"/>
            <a:chExt cx="2251" cy="1800"/>
          </a:xfrm>
        </p:grpSpPr>
        <p:sp>
          <p:nvSpPr>
            <p:cNvPr id="12325" name="Line 183"/>
            <p:cNvSpPr>
              <a:spLocks noChangeShapeType="1"/>
            </p:cNvSpPr>
            <p:nvPr/>
          </p:nvSpPr>
          <p:spPr bwMode="auto">
            <a:xfrm>
              <a:off x="1444" y="6226"/>
              <a:ext cx="18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Line 184"/>
            <p:cNvSpPr>
              <a:spLocks noChangeShapeType="1"/>
            </p:cNvSpPr>
            <p:nvPr/>
          </p:nvSpPr>
          <p:spPr bwMode="auto">
            <a:xfrm>
              <a:off x="1643" y="4744"/>
              <a:ext cx="0" cy="17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Arc 185"/>
            <p:cNvSpPr>
              <a:spLocks/>
            </p:cNvSpPr>
            <p:nvPr/>
          </p:nvSpPr>
          <p:spPr bwMode="auto">
            <a:xfrm rot="10800000" flipV="1">
              <a:off x="1775" y="5189"/>
              <a:ext cx="1589" cy="1355"/>
            </a:xfrm>
            <a:custGeom>
              <a:avLst/>
              <a:gdLst>
                <a:gd name="T0" fmla="*/ 21 w 21600"/>
                <a:gd name="T1" fmla="*/ 0 h 21265"/>
                <a:gd name="T2" fmla="*/ 117 w 21600"/>
                <a:gd name="T3" fmla="*/ 86 h 21265"/>
                <a:gd name="T4" fmla="*/ 0 w 21600"/>
                <a:gd name="T5" fmla="*/ 86 h 212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65" fill="none" extrusionOk="0">
                  <a:moveTo>
                    <a:pt x="3788" y="-1"/>
                  </a:moveTo>
                  <a:cubicBezTo>
                    <a:pt x="14093" y="1835"/>
                    <a:pt x="21600" y="10796"/>
                    <a:pt x="21600" y="21265"/>
                  </a:cubicBezTo>
                </a:path>
                <a:path w="21600" h="21265" stroke="0" extrusionOk="0">
                  <a:moveTo>
                    <a:pt x="3788" y="-1"/>
                  </a:moveTo>
                  <a:cubicBezTo>
                    <a:pt x="14093" y="1835"/>
                    <a:pt x="21600" y="10796"/>
                    <a:pt x="21600" y="21265"/>
                  </a:cubicBezTo>
                  <a:lnTo>
                    <a:pt x="0" y="21265"/>
                  </a:lnTo>
                  <a:lnTo>
                    <a:pt x="3788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Text Box 186"/>
            <p:cNvSpPr txBox="1">
              <a:spLocks noChangeArrowheads="1"/>
            </p:cNvSpPr>
            <p:nvPr/>
          </p:nvSpPr>
          <p:spPr bwMode="auto">
            <a:xfrm>
              <a:off x="1684" y="6142"/>
              <a:ext cx="509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1</a:t>
              </a:r>
              <a:endParaRPr lang="ru-RU">
                <a:latin typeface="Arial" charset="0"/>
              </a:endParaRPr>
            </a:p>
          </p:txBody>
        </p:sp>
        <p:sp>
          <p:nvSpPr>
            <p:cNvPr id="12329" name="Oval 187"/>
            <p:cNvSpPr>
              <a:spLocks noChangeArrowheads="1"/>
            </p:cNvSpPr>
            <p:nvPr/>
          </p:nvSpPr>
          <p:spPr bwMode="auto">
            <a:xfrm>
              <a:off x="1810" y="6192"/>
              <a:ext cx="31" cy="3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Text Box 188"/>
            <p:cNvSpPr txBox="1">
              <a:spLocks noChangeArrowheads="1"/>
            </p:cNvSpPr>
            <p:nvPr/>
          </p:nvSpPr>
          <p:spPr bwMode="auto">
            <a:xfrm>
              <a:off x="2884" y="5824"/>
              <a:ext cx="69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x</a:t>
              </a:r>
              <a:endParaRPr lang="ru-RU">
                <a:latin typeface="Arial" charset="0"/>
              </a:endParaRPr>
            </a:p>
          </p:txBody>
        </p:sp>
        <p:sp>
          <p:nvSpPr>
            <p:cNvPr id="12331" name="Text Box 189"/>
            <p:cNvSpPr txBox="1">
              <a:spLocks noChangeArrowheads="1"/>
            </p:cNvSpPr>
            <p:nvPr/>
          </p:nvSpPr>
          <p:spPr bwMode="auto">
            <a:xfrm>
              <a:off x="1324" y="4744"/>
              <a:ext cx="199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</p:grpSp>
      <p:grpSp>
        <p:nvGrpSpPr>
          <p:cNvPr id="23750" name="Group 198"/>
          <p:cNvGrpSpPr>
            <a:grpSpLocks/>
          </p:cNvGrpSpPr>
          <p:nvPr/>
        </p:nvGrpSpPr>
        <p:grpSpPr bwMode="auto">
          <a:xfrm>
            <a:off x="971550" y="4076700"/>
            <a:ext cx="1873250" cy="1296988"/>
            <a:chOff x="1564" y="9064"/>
            <a:chExt cx="1920" cy="1800"/>
          </a:xfrm>
        </p:grpSpPr>
        <p:sp>
          <p:nvSpPr>
            <p:cNvPr id="12317" name="Line 199"/>
            <p:cNvSpPr>
              <a:spLocks noChangeShapeType="1"/>
            </p:cNvSpPr>
            <p:nvPr/>
          </p:nvSpPr>
          <p:spPr bwMode="auto">
            <a:xfrm>
              <a:off x="1564" y="10580"/>
              <a:ext cx="19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200"/>
            <p:cNvSpPr>
              <a:spLocks noChangeShapeType="1"/>
            </p:cNvSpPr>
            <p:nvPr/>
          </p:nvSpPr>
          <p:spPr bwMode="auto">
            <a:xfrm>
              <a:off x="2488" y="9253"/>
              <a:ext cx="1" cy="16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Text Box 201"/>
            <p:cNvSpPr txBox="1">
              <a:spLocks noChangeArrowheads="1"/>
            </p:cNvSpPr>
            <p:nvPr/>
          </p:nvSpPr>
          <p:spPr bwMode="auto">
            <a:xfrm>
              <a:off x="2164" y="9964"/>
              <a:ext cx="609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1</a:t>
              </a:r>
              <a:endParaRPr lang="ru-RU">
                <a:latin typeface="Arial" charset="0"/>
              </a:endParaRPr>
            </a:p>
          </p:txBody>
        </p:sp>
        <p:sp>
          <p:nvSpPr>
            <p:cNvPr id="12320" name="Oval 202"/>
            <p:cNvSpPr>
              <a:spLocks noChangeArrowheads="1"/>
            </p:cNvSpPr>
            <p:nvPr/>
          </p:nvSpPr>
          <p:spPr bwMode="auto">
            <a:xfrm>
              <a:off x="2488" y="10296"/>
              <a:ext cx="34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Text Box 203"/>
            <p:cNvSpPr txBox="1">
              <a:spLocks noChangeArrowheads="1"/>
            </p:cNvSpPr>
            <p:nvPr/>
          </p:nvSpPr>
          <p:spPr bwMode="auto">
            <a:xfrm>
              <a:off x="3124" y="10144"/>
              <a:ext cx="36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x</a:t>
              </a:r>
              <a:endParaRPr lang="ru-RU">
                <a:latin typeface="Arial" charset="0"/>
              </a:endParaRPr>
            </a:p>
          </p:txBody>
        </p:sp>
        <p:sp>
          <p:nvSpPr>
            <p:cNvPr id="12322" name="Text Box 204"/>
            <p:cNvSpPr txBox="1">
              <a:spLocks noChangeArrowheads="1"/>
            </p:cNvSpPr>
            <p:nvPr/>
          </p:nvSpPr>
          <p:spPr bwMode="auto">
            <a:xfrm>
              <a:off x="2191" y="9244"/>
              <a:ext cx="453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  <p:sp>
          <p:nvSpPr>
            <p:cNvPr id="12323" name="Arc 205"/>
            <p:cNvSpPr>
              <a:spLocks/>
            </p:cNvSpPr>
            <p:nvPr/>
          </p:nvSpPr>
          <p:spPr bwMode="auto">
            <a:xfrm flipV="1">
              <a:off x="2488" y="9064"/>
              <a:ext cx="498" cy="1516"/>
            </a:xfrm>
            <a:custGeom>
              <a:avLst/>
              <a:gdLst>
                <a:gd name="T0" fmla="*/ 0 w 21600"/>
                <a:gd name="T1" fmla="*/ 0 h 21600"/>
                <a:gd name="T2" fmla="*/ 11 w 21600"/>
                <a:gd name="T3" fmla="*/ 106 h 21600"/>
                <a:gd name="T4" fmla="*/ 0 w 21600"/>
                <a:gd name="T5" fmla="*/ 10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Arc 206"/>
            <p:cNvSpPr>
              <a:spLocks/>
            </p:cNvSpPr>
            <p:nvPr/>
          </p:nvSpPr>
          <p:spPr bwMode="auto">
            <a:xfrm flipH="1" flipV="1">
              <a:off x="1991" y="9064"/>
              <a:ext cx="497" cy="1516"/>
            </a:xfrm>
            <a:custGeom>
              <a:avLst/>
              <a:gdLst>
                <a:gd name="T0" fmla="*/ 0 w 21600"/>
                <a:gd name="T1" fmla="*/ 0 h 21600"/>
                <a:gd name="T2" fmla="*/ 11 w 21600"/>
                <a:gd name="T3" fmla="*/ 106 h 21600"/>
                <a:gd name="T4" fmla="*/ 0 w 21600"/>
                <a:gd name="T5" fmla="*/ 10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759" name="Group 207"/>
          <p:cNvGrpSpPr>
            <a:grpSpLocks/>
          </p:cNvGrpSpPr>
          <p:nvPr/>
        </p:nvGrpSpPr>
        <p:grpSpPr bwMode="auto">
          <a:xfrm>
            <a:off x="6732588" y="2687638"/>
            <a:ext cx="1639887" cy="1173162"/>
            <a:chOff x="7924" y="11044"/>
            <a:chExt cx="2471" cy="1620"/>
          </a:xfrm>
        </p:grpSpPr>
        <p:sp>
          <p:nvSpPr>
            <p:cNvPr id="12310" name="Line 208"/>
            <p:cNvSpPr>
              <a:spLocks noChangeShapeType="1"/>
            </p:cNvSpPr>
            <p:nvPr/>
          </p:nvSpPr>
          <p:spPr bwMode="auto">
            <a:xfrm>
              <a:off x="8044" y="12290"/>
              <a:ext cx="2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209"/>
            <p:cNvSpPr>
              <a:spLocks noChangeShapeType="1"/>
            </p:cNvSpPr>
            <p:nvPr/>
          </p:nvSpPr>
          <p:spPr bwMode="auto">
            <a:xfrm>
              <a:off x="8297" y="11169"/>
              <a:ext cx="1" cy="1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Text Box 210"/>
            <p:cNvSpPr txBox="1">
              <a:spLocks noChangeArrowheads="1"/>
            </p:cNvSpPr>
            <p:nvPr/>
          </p:nvSpPr>
          <p:spPr bwMode="auto">
            <a:xfrm>
              <a:off x="8031" y="11584"/>
              <a:ext cx="733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1</a:t>
              </a:r>
              <a:endParaRPr lang="ru-RU">
                <a:latin typeface="Arial" charset="0"/>
              </a:endParaRPr>
            </a:p>
          </p:txBody>
        </p:sp>
        <p:sp>
          <p:nvSpPr>
            <p:cNvPr id="12313" name="Oval 211"/>
            <p:cNvSpPr>
              <a:spLocks noChangeArrowheads="1"/>
            </p:cNvSpPr>
            <p:nvPr/>
          </p:nvSpPr>
          <p:spPr bwMode="auto">
            <a:xfrm>
              <a:off x="8297" y="11916"/>
              <a:ext cx="40" cy="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Text Box 212"/>
            <p:cNvSpPr txBox="1">
              <a:spLocks noChangeArrowheads="1"/>
            </p:cNvSpPr>
            <p:nvPr/>
          </p:nvSpPr>
          <p:spPr bwMode="auto">
            <a:xfrm>
              <a:off x="9844" y="12138"/>
              <a:ext cx="551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x</a:t>
              </a:r>
              <a:endParaRPr lang="ru-RU">
                <a:latin typeface="Arial" charset="0"/>
              </a:endParaRPr>
            </a:p>
          </p:txBody>
        </p:sp>
        <p:sp>
          <p:nvSpPr>
            <p:cNvPr id="12315" name="Text Box 213"/>
            <p:cNvSpPr txBox="1">
              <a:spLocks noChangeArrowheads="1"/>
            </p:cNvSpPr>
            <p:nvPr/>
          </p:nvSpPr>
          <p:spPr bwMode="auto">
            <a:xfrm>
              <a:off x="7924" y="11044"/>
              <a:ext cx="253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  <p:sp>
          <p:nvSpPr>
            <p:cNvPr id="12316" name="Arc 214"/>
            <p:cNvSpPr>
              <a:spLocks/>
            </p:cNvSpPr>
            <p:nvPr/>
          </p:nvSpPr>
          <p:spPr bwMode="auto">
            <a:xfrm rot="5552900" flipH="1" flipV="1">
              <a:off x="8908" y="10998"/>
              <a:ext cx="830" cy="2003"/>
            </a:xfrm>
            <a:custGeom>
              <a:avLst/>
              <a:gdLst>
                <a:gd name="T0" fmla="*/ 5 w 21600"/>
                <a:gd name="T1" fmla="*/ 0 h 21348"/>
                <a:gd name="T2" fmla="*/ 32 w 21600"/>
                <a:gd name="T3" fmla="*/ 188 h 21348"/>
                <a:gd name="T4" fmla="*/ 0 w 21600"/>
                <a:gd name="T5" fmla="*/ 188 h 213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48" fill="none" extrusionOk="0">
                  <a:moveTo>
                    <a:pt x="3289" y="0"/>
                  </a:moveTo>
                  <a:cubicBezTo>
                    <a:pt x="13824" y="1623"/>
                    <a:pt x="21600" y="10688"/>
                    <a:pt x="21600" y="21348"/>
                  </a:cubicBezTo>
                </a:path>
                <a:path w="21600" h="21348" stroke="0" extrusionOk="0">
                  <a:moveTo>
                    <a:pt x="3289" y="0"/>
                  </a:moveTo>
                  <a:cubicBezTo>
                    <a:pt x="13824" y="1623"/>
                    <a:pt x="21600" y="10688"/>
                    <a:pt x="21600" y="21348"/>
                  </a:cubicBezTo>
                  <a:lnTo>
                    <a:pt x="0" y="21348"/>
                  </a:lnTo>
                  <a:lnTo>
                    <a:pt x="3289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771" name="Group 219"/>
          <p:cNvGrpSpPr>
            <a:grpSpLocks/>
          </p:cNvGrpSpPr>
          <p:nvPr/>
        </p:nvGrpSpPr>
        <p:grpSpPr bwMode="auto">
          <a:xfrm>
            <a:off x="6804025" y="4652963"/>
            <a:ext cx="1439863" cy="1328737"/>
            <a:chOff x="7804" y="7084"/>
            <a:chExt cx="2088" cy="1980"/>
          </a:xfrm>
        </p:grpSpPr>
        <p:sp>
          <p:nvSpPr>
            <p:cNvPr id="12303" name="Line 220"/>
            <p:cNvSpPr>
              <a:spLocks noChangeShapeType="1"/>
            </p:cNvSpPr>
            <p:nvPr/>
          </p:nvSpPr>
          <p:spPr bwMode="auto">
            <a:xfrm>
              <a:off x="8116" y="8206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221"/>
            <p:cNvSpPr>
              <a:spLocks noChangeShapeType="1"/>
            </p:cNvSpPr>
            <p:nvPr/>
          </p:nvSpPr>
          <p:spPr bwMode="auto">
            <a:xfrm>
              <a:off x="8164" y="7084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Arc 222"/>
            <p:cNvSpPr>
              <a:spLocks/>
            </p:cNvSpPr>
            <p:nvPr/>
          </p:nvSpPr>
          <p:spPr bwMode="auto">
            <a:xfrm rot="5570123" flipV="1">
              <a:off x="8309" y="7504"/>
              <a:ext cx="1355" cy="1405"/>
            </a:xfrm>
            <a:custGeom>
              <a:avLst/>
              <a:gdLst>
                <a:gd name="T0" fmla="*/ 2 w 21600"/>
                <a:gd name="T1" fmla="*/ 0 h 21596"/>
                <a:gd name="T2" fmla="*/ 85 w 21600"/>
                <a:gd name="T3" fmla="*/ 91 h 21596"/>
                <a:gd name="T4" fmla="*/ 0 w 21600"/>
                <a:gd name="T5" fmla="*/ 91 h 215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6" fill="none" extrusionOk="0">
                  <a:moveTo>
                    <a:pt x="434" y="0"/>
                  </a:moveTo>
                  <a:cubicBezTo>
                    <a:pt x="12192" y="237"/>
                    <a:pt x="21600" y="9836"/>
                    <a:pt x="21600" y="21596"/>
                  </a:cubicBezTo>
                </a:path>
                <a:path w="21600" h="21596" stroke="0" extrusionOk="0">
                  <a:moveTo>
                    <a:pt x="434" y="0"/>
                  </a:moveTo>
                  <a:cubicBezTo>
                    <a:pt x="12192" y="237"/>
                    <a:pt x="21600" y="9836"/>
                    <a:pt x="21600" y="21596"/>
                  </a:cubicBezTo>
                  <a:lnTo>
                    <a:pt x="0" y="21596"/>
                  </a:lnTo>
                  <a:lnTo>
                    <a:pt x="43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Text Box 223"/>
            <p:cNvSpPr txBox="1">
              <a:spLocks noChangeArrowheads="1"/>
            </p:cNvSpPr>
            <p:nvPr/>
          </p:nvSpPr>
          <p:spPr bwMode="auto">
            <a:xfrm>
              <a:off x="8284" y="7804"/>
              <a:ext cx="48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1</a:t>
              </a:r>
              <a:endParaRPr lang="ru-RU">
                <a:latin typeface="Arial" charset="0"/>
              </a:endParaRPr>
            </a:p>
          </p:txBody>
        </p:sp>
        <p:sp>
          <p:nvSpPr>
            <p:cNvPr id="12307" name="Oval 224"/>
            <p:cNvSpPr>
              <a:spLocks noChangeArrowheads="1"/>
            </p:cNvSpPr>
            <p:nvPr/>
          </p:nvSpPr>
          <p:spPr bwMode="auto">
            <a:xfrm>
              <a:off x="8442" y="8180"/>
              <a:ext cx="34" cy="2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Text Box 225"/>
            <p:cNvSpPr txBox="1">
              <a:spLocks noChangeArrowheads="1"/>
            </p:cNvSpPr>
            <p:nvPr/>
          </p:nvSpPr>
          <p:spPr bwMode="auto">
            <a:xfrm>
              <a:off x="9364" y="7804"/>
              <a:ext cx="52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x</a:t>
              </a:r>
              <a:endParaRPr lang="ru-RU">
                <a:latin typeface="Arial" charset="0"/>
              </a:endParaRPr>
            </a:p>
          </p:txBody>
        </p:sp>
        <p:sp>
          <p:nvSpPr>
            <p:cNvPr id="12309" name="Text Box 226"/>
            <p:cNvSpPr txBox="1">
              <a:spLocks noChangeArrowheads="1"/>
            </p:cNvSpPr>
            <p:nvPr/>
          </p:nvSpPr>
          <p:spPr bwMode="auto">
            <a:xfrm>
              <a:off x="7804" y="7084"/>
              <a:ext cx="4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n-US" sz="1200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59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2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2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2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80" grpId="0" animBg="1"/>
      <p:bldP spid="23780" grpId="1" animBg="1"/>
      <p:bldP spid="23780" grpId="2" animBg="1"/>
      <p:bldP spid="23779" grpId="0" animBg="1"/>
      <p:bldP spid="23770" grpId="0" animBg="1"/>
      <p:bldP spid="23770" grpId="1" animBg="1"/>
      <p:bldP spid="23770" grpId="2" animBg="1"/>
      <p:bldP spid="23769" grpId="0" animBg="1"/>
      <p:bldP spid="23769" grpId="1" animBg="1"/>
      <p:bldP spid="23769" grpId="2" animBg="1"/>
      <p:bldP spid="23768" grpId="0" animBg="1"/>
      <p:bldP spid="23768" grpId="1" animBg="1"/>
      <p:bldP spid="23768" grpId="2" animBg="1"/>
      <p:bldP spid="23767" grpId="0" animBg="1"/>
      <p:bldP spid="23767" grpId="1" animBg="1"/>
      <p:bldP spid="23767" grpId="2" animBg="1"/>
      <p:bldP spid="2355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77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Игра на развитие памяти. Думай, смекай, отгадывай!</vt:lpstr>
      <vt:lpstr>Думай, смекай, отгадывай!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Думай, смекай, отгадывай!</dc:title>
  <cp:lastModifiedBy>...</cp:lastModifiedBy>
  <cp:revision>3</cp:revision>
  <dcterms:modified xsi:type="dcterms:W3CDTF">2014-12-11T09:23:59Z</dcterms:modified>
</cp:coreProperties>
</file>