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4" r:id="rId2"/>
    <p:sldId id="257" r:id="rId3"/>
    <p:sldId id="271" r:id="rId4"/>
    <p:sldId id="258" r:id="rId5"/>
    <p:sldId id="259" r:id="rId6"/>
    <p:sldId id="260" r:id="rId7"/>
    <p:sldId id="268" r:id="rId8"/>
    <p:sldId id="276" r:id="rId9"/>
    <p:sldId id="261" r:id="rId10"/>
    <p:sldId id="278" r:id="rId11"/>
    <p:sldId id="277" r:id="rId12"/>
    <p:sldId id="266" r:id="rId13"/>
    <p:sldId id="264" r:id="rId14"/>
    <p:sldId id="265" r:id="rId15"/>
    <p:sldId id="274" r:id="rId16"/>
    <p:sldId id="275" r:id="rId17"/>
    <p:sldId id="285" r:id="rId18"/>
    <p:sldId id="283" r:id="rId19"/>
    <p:sldId id="282" r:id="rId20"/>
    <p:sldId id="279" r:id="rId21"/>
    <p:sldId id="280" r:id="rId22"/>
    <p:sldId id="27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81FA1-9DE7-4194-8469-D062363F220B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9D27F9-B631-4B9E-9BFF-9F4E6B552A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81FA1-9DE7-4194-8469-D062363F220B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D27F9-B631-4B9E-9BFF-9F4E6B552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81FA1-9DE7-4194-8469-D062363F220B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D27F9-B631-4B9E-9BFF-9F4E6B552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81FA1-9DE7-4194-8469-D062363F220B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9D27F9-B631-4B9E-9BFF-9F4E6B552A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81FA1-9DE7-4194-8469-D062363F220B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9D27F9-B631-4B9E-9BFF-9F4E6B552A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81FA1-9DE7-4194-8469-D062363F220B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9D27F9-B631-4B9E-9BFF-9F4E6B552A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81FA1-9DE7-4194-8469-D062363F220B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9D27F9-B631-4B9E-9BFF-9F4E6B552A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81FA1-9DE7-4194-8469-D062363F220B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9D27F9-B631-4B9E-9BFF-9F4E6B552A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81FA1-9DE7-4194-8469-D062363F220B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9D27F9-B631-4B9E-9BFF-9F4E6B552A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81FA1-9DE7-4194-8469-D062363F220B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9D27F9-B631-4B9E-9BFF-9F4E6B552A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81FA1-9DE7-4194-8469-D062363F220B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9D27F9-B631-4B9E-9BFF-9F4E6B552A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F681FA1-9DE7-4194-8469-D062363F220B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39D27F9-B631-4B9E-9BFF-9F4E6B552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60648"/>
            <a:ext cx="8352928" cy="5976665"/>
          </a:xfrm>
        </p:spPr>
        <p:txBody>
          <a:bodyPr>
            <a:noAutofit/>
          </a:bodyPr>
          <a:lstStyle/>
          <a:p>
            <a:pPr marL="18288" indent="0" algn="ctr">
              <a:buNone/>
            </a:pPr>
            <a:r>
              <a:rPr lang="ru-RU" sz="3600" dirty="0"/>
              <a:t>УМК «Перспектива»</a:t>
            </a:r>
            <a:br>
              <a:rPr lang="ru-RU" sz="3600" dirty="0"/>
            </a:br>
            <a:r>
              <a:rPr lang="ru-RU" sz="3600" dirty="0"/>
              <a:t>Окружающий мир 3 </a:t>
            </a:r>
            <a:r>
              <a:rPr lang="ru-RU" sz="3600" dirty="0" smtClean="0"/>
              <a:t>класс</a:t>
            </a:r>
          </a:p>
          <a:p>
            <a:pPr marL="18288" indent="0" algn="ctr">
              <a:buNone/>
            </a:pPr>
            <a:endParaRPr lang="ru-RU" sz="3600" dirty="0"/>
          </a:p>
          <a:p>
            <a:pPr marL="18288" indent="0" algn="ctr">
              <a:buNone/>
            </a:pPr>
            <a:r>
              <a:rPr lang="ru-RU" sz="3600" dirty="0" smtClean="0"/>
              <a:t>КТО ЧЕМ ПИТАЕТСЯ</a:t>
            </a:r>
          </a:p>
          <a:p>
            <a:pPr marL="18288" indent="0" algn="ctr">
              <a:buNone/>
            </a:pPr>
            <a:endParaRPr lang="ru-RU" sz="3600" dirty="0"/>
          </a:p>
          <a:p>
            <a:pPr marL="18288" indent="0" algn="ctr">
              <a:buNone/>
            </a:pPr>
            <a:r>
              <a:rPr lang="ru-RU" sz="2800" dirty="0" smtClean="0"/>
              <a:t>Учитель начальных классов </a:t>
            </a:r>
            <a:r>
              <a:rPr lang="ru-RU" sz="2800" dirty="0" err="1" smtClean="0"/>
              <a:t>Гутенева</a:t>
            </a:r>
            <a:r>
              <a:rPr lang="ru-RU" sz="2800" dirty="0" smtClean="0"/>
              <a:t> В.И.</a:t>
            </a:r>
          </a:p>
          <a:p>
            <a:pPr marL="18288" indent="0" algn="ctr">
              <a:buNone/>
            </a:pPr>
            <a:r>
              <a:rPr lang="ru-RU" sz="2800" dirty="0" smtClean="0"/>
              <a:t>МКОУ «СОШ № 12»</a:t>
            </a:r>
          </a:p>
          <a:p>
            <a:pPr marL="18288" indent="0" algn="ctr">
              <a:buNone/>
            </a:pPr>
            <a:r>
              <a:rPr lang="ru-RU" sz="2800" dirty="0" smtClean="0"/>
              <a:t>с. Красногвардейское Ставропольский край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04664"/>
            <a:ext cx="7543800" cy="72008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4137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147248" cy="302433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          </a:t>
            </a:r>
            <a:br>
              <a:rPr lang="ru-RU" dirty="0" smtClean="0"/>
            </a:br>
            <a:r>
              <a:rPr lang="ru-RU" dirty="0" smtClean="0"/>
              <a:t>        </a:t>
            </a:r>
            <a:r>
              <a:rPr lang="ru-RU" sz="5300" dirty="0" smtClean="0"/>
              <a:t>Хищные насекомые:</a:t>
            </a:r>
            <a:br>
              <a:rPr lang="ru-RU" sz="5300" dirty="0" smtClean="0"/>
            </a:br>
            <a:r>
              <a:rPr lang="ru-RU" sz="3600" dirty="0" smtClean="0"/>
              <a:t> </a:t>
            </a:r>
            <a:r>
              <a:rPr lang="ru-RU" sz="3600" dirty="0"/>
              <a:t>богомол и </a:t>
            </a:r>
            <a:r>
              <a:rPr lang="ru-RU" sz="3600" dirty="0" smtClean="0"/>
              <a:t>стрекоза</a:t>
            </a:r>
            <a:r>
              <a:rPr lang="ru-RU" sz="3600" dirty="0"/>
              <a:t>. </a:t>
            </a:r>
            <a:r>
              <a:rPr lang="ru-RU" sz="3600" dirty="0">
                <a:solidFill>
                  <a:schemeClr val="tx1"/>
                </a:solidFill>
              </a:rPr>
              <a:t>Взрослые стрекозы питаются насекомыми, хватая добычу на </a:t>
            </a:r>
            <a:r>
              <a:rPr lang="ru-RU" sz="3600" dirty="0" smtClean="0">
                <a:solidFill>
                  <a:schemeClr val="tx1"/>
                </a:solidFill>
              </a:rPr>
              <a:t>лету.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789040"/>
            <a:ext cx="396044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0-tub-ru.yandex.net/i?id=2c568c33925ff3f42f8aa3c8e9539999-50-144&amp;n=2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89040"/>
            <a:ext cx="3816424" cy="28370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1493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5117" y="1772816"/>
            <a:ext cx="316835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4976" cy="914400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4800" dirty="0" smtClean="0"/>
              <a:t>хищные пресмыкающиеся</a:t>
            </a:r>
            <a:endParaRPr lang="ru-RU" sz="4800" dirty="0"/>
          </a:p>
        </p:txBody>
      </p:sp>
      <p:pic>
        <p:nvPicPr>
          <p:cNvPr id="5" name="Рисунок 4" descr="http://im1-tub-ru.yandex.net/i?id=e4470b6eee81ad3048ecf4c3fcb8279b-100-144&amp;n=2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3168352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im1-tub-ru.yandex.net/i?id=3c3edc7c3db292aed2af2768359e1007-125-144&amp;n=2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65104"/>
            <a:ext cx="3168351" cy="2287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im0-tub-ru.yandex.net/i?id=87083b8daed5313d7dfef43a7b0c4f9a-71-144&amp;n=2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509119"/>
            <a:ext cx="3168352" cy="2143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0045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340768"/>
            <a:ext cx="295232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93096"/>
            <a:ext cx="2915816" cy="25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293096"/>
            <a:ext cx="288032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340768"/>
            <a:ext cx="2801647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4293096"/>
            <a:ext cx="2952328" cy="25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571184" cy="752128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хищные звери</a:t>
            </a:r>
            <a:endParaRPr lang="ru-RU" sz="4800" dirty="0"/>
          </a:p>
        </p:txBody>
      </p:sp>
      <p:pic>
        <p:nvPicPr>
          <p:cNvPr id="11" name="Рисунок 10" descr="http://im2-tub-ru.yandex.net/i?id=ac2aaff7e03f710b5fbe90184a1ebcbf-108-144&amp;n=2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12776"/>
            <a:ext cx="2664296" cy="2520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849" y="4077072"/>
            <a:ext cx="45719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              </a:t>
            </a:r>
            <a:r>
              <a:rPr lang="ru-RU" sz="4800" dirty="0" smtClean="0"/>
              <a:t>всеядные 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196752"/>
            <a:ext cx="273630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96752"/>
            <a:ext cx="288032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196752"/>
            <a:ext cx="273630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933056"/>
            <a:ext cx="288032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3933056"/>
            <a:ext cx="287501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3933056"/>
            <a:ext cx="273630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91264" cy="533099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4000" dirty="0" smtClean="0"/>
              <a:t>1. Питается ягодами;</a:t>
            </a:r>
          </a:p>
          <a:p>
            <a:pPr marL="0" indent="0" algn="r">
              <a:buNone/>
            </a:pPr>
            <a:r>
              <a:rPr lang="ru-RU" sz="4000" dirty="0" smtClean="0"/>
              <a:t>2. мёдом диких пчёл;</a:t>
            </a:r>
          </a:p>
          <a:p>
            <a:pPr marL="0" indent="0" algn="r">
              <a:buNone/>
            </a:pPr>
            <a:r>
              <a:rPr lang="ru-RU" sz="4000" dirty="0" smtClean="0"/>
              <a:t>3.мелкими животными;</a:t>
            </a:r>
          </a:p>
          <a:p>
            <a:pPr marL="0" indent="0" algn="r">
              <a:buNone/>
            </a:pPr>
            <a:r>
              <a:rPr lang="ru-RU" sz="4000" dirty="0" smtClean="0"/>
              <a:t>4.яйцами муравьёв;</a:t>
            </a:r>
          </a:p>
          <a:p>
            <a:pPr marL="0" indent="0" algn="r">
              <a:buNone/>
            </a:pPr>
            <a:r>
              <a:rPr lang="ru-RU" sz="4000" dirty="0" smtClean="0"/>
              <a:t>5.молодой травой</a:t>
            </a:r>
            <a:endParaRPr lang="ru-RU" sz="4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               </a:t>
            </a:r>
            <a:r>
              <a:rPr lang="ru-RU" sz="5400" dirty="0" smtClean="0"/>
              <a:t>медведь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717032"/>
            <a:ext cx="280831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96752"/>
            <a:ext cx="8136904" cy="43204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5400" dirty="0" smtClean="0"/>
              <a:t>  трава      улитка             лягушка       ёж           филин </a:t>
            </a:r>
            <a:endParaRPr lang="ru-RU" sz="5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543800" cy="792088"/>
          </a:xfrm>
        </p:spPr>
        <p:txBody>
          <a:bodyPr/>
          <a:lstStyle/>
          <a:p>
            <a:r>
              <a:rPr lang="ru-RU" dirty="0" smtClean="0"/>
              <a:t>             </a:t>
            </a:r>
            <a:r>
              <a:rPr lang="ru-RU" sz="4800" dirty="0" smtClean="0"/>
              <a:t>Цепи питания </a:t>
            </a:r>
            <a:endParaRPr lang="ru-RU" sz="48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2915816" y="2121720"/>
            <a:ext cx="4248472" cy="1485679"/>
            <a:chOff x="2843808" y="2144212"/>
            <a:chExt cx="4248472" cy="1485679"/>
          </a:xfrm>
        </p:grpSpPr>
        <p:sp>
          <p:nvSpPr>
            <p:cNvPr id="4" name="Стрелка вправо 3"/>
            <p:cNvSpPr/>
            <p:nvPr/>
          </p:nvSpPr>
          <p:spPr>
            <a:xfrm>
              <a:off x="2843808" y="2144212"/>
              <a:ext cx="792088" cy="2766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" name="Стрелка вправо 4"/>
            <p:cNvSpPr/>
            <p:nvPr/>
          </p:nvSpPr>
          <p:spPr>
            <a:xfrm>
              <a:off x="6300192" y="2155931"/>
              <a:ext cx="792088" cy="2649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Стрелка вправо 5"/>
            <p:cNvSpPr/>
            <p:nvPr/>
          </p:nvSpPr>
          <p:spPr>
            <a:xfrm flipV="1">
              <a:off x="3851920" y="3361747"/>
              <a:ext cx="792088" cy="26814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Стрелка вправо 6"/>
          <p:cNvSpPr/>
          <p:nvPr/>
        </p:nvSpPr>
        <p:spPr>
          <a:xfrm flipV="1">
            <a:off x="6084168" y="3361747"/>
            <a:ext cx="792088" cy="268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229200"/>
            <a:ext cx="7543800" cy="1008112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/>
              <a:t> </a:t>
            </a:r>
            <a:r>
              <a:rPr lang="ru-RU" sz="5400" dirty="0" smtClean="0"/>
              <a:t>Дуб       мышь     лиса;  осина     заяц       лиса; </a:t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 Эталон 1</a:t>
            </a:r>
            <a:endParaRPr lang="ru-RU" sz="5400" dirty="0"/>
          </a:p>
        </p:txBody>
      </p:sp>
      <p:sp>
        <p:nvSpPr>
          <p:cNvPr id="22" name="Стрелка вправо 21"/>
          <p:cNvSpPr/>
          <p:nvPr/>
        </p:nvSpPr>
        <p:spPr>
          <a:xfrm flipV="1">
            <a:off x="5386547" y="4095564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2872497" y="3176972"/>
            <a:ext cx="3620980" cy="1116124"/>
            <a:chOff x="2697948" y="3176972"/>
            <a:chExt cx="3620980" cy="1116124"/>
          </a:xfrm>
        </p:grpSpPr>
        <p:sp>
          <p:nvSpPr>
            <p:cNvPr id="14" name="Стрелка вправо 13"/>
            <p:cNvSpPr/>
            <p:nvPr/>
          </p:nvSpPr>
          <p:spPr>
            <a:xfrm>
              <a:off x="2872497" y="4077072"/>
              <a:ext cx="648072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трелка вправо 22"/>
            <p:cNvSpPr/>
            <p:nvPr/>
          </p:nvSpPr>
          <p:spPr>
            <a:xfrm>
              <a:off x="2697948" y="3178429"/>
              <a:ext cx="648072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трелка вправо 23"/>
            <p:cNvSpPr/>
            <p:nvPr/>
          </p:nvSpPr>
          <p:spPr>
            <a:xfrm flipV="1">
              <a:off x="5670856" y="3176972"/>
              <a:ext cx="648072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88640"/>
            <a:ext cx="8352928" cy="439248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3200" dirty="0" smtClean="0"/>
              <a:t>Растительноядные (зеленым цветом): заяц, лось</a:t>
            </a:r>
          </a:p>
          <a:p>
            <a:pPr>
              <a:lnSpc>
                <a:spcPct val="150000"/>
              </a:lnSpc>
            </a:pPr>
            <a:r>
              <a:rPr lang="ru-RU" sz="3200" dirty="0" smtClean="0"/>
              <a:t>Хищники (синим): лиса, сова</a:t>
            </a:r>
          </a:p>
          <a:p>
            <a:pPr>
              <a:lnSpc>
                <a:spcPct val="150000"/>
              </a:lnSpc>
            </a:pPr>
            <a:r>
              <a:rPr lang="ru-RU" sz="3200" dirty="0" smtClean="0"/>
              <a:t>Насекомоядные (красным): ласточки, лягушка</a:t>
            </a:r>
          </a:p>
          <a:p>
            <a:pPr>
              <a:lnSpc>
                <a:spcPct val="150000"/>
              </a:lnSpc>
            </a:pPr>
            <a:r>
              <a:rPr lang="ru-RU" sz="3200" dirty="0" smtClean="0"/>
              <a:t>Всеядные (коричневым): ворона, кабан 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Эталон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3665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507288" cy="63367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3800" dirty="0"/>
              <a:t>Растительноядные – это </a:t>
            </a:r>
            <a:r>
              <a:rPr lang="ru-RU" sz="3800" dirty="0" smtClean="0"/>
              <a:t>животные</a:t>
            </a:r>
            <a:r>
              <a:rPr lang="ru-RU" sz="3800" dirty="0"/>
              <a:t>, кормом для которых являются …</a:t>
            </a:r>
          </a:p>
          <a:p>
            <a:pPr>
              <a:lnSpc>
                <a:spcPct val="150000"/>
              </a:lnSpc>
            </a:pPr>
            <a:r>
              <a:rPr lang="ru-RU" sz="3800" dirty="0" smtClean="0"/>
              <a:t> Хищники </a:t>
            </a:r>
            <a:r>
              <a:rPr lang="ru-RU" sz="3800" dirty="0"/>
              <a:t>– это…</a:t>
            </a:r>
          </a:p>
          <a:p>
            <a:pPr>
              <a:lnSpc>
                <a:spcPct val="150000"/>
              </a:lnSpc>
            </a:pPr>
            <a:r>
              <a:rPr lang="ru-RU" sz="3800" dirty="0" smtClean="0"/>
              <a:t> Насекомоядные </a:t>
            </a:r>
            <a:r>
              <a:rPr lang="ru-RU" sz="3800" dirty="0"/>
              <a:t>– это…</a:t>
            </a:r>
          </a:p>
          <a:p>
            <a:pPr>
              <a:lnSpc>
                <a:spcPct val="150000"/>
              </a:lnSpc>
            </a:pPr>
            <a:r>
              <a:rPr lang="ru-RU" sz="3800" dirty="0" smtClean="0"/>
              <a:t> Всеядные </a:t>
            </a:r>
            <a:r>
              <a:rPr lang="ru-RU" sz="3800" dirty="0"/>
              <a:t>– это …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08912" cy="864096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Рубрика «Проверь себя»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7821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20040"/>
            <a:ext cx="8784976" cy="660688"/>
          </a:xfrm>
        </p:spPr>
        <p:txBody>
          <a:bodyPr/>
          <a:lstStyle/>
          <a:p>
            <a:pPr algn="ctr"/>
            <a:r>
              <a:rPr lang="ru-RU" sz="4800" dirty="0" smtClean="0"/>
              <a:t>Какое животное лишнее?</a:t>
            </a:r>
            <a:endParaRPr lang="ru-RU" sz="4800" dirty="0"/>
          </a:p>
        </p:txBody>
      </p:sp>
      <p:pic>
        <p:nvPicPr>
          <p:cNvPr id="5" name="Picture 7" descr="P2230069_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49080"/>
            <a:ext cx="324036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077072"/>
            <a:ext cx="381642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1" y="1196752"/>
            <a:ext cx="381642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196752"/>
            <a:ext cx="324036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341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268760"/>
            <a:ext cx="7992888" cy="41044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5400" b="1" i="1" dirty="0" smtClean="0"/>
              <a:t> </a:t>
            </a:r>
            <a:r>
              <a:rPr lang="ru-RU" sz="4800" b="1" dirty="0" smtClean="0"/>
              <a:t>Корень учения горек,</a:t>
            </a:r>
          </a:p>
          <a:p>
            <a:pPr>
              <a:buNone/>
            </a:pPr>
            <a:r>
              <a:rPr lang="ru-RU" sz="4800" b="1" dirty="0" smtClean="0"/>
              <a:t>    да плод его сладок</a:t>
            </a:r>
            <a:endParaRPr lang="ru-RU" sz="48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543800" cy="914400"/>
          </a:xfrm>
        </p:spPr>
        <p:txBody>
          <a:bodyPr/>
          <a:lstStyle/>
          <a:p>
            <a:r>
              <a:rPr lang="ru-RU" dirty="0" smtClean="0"/>
              <a:t>    </a:t>
            </a:r>
            <a:r>
              <a:rPr lang="ru-RU" sz="4800" b="1" dirty="0" smtClean="0"/>
              <a:t>Работа с пословицей</a:t>
            </a:r>
            <a:endParaRPr lang="ru-RU" sz="48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496944" cy="44003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3600" dirty="0" smtClean="0"/>
              <a:t>Одна травоядная лягушка за сутки съедает до 7 насекомых. За период с апреля по сентябрь она съедает более 1000 всевозможных комаров, мух.</a:t>
            </a:r>
          </a:p>
          <a:p>
            <a:pPr>
              <a:buFont typeface="Wingdings" pitchFamily="2" charset="2"/>
              <a:buChar char="q"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607" y="20069"/>
            <a:ext cx="7543800" cy="914400"/>
          </a:xfrm>
        </p:spPr>
        <p:txBody>
          <a:bodyPr/>
          <a:lstStyle/>
          <a:p>
            <a:pPr algn="ctr"/>
            <a:r>
              <a:rPr lang="ru-RU" dirty="0" smtClean="0"/>
              <a:t>Это интересно знать!</a:t>
            </a:r>
            <a:endParaRPr lang="ru-RU" dirty="0"/>
          </a:p>
        </p:txBody>
      </p:sp>
      <p:pic>
        <p:nvPicPr>
          <p:cNvPr id="4" name="Picture 4" descr="лягушк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49080"/>
            <a:ext cx="396044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441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496944" cy="62646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3600" i="1" dirty="0" smtClean="0"/>
              <a:t> Личинки</a:t>
            </a:r>
            <a:r>
              <a:rPr lang="ru-RU" sz="3600" dirty="0" smtClean="0"/>
              <a:t> божьей коровки за свою короткую, трёхнедельную жизнь съедает 1000 тлей.</a:t>
            </a:r>
          </a:p>
          <a:p>
            <a:pPr>
              <a:lnSpc>
                <a:spcPct val="150000"/>
              </a:lnSpc>
            </a:pPr>
            <a:r>
              <a:rPr lang="ru-RU" sz="3600" dirty="0" smtClean="0"/>
              <a:t> За всю жизнь </a:t>
            </a:r>
            <a:r>
              <a:rPr lang="ru-RU" sz="3600" i="1" dirty="0" smtClean="0"/>
              <a:t>жук</a:t>
            </a:r>
            <a:r>
              <a:rPr lang="ru-RU" sz="3600" dirty="0" smtClean="0"/>
              <a:t> божьей коровки съедает 4000 </a:t>
            </a:r>
            <a:r>
              <a:rPr lang="ru-RU" sz="4800" dirty="0" smtClean="0"/>
              <a:t>тлей</a:t>
            </a:r>
            <a:r>
              <a:rPr lang="ru-RU" sz="3600" dirty="0" smtClean="0"/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ru-RU" dirty="0"/>
          </a:p>
        </p:txBody>
      </p:sp>
      <p:pic>
        <p:nvPicPr>
          <p:cNvPr id="4" name="Picture 4" descr="P2220027_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21088"/>
            <a:ext cx="3600400" cy="249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6131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507288" cy="5400600"/>
          </a:xfrm>
        </p:spPr>
        <p:txBody>
          <a:bodyPr>
            <a:noAutofit/>
          </a:bodyPr>
          <a:lstStyle/>
          <a:p>
            <a:r>
              <a:rPr lang="ru-RU" sz="8800" dirty="0" smtClean="0"/>
              <a:t>   </a:t>
            </a:r>
            <a:r>
              <a:rPr lang="ru-RU" sz="5400" dirty="0" smtClean="0"/>
              <a:t>Спасибо    за    урок</a:t>
            </a:r>
            <a:r>
              <a:rPr lang="ru-RU" sz="8800" dirty="0" smtClean="0"/>
              <a:t>!</a:t>
            </a:r>
            <a:endParaRPr lang="ru-RU" sz="8800" dirty="0"/>
          </a:p>
        </p:txBody>
      </p:sp>
      <p:pic>
        <p:nvPicPr>
          <p:cNvPr id="3" name="Picture 4" descr="59103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33056"/>
            <a:ext cx="345638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16632"/>
            <a:ext cx="85689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dirty="0" smtClean="0"/>
              <a:t>Интересная история</a:t>
            </a:r>
          </a:p>
          <a:p>
            <a:pPr>
              <a:lnSpc>
                <a:spcPct val="150000"/>
              </a:lnSpc>
            </a:pPr>
            <a:r>
              <a:rPr lang="ru-RU" sz="3600" dirty="0" smtClean="0"/>
              <a:t>В </a:t>
            </a:r>
            <a:r>
              <a:rPr lang="ru-RU" sz="3600" dirty="0"/>
              <a:t>честь такого важного события жители Бостона воздвигли в главном парке памятник ВОРОБЬЮ.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685801"/>
            <a:ext cx="7474024" cy="4687415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8000" dirty="0"/>
              <a:t> </a:t>
            </a:r>
            <a:r>
              <a:rPr lang="ru-RU" sz="8000" dirty="0" smtClean="0"/>
              <a:t>        </a:t>
            </a:r>
            <a:r>
              <a:rPr lang="ru-RU" sz="4800" dirty="0" smtClean="0"/>
              <a:t>«Ключ»: </a:t>
            </a:r>
          </a:p>
          <a:p>
            <a:pPr marL="18288" indent="0">
              <a:buNone/>
            </a:pPr>
            <a:r>
              <a:rPr lang="ru-RU" sz="8000" dirty="0" smtClean="0"/>
              <a:t>  +  -  +  +  -  +  -  +  -  </a:t>
            </a:r>
            <a:endParaRPr lang="ru-RU" sz="8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6673"/>
            <a:ext cx="8352928" cy="576064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ru-RU" sz="5400" dirty="0" smtClean="0"/>
          </a:p>
          <a:p>
            <a:pPr>
              <a:buFont typeface="Wingdings" pitchFamily="2" charset="2"/>
              <a:buChar char="Ø"/>
            </a:pPr>
            <a:r>
              <a:rPr lang="ru-RU" sz="5400" dirty="0" smtClean="0"/>
              <a:t> растительноядные</a:t>
            </a:r>
          </a:p>
          <a:p>
            <a:pPr>
              <a:buFont typeface="Wingdings" pitchFamily="2" charset="2"/>
              <a:buChar char="Ø"/>
            </a:pPr>
            <a:r>
              <a:rPr lang="ru-RU" sz="5400" dirty="0" smtClean="0"/>
              <a:t> насекомоядные</a:t>
            </a:r>
          </a:p>
          <a:p>
            <a:pPr>
              <a:buFont typeface="Wingdings" pitchFamily="2" charset="2"/>
              <a:buChar char="Ø"/>
            </a:pPr>
            <a:r>
              <a:rPr lang="ru-RU" sz="5400" dirty="0"/>
              <a:t> </a:t>
            </a:r>
            <a:r>
              <a:rPr lang="ru-RU" sz="5400" dirty="0" smtClean="0"/>
              <a:t>хищники</a:t>
            </a:r>
          </a:p>
          <a:p>
            <a:pPr>
              <a:buFont typeface="Wingdings" pitchFamily="2" charset="2"/>
              <a:buChar char="Ø"/>
            </a:pPr>
            <a:r>
              <a:rPr lang="ru-RU" sz="5400" dirty="0" smtClean="0"/>
              <a:t> всеядные</a:t>
            </a:r>
            <a:endParaRPr lang="ru-RU" sz="5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920880" cy="18722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sz="5300" b="1" dirty="0" smtClean="0"/>
              <a:t>Группы животных по способу питания</a:t>
            </a:r>
            <a:r>
              <a:rPr lang="ru-RU" sz="5300" b="1" i="1" dirty="0" smtClean="0"/>
              <a:t>:</a:t>
            </a:r>
            <a:endParaRPr lang="ru-RU" sz="5300" b="1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28517"/>
            <a:ext cx="3528392" cy="24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3568" y="188640"/>
            <a:ext cx="7543800" cy="1368152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Растительноядные насекомые и птицы</a:t>
            </a:r>
            <a:endParaRPr lang="ru-RU" sz="4800" dirty="0"/>
          </a:p>
        </p:txBody>
      </p:sp>
      <p:pic>
        <p:nvPicPr>
          <p:cNvPr id="10" name="Рисунок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5399" y="1556792"/>
            <a:ext cx="3456384" cy="247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7407" y="4238925"/>
            <a:ext cx="338437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0-tub-ru.yandex.net/i?id=c1b3cfafb592fb427ad2c637481ef9b1-117-144&amp;n=2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38925"/>
            <a:ext cx="3528392" cy="2376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338437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108012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>
                <a:solidFill>
                  <a:srgbClr val="C00000"/>
                </a:solidFill>
              </a:rPr>
              <a:t/>
            </a:r>
            <a:br>
              <a:rPr lang="ru-RU" b="1" i="1" dirty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sz="5400" dirty="0" smtClean="0"/>
              <a:t>растительноядные животные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3891" y="1484784"/>
            <a:ext cx="373858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149080"/>
            <a:ext cx="381642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149080"/>
            <a:ext cx="338437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07288" cy="936104"/>
          </a:xfrm>
        </p:spPr>
        <p:txBody>
          <a:bodyPr/>
          <a:lstStyle/>
          <a:p>
            <a:r>
              <a:rPr lang="ru-RU" sz="4800" dirty="0" smtClean="0"/>
              <a:t> насекомоядные животные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243577"/>
            <a:ext cx="313184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291581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243577"/>
            <a:ext cx="280831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77072"/>
            <a:ext cx="2915816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3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4077072"/>
            <a:ext cx="3131840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4077072"/>
            <a:ext cx="2808312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24744"/>
            <a:ext cx="7920880" cy="5112568"/>
          </a:xfrm>
        </p:spPr>
        <p:txBody>
          <a:bodyPr>
            <a:normAutofit fontScale="70000" lnSpcReduction="20000"/>
          </a:bodyPr>
          <a:lstStyle/>
          <a:p>
            <a:endParaRPr lang="ru-RU" sz="4000" dirty="0" smtClean="0"/>
          </a:p>
          <a:p>
            <a:pPr>
              <a:lnSpc>
                <a:spcPct val="170000"/>
              </a:lnSpc>
            </a:pPr>
            <a:r>
              <a:rPr lang="ru-RU" sz="5100" dirty="0" smtClean="0"/>
              <a:t>  хищные птицы</a:t>
            </a:r>
          </a:p>
          <a:p>
            <a:pPr>
              <a:lnSpc>
                <a:spcPct val="170000"/>
              </a:lnSpc>
            </a:pPr>
            <a:r>
              <a:rPr lang="ru-RU" sz="5100" dirty="0" smtClean="0"/>
              <a:t>  хищные насекомые</a:t>
            </a:r>
          </a:p>
          <a:p>
            <a:pPr>
              <a:lnSpc>
                <a:spcPct val="170000"/>
              </a:lnSpc>
            </a:pPr>
            <a:r>
              <a:rPr lang="ru-RU" sz="5100" dirty="0" smtClean="0"/>
              <a:t>  хищные рыбы</a:t>
            </a:r>
          </a:p>
          <a:p>
            <a:pPr>
              <a:lnSpc>
                <a:spcPct val="170000"/>
              </a:lnSpc>
            </a:pPr>
            <a:r>
              <a:rPr lang="ru-RU" sz="5100" dirty="0" smtClean="0"/>
              <a:t>  хищные звери</a:t>
            </a:r>
          </a:p>
          <a:p>
            <a:pPr>
              <a:lnSpc>
                <a:spcPct val="170000"/>
              </a:lnSpc>
            </a:pPr>
            <a:r>
              <a:rPr lang="ru-RU" sz="5100" dirty="0" smtClean="0"/>
              <a:t>  хищные пресмыкающиеся</a:t>
            </a:r>
            <a:endParaRPr lang="ru-RU" sz="51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543800" cy="914400"/>
          </a:xfrm>
        </p:spPr>
        <p:txBody>
          <a:bodyPr/>
          <a:lstStyle/>
          <a:p>
            <a:pPr algn="ctr"/>
            <a:r>
              <a:rPr lang="ru-RU" sz="4800" dirty="0" smtClean="0"/>
              <a:t>хищные животные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263335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922114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      </a:t>
            </a:r>
            <a:r>
              <a:rPr lang="ru-RU" sz="4800" dirty="0"/>
              <a:t>хищные </a:t>
            </a:r>
            <a:r>
              <a:rPr lang="ru-RU" sz="4800" dirty="0" smtClean="0"/>
              <a:t>птицы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077072"/>
            <a:ext cx="403244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68760"/>
            <a:ext cx="367240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243042"/>
            <a:ext cx="3672408" cy="2545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745</TotalTime>
  <Words>247</Words>
  <Application>Microsoft Office PowerPoint</Application>
  <PresentationFormat>Экран (4:3)</PresentationFormat>
  <Paragraphs>62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Базовая</vt:lpstr>
      <vt:lpstr>  </vt:lpstr>
      <vt:lpstr>    Работа с пословицей</vt:lpstr>
      <vt:lpstr>Презентация PowerPoint</vt:lpstr>
      <vt:lpstr>          Группы животных по способу питания:</vt:lpstr>
      <vt:lpstr>Растительноядные насекомые и птицы</vt:lpstr>
      <vt:lpstr>      растительноядные животные</vt:lpstr>
      <vt:lpstr> насекомоядные животные</vt:lpstr>
      <vt:lpstr>хищные животные</vt:lpstr>
      <vt:lpstr>      хищные птицы</vt:lpstr>
      <vt:lpstr>                   Хищные насекомые:  богомол и стрекоза. Взрослые стрекозы питаются насекомыми, хватая добычу на лету.</vt:lpstr>
      <vt:lpstr>  хищные пресмыкающиеся</vt:lpstr>
      <vt:lpstr>хищные звери</vt:lpstr>
      <vt:lpstr>              всеядные </vt:lpstr>
      <vt:lpstr>               медведь</vt:lpstr>
      <vt:lpstr>             Цепи питания </vt:lpstr>
      <vt:lpstr> Дуб       мышь     лиса;  осина     заяц       лиса;    Эталон 1</vt:lpstr>
      <vt:lpstr>Эталон 2</vt:lpstr>
      <vt:lpstr>  Рубрика «Проверь себя»</vt:lpstr>
      <vt:lpstr>Какое животное лишнее?</vt:lpstr>
      <vt:lpstr>Это интересно знать!</vt:lpstr>
      <vt:lpstr>Презентация PowerPoint</vt:lpstr>
      <vt:lpstr>   Спасибо    за    урок!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УМК «Перспектива» окружающий мир 3 класс</dc:title>
  <dc:creator>Валентина</dc:creator>
  <cp:lastModifiedBy>Лена</cp:lastModifiedBy>
  <cp:revision>126</cp:revision>
  <dcterms:created xsi:type="dcterms:W3CDTF">2014-12-07T12:50:16Z</dcterms:created>
  <dcterms:modified xsi:type="dcterms:W3CDTF">2015-01-14T16:46:15Z</dcterms:modified>
</cp:coreProperties>
</file>