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8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9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91" r:id="rId31"/>
    <p:sldId id="292" r:id="rId32"/>
    <p:sldId id="293" r:id="rId33"/>
    <p:sldId id="294" r:id="rId34"/>
    <p:sldId id="296" r:id="rId35"/>
    <p:sldId id="28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4AC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7EF45-3812-476E-AB7A-2D37402EE7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467EF45-3812-476E-AB7A-2D37402EE72B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494AE5-6BD7-4AAC-A177-1D39CD2064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249c33e81df4178613f0fad21ba27e2_519.jpg"/>
          <p:cNvPicPr>
            <a:picLocks noChangeAspect="1"/>
          </p:cNvPicPr>
          <p:nvPr/>
        </p:nvPicPr>
        <p:blipFill>
          <a:blip r:embed="rId2"/>
          <a:srcRect t="29343" r="2946" b="26165"/>
          <a:stretch>
            <a:fillRect/>
          </a:stretch>
        </p:blipFill>
        <p:spPr>
          <a:xfrm>
            <a:off x="357158" y="3071810"/>
            <a:ext cx="6072230" cy="24978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0166" y="357166"/>
            <a:ext cx="72866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Проектная </a:t>
            </a: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деятельность</a:t>
            </a:r>
          </a:p>
          <a:p>
            <a:pPr algn="ctr"/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</a:t>
            </a:r>
            <a:r>
              <a:rPr lang="ru-RU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психолого-педагогической </a:t>
            </a:r>
            <a:endParaRPr lang="ru-RU" sz="28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службы </a:t>
            </a:r>
            <a:r>
              <a:rPr lang="ru-RU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в ДОУ по </a:t>
            </a: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повышению </a:t>
            </a:r>
          </a:p>
          <a:p>
            <a:pPr algn="ctr"/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коммуникативной </a:t>
            </a:r>
            <a:r>
              <a:rPr lang="ru-RU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компетентности педагогов </a:t>
            </a: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и </a:t>
            </a:r>
            <a:r>
              <a:rPr lang="ru-RU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родителей воспитанников </a:t>
            </a:r>
            <a:endParaRPr lang="ru-RU" sz="28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в </a:t>
            </a:r>
            <a:r>
              <a:rPr lang="ru-RU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рамках реализации </a:t>
            </a:r>
            <a:endParaRPr lang="ru-RU" sz="28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образовательной </a:t>
            </a:r>
            <a:r>
              <a:rPr lang="ru-RU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области </a:t>
            </a:r>
            <a:endParaRPr lang="ru-RU" sz="28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r>
              <a:rPr lang="ru-RU" sz="28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«</a:t>
            </a:r>
            <a:r>
              <a:rPr lang="ru-RU" sz="2800" i="1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Социально-коммуникативное развитие</a:t>
            </a:r>
            <a:r>
              <a:rPr lang="ru-RU" sz="28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» </a:t>
            </a:r>
            <a:endParaRPr lang="ru-RU" sz="2800" i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endParaRPr lang="ru-RU" sz="2800" i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endParaRPr lang="ru-RU" sz="2800" i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endParaRPr lang="ru-RU" sz="2800" i="1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r"/>
            <a:r>
              <a:rPr lang="ru-RU" sz="2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224AC"/>
                </a:solidFill>
                <a:latin typeface="Bookman Old Style" pitchFamily="18" charset="0"/>
              </a:rPr>
              <a:t>Педагог-психолог: </a:t>
            </a:r>
          </a:p>
          <a:p>
            <a:pPr algn="r"/>
            <a:r>
              <a:rPr lang="ru-RU" sz="24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224AC"/>
                </a:solidFill>
                <a:latin typeface="Bookman Old Style" pitchFamily="18" charset="0"/>
              </a:rPr>
              <a:t>Полетаева Татьяна Викторовна</a:t>
            </a:r>
            <a:endParaRPr lang="ru-RU" sz="2400" i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7224AC"/>
              </a:solidFill>
              <a:latin typeface="Bookman Old Style" pitchFamily="18" charset="0"/>
            </a:endParaRPr>
          </a:p>
        </p:txBody>
      </p:sp>
      <p:pic>
        <p:nvPicPr>
          <p:cNvPr id="5" name="Picture 2" descr="D:\Work\lokomotivchik 9 02 2010\садик буклет\СКАЗКА 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28"/>
            <a:ext cx="1714512" cy="18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2).jpg"/>
          <p:cNvPicPr>
            <a:picLocks noChangeAspect="1"/>
          </p:cNvPicPr>
          <p:nvPr/>
        </p:nvPicPr>
        <p:blipFill>
          <a:blip r:embed="rId2"/>
          <a:srcRect t="7463" b="17910"/>
          <a:stretch>
            <a:fillRect/>
          </a:stretch>
        </p:blipFill>
        <p:spPr>
          <a:xfrm>
            <a:off x="6000760" y="1428736"/>
            <a:ext cx="2820829" cy="1685766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714356"/>
            <a:ext cx="828680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Принципы работы по проекту: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normalizeH="0" baseline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Добровольности;</a:t>
            </a:r>
            <a:endParaRPr kumimoji="0" lang="ru-RU" sz="2800" b="0" i="1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Сотрудничества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– участники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занимают равные позиции;</a:t>
            </a:r>
            <a:endParaRPr kumimoji="0" lang="ru-RU" sz="24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Конфиденциальности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– информация, относящаяся к тому или иному участнику, не обсуждается с другими без его согласия;</a:t>
            </a:r>
            <a:endParaRPr kumimoji="0" lang="ru-RU" sz="24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Доверительности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– открытость и искренность участников в описании своих чувств, мыслей;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Диалога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– участники находятся в постоянном контакте, обсуждают все возникающие вопросы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Текст 68"/>
          <p:cNvSpPr>
            <a:spLocks noGrp="1"/>
          </p:cNvSpPr>
          <p:nvPr>
            <p:ph type="body" idx="1"/>
          </p:nvPr>
        </p:nvSpPr>
        <p:spPr>
          <a:xfrm>
            <a:off x="857224" y="1357298"/>
            <a:ext cx="7500990" cy="4429156"/>
          </a:xfr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Bookman Old Style" pitchFamily="18" charset="0"/>
              </a:rPr>
              <a:t>Психолого-педагогическая</a:t>
            </a:r>
          </a:p>
          <a:p>
            <a:pPr algn="ctr"/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Bookman Old Style" pitchFamily="18" charset="0"/>
              </a:rPr>
              <a:t>служба</a:t>
            </a:r>
            <a:endParaRPr lang="ru-RU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1" name="Заголовок 67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107157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/>
            </a:r>
            <a:br>
              <a:rPr lang="ru-RU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</a:br>
            <a:r>
              <a:rPr lang="ru-RU" sz="3100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Модель социально-коммуникативного развития в ДОУ:</a:t>
            </a:r>
            <a:endParaRPr lang="ru-RU" dirty="0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857488" y="1571612"/>
            <a:ext cx="335758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2501092" y="1928008"/>
            <a:ext cx="71438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857488" y="2285992"/>
            <a:ext cx="335758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5858678" y="1928008"/>
            <a:ext cx="71358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65" name="Rectangle 61"/>
          <p:cNvSpPr>
            <a:spLocks noChangeArrowheads="1"/>
          </p:cNvSpPr>
          <p:nvPr/>
        </p:nvSpPr>
        <p:spPr bwMode="auto">
          <a:xfrm>
            <a:off x="1500166" y="2928934"/>
            <a:ext cx="22145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Психологическое                                                              сопровождение                                                                          педагогов</a:t>
            </a:r>
            <a:endParaRPr kumimoji="0" lang="ru-RU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1567" name="Rectangle 63"/>
          <p:cNvSpPr>
            <a:spLocks noChangeArrowheads="1"/>
          </p:cNvSpPr>
          <p:nvPr/>
        </p:nvSpPr>
        <p:spPr bwMode="auto">
          <a:xfrm>
            <a:off x="5643570" y="2928934"/>
            <a:ext cx="22860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Психологическое</a:t>
            </a:r>
            <a:endParaRPr kumimoji="0" lang="ru-RU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опровождение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cs typeface="Arial" pitchFamily="34" charset="0"/>
              </a:rPr>
              <a:t>родителей</a:t>
            </a:r>
            <a:endParaRPr kumimoji="0" lang="ru-RU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1428728" y="2928934"/>
            <a:ext cx="228601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>
            <a:off x="965175" y="3392487"/>
            <a:ext cx="9286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428728" y="3857628"/>
            <a:ext cx="228601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5400000">
            <a:off x="3251191" y="3392487"/>
            <a:ext cx="9286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5643570" y="2857496"/>
            <a:ext cx="221457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5400000">
            <a:off x="5144298" y="3356768"/>
            <a:ext cx="999338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5643570" y="3857628"/>
            <a:ext cx="221457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5400000">
            <a:off x="7358876" y="3356768"/>
            <a:ext cx="100013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>
            <a:endCxn id="21565" idx="0"/>
          </p:cNvCxnSpPr>
          <p:nvPr/>
        </p:nvCxnSpPr>
        <p:spPr>
          <a:xfrm rot="10800000" flipV="1">
            <a:off x="2607456" y="2285992"/>
            <a:ext cx="1214447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5286380" y="2285992"/>
            <a:ext cx="1214446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569" name="Rectangle 65"/>
          <p:cNvSpPr>
            <a:spLocks noChangeArrowheads="1"/>
          </p:cNvSpPr>
          <p:nvPr/>
        </p:nvSpPr>
        <p:spPr bwMode="auto">
          <a:xfrm>
            <a:off x="2500298" y="4714884"/>
            <a:ext cx="4500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Социально-коммуникативное                                                                      развитие ребенка</a:t>
            </a:r>
            <a:endParaRPr kumimoji="0" lang="ru-RU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2928926" y="4643446"/>
            <a:ext cx="371477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rot="5400000">
            <a:off x="2536811" y="5036355"/>
            <a:ext cx="78502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2928926" y="5429264"/>
            <a:ext cx="371477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rot="5400000">
            <a:off x="6250793" y="5036355"/>
            <a:ext cx="78581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>
            <a:stCxn id="21565" idx="2"/>
          </p:cNvCxnSpPr>
          <p:nvPr/>
        </p:nvCxnSpPr>
        <p:spPr>
          <a:xfrm rot="16200000" flipH="1">
            <a:off x="3015541" y="3444177"/>
            <a:ext cx="791182" cy="1607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rot="10800000" flipV="1">
            <a:off x="5429256" y="3857628"/>
            <a:ext cx="1357322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stCxn id="21565" idx="3"/>
          </p:cNvCxnSpPr>
          <p:nvPr/>
        </p:nvCxnSpPr>
        <p:spPr>
          <a:xfrm>
            <a:off x="3714744" y="3390599"/>
            <a:ext cx="1928826" cy="384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metod_point.jpg"/>
          <p:cNvPicPr>
            <a:picLocks noChangeAspect="1"/>
          </p:cNvPicPr>
          <p:nvPr/>
        </p:nvPicPr>
        <p:blipFill>
          <a:blip r:embed="rId2"/>
          <a:srcRect l="7500" t="10000" r="7500" b="13333"/>
          <a:stretch>
            <a:fillRect/>
          </a:stretch>
        </p:blipFill>
        <p:spPr>
          <a:xfrm>
            <a:off x="357158" y="642918"/>
            <a:ext cx="2786082" cy="1884703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14678" y="571480"/>
            <a:ext cx="31432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Психологическое                                                                   сопровождение                                                                      педагогов</a:t>
            </a:r>
            <a:endParaRPr kumimoji="0" lang="ru-RU" sz="24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14678" y="571480"/>
            <a:ext cx="314327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608249" y="1178703"/>
            <a:ext cx="1213652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14678" y="1785926"/>
            <a:ext cx="314327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750727" y="1178703"/>
            <a:ext cx="121444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57224" y="2857496"/>
            <a:ext cx="2637260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1.Структура</a:t>
            </a:r>
          </a:p>
          <a:p>
            <a:pPr algn="ctr"/>
            <a:r>
              <a:rPr lang="ru-RU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п</a:t>
            </a: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едагогических</a:t>
            </a:r>
          </a:p>
          <a:p>
            <a:pPr algn="ctr"/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способностей</a:t>
            </a:r>
          </a:p>
          <a:p>
            <a:pPr algn="ctr"/>
            <a:r>
              <a:rPr lang="ru-RU" sz="2000" dirty="0" smtClean="0">
                <a:ln>
                  <a:solidFill>
                    <a:schemeClr val="accent4"/>
                  </a:solidFill>
                </a:ln>
                <a:latin typeface="Bookman Old Style" pitchFamily="18" charset="0"/>
              </a:rPr>
              <a:t>(сентябрь-декабрь)</a:t>
            </a:r>
            <a:endParaRPr lang="ru-RU" dirty="0">
              <a:ln>
                <a:solidFill>
                  <a:schemeClr val="accent4"/>
                </a:solidFill>
              </a:ln>
              <a:latin typeface="Bookman Old Style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57224" y="2857496"/>
            <a:ext cx="264320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107919" y="3607595"/>
            <a:ext cx="149940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57224" y="4357694"/>
            <a:ext cx="264320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751125" y="3607595"/>
            <a:ext cx="149940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500694" y="2857496"/>
            <a:ext cx="264320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2.Мотивация к педагогической деятельности</a:t>
            </a:r>
          </a:p>
          <a:p>
            <a:pPr algn="ctr"/>
            <a:r>
              <a:rPr lang="ru-RU" sz="2000" dirty="0" smtClean="0">
                <a:ln>
                  <a:solidFill>
                    <a:schemeClr val="accent4"/>
                  </a:solidFill>
                </a:ln>
                <a:latin typeface="Bookman Old Style" pitchFamily="18" charset="0"/>
              </a:rPr>
              <a:t>(январь-март)</a:t>
            </a:r>
            <a:endParaRPr lang="ru-RU" dirty="0">
              <a:ln>
                <a:solidFill>
                  <a:schemeClr val="accent4"/>
                </a:solidFill>
              </a:ln>
              <a:latin typeface="Bookman Old Style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500694" y="2857496"/>
            <a:ext cx="264320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4751389" y="3607595"/>
            <a:ext cx="149940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500694" y="4357694"/>
            <a:ext cx="264320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7394595" y="3606801"/>
            <a:ext cx="150019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714612" y="4643446"/>
            <a:ext cx="407196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3.Профилактика профессиональной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деформации педагога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0" algn="l"/>
              </a:tabLst>
            </a:pPr>
            <a:r>
              <a:rPr lang="ru-RU" sz="2000" dirty="0" smtClean="0">
                <a:ln>
                  <a:solidFill>
                    <a:schemeClr val="accent4"/>
                  </a:solidFill>
                </a:ln>
                <a:latin typeface="Bookman Old Style" pitchFamily="18" charset="0"/>
                <a:cs typeface="Times New Roman" pitchFamily="18" charset="0"/>
              </a:rPr>
              <a:t>(апрель-июль)</a:t>
            </a:r>
            <a:endParaRPr kumimoji="0" lang="ru-RU" b="0" i="0" u="none" strike="noStrike" cap="none" normalizeH="0" baseline="0" dirty="0" smtClean="0">
              <a:ln>
                <a:solidFill>
                  <a:schemeClr val="accent4"/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857488" y="4643446"/>
            <a:ext cx="378621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2108183" y="5393545"/>
            <a:ext cx="149940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857488" y="6143644"/>
            <a:ext cx="378621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5894397" y="5393545"/>
            <a:ext cx="149940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21" idx="0"/>
          </p:cNvCxnSpPr>
          <p:nvPr/>
        </p:nvCxnSpPr>
        <p:spPr>
          <a:xfrm rot="10800000" flipV="1">
            <a:off x="2175854" y="1785926"/>
            <a:ext cx="1681778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5715008" y="1785926"/>
            <a:ext cx="1500198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22530" idx="0"/>
          </p:cNvCxnSpPr>
          <p:nvPr/>
        </p:nvCxnSpPr>
        <p:spPr>
          <a:xfrm rot="16200000" flipH="1">
            <a:off x="3303975" y="3196826"/>
            <a:ext cx="2857520" cy="35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214290"/>
            <a:ext cx="642942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u="none" strike="noStrike" normalizeH="0" baseline="0" dirty="0" smtClean="0">
                <a:ln w="2857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1. Структура педагогических способностей:</a:t>
            </a:r>
            <a:endParaRPr kumimoji="0" lang="ru-RU" sz="5400" b="1" u="none" strike="noStrike" normalizeH="0" baseline="0" dirty="0" smtClean="0">
              <a:ln w="2857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Рисунок 4" descr="notitle4.png"/>
          <p:cNvPicPr>
            <a:picLocks noChangeAspect="1"/>
          </p:cNvPicPr>
          <p:nvPr/>
        </p:nvPicPr>
        <p:blipFill>
          <a:blip r:embed="rId2">
            <a:lum contrast="30000"/>
          </a:blip>
          <a:srcRect t="1990" b="4497"/>
          <a:stretch>
            <a:fillRect/>
          </a:stretch>
        </p:blipFill>
        <p:spPr>
          <a:xfrm>
            <a:off x="4357686" y="2714620"/>
            <a:ext cx="4143404" cy="3643338"/>
          </a:xfrm>
          <a:prstGeom prst="rect">
            <a:avLst/>
          </a:prstGeom>
        </p:spPr>
      </p:pic>
      <p:pic>
        <p:nvPicPr>
          <p:cNvPr id="6" name="Рисунок 5" descr="trexmernye_chelovechki_3d_humans_396161.jpeg"/>
          <p:cNvPicPr>
            <a:picLocks noChangeAspect="1"/>
          </p:cNvPicPr>
          <p:nvPr/>
        </p:nvPicPr>
        <p:blipFill>
          <a:blip r:embed="rId3"/>
          <a:srcRect l="20588" t="5882" r="17647" b="5882"/>
          <a:stretch>
            <a:fillRect/>
          </a:stretch>
        </p:blipFill>
        <p:spPr>
          <a:xfrm>
            <a:off x="1285852" y="2928934"/>
            <a:ext cx="3000396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285728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Задачи 1 раздела</a:t>
            </a:r>
            <a:r>
              <a:rPr kumimoji="0" lang="ru-RU" sz="3200" b="1" i="0" u="none" strike="noStrike" normalizeH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проектной работы:</a:t>
            </a:r>
            <a:endParaRPr kumimoji="0" lang="ru-RU" sz="3200" b="1" i="0" u="none" strike="noStrike" normalizeH="0" baseline="0" dirty="0" smtClean="0">
              <a:ln w="1905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28596" y="857232"/>
            <a:ext cx="8286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Изучение индивидуальных особенностей педагога, уровня его коммуникабельности.</a:t>
            </a:r>
            <a:endParaRPr kumimoji="0" lang="ru-RU" sz="24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Знакомство</a:t>
            </a: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 причиной возникновения конфликтов, умение ее определить; правильное формулирование и разрешение конфликтной ситуации.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Повышение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коммуникативной компетентности педагогов: помощь в правильном выборе коммуникативной позиции в общении с ребенком и его родителями; умение чувствовать ритмику разговора, владение приемами «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Я-сообщения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»,  «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Вы-подхода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», компромисса, индивидуализации </a:t>
            </a:r>
            <a:r>
              <a:rPr kumimoji="0" lang="ru-RU" sz="2400" b="0" i="0" u="none" strike="noStrike" cap="none" normalizeH="0" baseline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педагогических воздействий.</a:t>
            </a:r>
            <a:endParaRPr kumimoji="0" lang="ru-RU" sz="24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Развитие умений и навыков гибкого выхода из конфликтных ситуаций.</a:t>
            </a:r>
            <a:endParaRPr kumimoji="0" lang="ru-RU" sz="24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14356"/>
            <a:ext cx="7414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Формы взаимодействия: </a:t>
            </a:r>
            <a:endParaRPr lang="ru-RU" sz="40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seminar_medium.jpg"/>
          <p:cNvPicPr>
            <a:picLocks noChangeAspect="1"/>
          </p:cNvPicPr>
          <p:nvPr/>
        </p:nvPicPr>
        <p:blipFill>
          <a:blip r:embed="rId2"/>
          <a:srcRect l="5468" r="8984" b="3125"/>
          <a:stretch>
            <a:fillRect/>
          </a:stretch>
        </p:blipFill>
        <p:spPr>
          <a:xfrm>
            <a:off x="4500562" y="2000240"/>
            <a:ext cx="4373865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1643050"/>
            <a:ext cx="55007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анкетирование и тесты,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семинар-практикум, 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мини-лекции,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педагогические игры,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презентации</a:t>
            </a:r>
            <a:endParaRPr lang="ru-RU" sz="3600" dirty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42976" y="857232"/>
            <a:ext cx="7143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2857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2. Мотивация к педагогической деятельности:</a:t>
            </a:r>
            <a:endParaRPr kumimoji="0" lang="ru-RU" sz="5400" b="1" i="0" u="none" strike="noStrike" normalizeH="0" baseline="0" dirty="0" smtClean="0">
              <a:ln w="2857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Рисунок 3" descr="1364283287_ipuzzle-pieces.jpg"/>
          <p:cNvPicPr>
            <a:picLocks noChangeAspect="1"/>
          </p:cNvPicPr>
          <p:nvPr/>
        </p:nvPicPr>
        <p:blipFill>
          <a:blip r:embed="rId2" cstate="print"/>
          <a:srcRect l="9482" t="10081" r="5172" b="10696"/>
          <a:stretch>
            <a:fillRect/>
          </a:stretch>
        </p:blipFill>
        <p:spPr>
          <a:xfrm>
            <a:off x="2071670" y="3500438"/>
            <a:ext cx="5143536" cy="2961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9" y="500042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Задачи 2 раздела проектной работы:</a:t>
            </a:r>
            <a:endParaRPr lang="ru-RU" sz="32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34" y="1214422"/>
            <a:ext cx="82868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Определение уровня социально-психологического климата в коллективе.</a:t>
            </a:r>
            <a:endParaRPr kumimoji="0" lang="ru-RU" sz="28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Понимание и принятие важности взаимодействия в команде как залога успешности в профессиональной деятельности. </a:t>
            </a:r>
            <a:endParaRPr kumimoji="0" lang="ru-RU" sz="28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Создание благоприятного психологического климата в коллективе.</a:t>
            </a:r>
            <a:endParaRPr kumimoji="0" lang="ru-RU" sz="28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Формирование навыков позитивного, созидательного общения воспитателей.</a:t>
            </a:r>
            <a:endParaRPr kumimoji="0" lang="ru-RU" sz="28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7414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Формы взаимодействия: </a:t>
            </a:r>
            <a:endParaRPr lang="ru-RU" sz="40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85860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анкетирование и тесты, 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дискуссии, 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информационно-практические занятия, 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познавательно–деловые игры</a:t>
            </a:r>
            <a:endParaRPr lang="ru-RU" sz="3600" dirty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</p:txBody>
      </p:sp>
      <p:pic>
        <p:nvPicPr>
          <p:cNvPr id="6" name="Рисунок 5" descr="soc-p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071942"/>
            <a:ext cx="6772275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ofessional-burnout-1.jpg"/>
          <p:cNvPicPr>
            <a:picLocks noChangeAspect="1"/>
          </p:cNvPicPr>
          <p:nvPr/>
        </p:nvPicPr>
        <p:blipFill>
          <a:blip r:embed="rId2"/>
          <a:srcRect t="7692" b="5128"/>
          <a:stretch>
            <a:fillRect/>
          </a:stretch>
        </p:blipFill>
        <p:spPr>
          <a:xfrm>
            <a:off x="5286380" y="3500438"/>
            <a:ext cx="3359681" cy="2928958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500042"/>
            <a:ext cx="821537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3. Профилактика профессиональной деформации педагога:</a:t>
            </a:r>
            <a:endParaRPr kumimoji="0" lang="ru-RU" sz="5400" b="1" i="0" u="none" strike="noStrike" normalizeH="0" baseline="0" dirty="0" smtClean="0">
              <a:ln w="1905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Рисунок 3" descr="чел6.jpg"/>
          <p:cNvPicPr>
            <a:picLocks noChangeAspect="1"/>
          </p:cNvPicPr>
          <p:nvPr/>
        </p:nvPicPr>
        <p:blipFill>
          <a:blip r:embed="rId3">
            <a:lum contrast="10000"/>
          </a:blip>
          <a:srcRect l="17485" t="4479" r="22363" b="7731"/>
          <a:stretch>
            <a:fillRect/>
          </a:stretch>
        </p:blipFill>
        <p:spPr>
          <a:xfrm>
            <a:off x="428596" y="3143248"/>
            <a:ext cx="2286016" cy="3336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256_clip_image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43050"/>
            <a:ext cx="4581525" cy="31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Социально-коммуникативное развитие детей  относится к числу важнейших проблем педагогики</a:t>
            </a:r>
            <a:endParaRPr lang="ru-RU" sz="24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 descr="771.282x288.jpg"/>
          <p:cNvPicPr>
            <a:picLocks noChangeAspect="1"/>
          </p:cNvPicPr>
          <p:nvPr/>
        </p:nvPicPr>
        <p:blipFill>
          <a:blip r:embed="rId3"/>
          <a:srcRect l="13514" t="11261" r="15181" b="7657"/>
          <a:stretch>
            <a:fillRect/>
          </a:stretch>
        </p:blipFill>
        <p:spPr>
          <a:xfrm>
            <a:off x="6143636" y="3382911"/>
            <a:ext cx="2500330" cy="2903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5214950"/>
            <a:ext cx="5786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 становятся невольными свидетелями конфликтов взрослых</a:t>
            </a:r>
            <a:endParaRPr lang="ru-RU" sz="20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92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92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Задачи 3 раздела проектной работы:</a:t>
            </a:r>
            <a:endParaRPr lang="ru-RU" sz="32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1571612"/>
            <a:ext cx="83582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Определение уровня эмоционального выгорания педагогов.</a:t>
            </a:r>
            <a:endParaRPr kumimoji="0" lang="ru-RU" sz="24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Передача психологических знаний о синдроме эмоционального выгорания, его причинах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способах преодоления.</a:t>
            </a:r>
            <a:endParaRPr kumimoji="0" lang="ru-RU" sz="24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Нахождение адекватных форм общения с детьми; умение самостоятельно справляться с ситуацией эмоционального дискомфорта и научить этому детей.</a:t>
            </a:r>
            <a:endParaRPr kumimoji="0" lang="ru-RU" sz="24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Способствование освоению эффективных способов снятия внутреннего напряжения, приемов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саморегуляции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3ce05e422b0d8bcfa6ab6ea157de3bb.jpg"/>
          <p:cNvPicPr>
            <a:picLocks noChangeAspect="1"/>
          </p:cNvPicPr>
          <p:nvPr/>
        </p:nvPicPr>
        <p:blipFill>
          <a:blip r:embed="rId2"/>
          <a:srcRect l="5882" t="15686" r="2941" b="9803"/>
          <a:stretch>
            <a:fillRect/>
          </a:stretch>
        </p:blipFill>
        <p:spPr>
          <a:xfrm>
            <a:off x="4286248" y="3786190"/>
            <a:ext cx="4549472" cy="2788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571480"/>
            <a:ext cx="728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Формы взаимодействия: </a:t>
            </a:r>
            <a:endParaRPr lang="ru-RU" sz="36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357298"/>
            <a:ext cx="70009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анкетирование и тесты, 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консультации, 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занятия-тренинги, 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дискуссии, 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психологические игры, </a:t>
            </a:r>
          </a:p>
          <a:p>
            <a:pPr>
              <a:buFont typeface="Wingdings" pitchFamily="2" charset="2"/>
              <a:buChar char="ü"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упражнения</a:t>
            </a:r>
            <a:endParaRPr lang="ru-RU" sz="3600" dirty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25272117_s800.jpg"/>
          <p:cNvPicPr>
            <a:picLocks noChangeAspect="1"/>
          </p:cNvPicPr>
          <p:nvPr/>
        </p:nvPicPr>
        <p:blipFill>
          <a:blip r:embed="rId2">
            <a:lum contrast="10000"/>
          </a:blip>
          <a:srcRect t="22355" b="2448"/>
          <a:stretch>
            <a:fillRect/>
          </a:stretch>
        </p:blipFill>
        <p:spPr>
          <a:xfrm>
            <a:off x="2071670" y="2214554"/>
            <a:ext cx="500449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8143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«Дошкольное детство» - уникальный период </a:t>
            </a:r>
          </a:p>
          <a:p>
            <a:pPr algn="ctr"/>
            <a:r>
              <a:rPr lang="ru-RU" sz="2000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жизни человека, когда осуществляется развитие личности. В этот период ребенок находится в полной зависимости от окружающих взрослых – </a:t>
            </a:r>
          </a:p>
          <a:p>
            <a:pPr algn="ctr"/>
            <a:r>
              <a:rPr lang="ru-RU" sz="2000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родителей и педагогов.</a:t>
            </a:r>
            <a:endParaRPr lang="ru-RU" sz="20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21495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Формирование активной жизненной позиции родителей является актуальной проблемой для педагогов детского сада. </a:t>
            </a:r>
            <a:endParaRPr lang="ru-RU" sz="24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0ad20c3442968d02fc4d86ee1600c4292a584023.jpg"/>
          <p:cNvPicPr>
            <a:picLocks noChangeAspect="1"/>
          </p:cNvPicPr>
          <p:nvPr/>
        </p:nvPicPr>
        <p:blipFill>
          <a:blip r:embed="rId2"/>
          <a:srcRect l="3750" t="8750" r="6250" b="25625"/>
          <a:stretch>
            <a:fillRect/>
          </a:stretch>
        </p:blipFill>
        <p:spPr>
          <a:xfrm>
            <a:off x="2500298" y="357166"/>
            <a:ext cx="4429156" cy="2153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286116" y="571480"/>
            <a:ext cx="264320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Психологическое</a:t>
            </a:r>
            <a:endParaRPr kumimoji="0" lang="ru-RU" sz="20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опровождение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cs typeface="Arial" pitchFamily="34" charset="0"/>
              </a:rPr>
              <a:t>родителей</a:t>
            </a:r>
            <a:endParaRPr kumimoji="0" lang="ru-RU" sz="20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28992" y="2357430"/>
            <a:ext cx="235745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894001" y="2892421"/>
            <a:ext cx="10715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428992" y="3429000"/>
            <a:ext cx="235745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5251455" y="2892421"/>
            <a:ext cx="10715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928926" y="2357430"/>
            <a:ext cx="34868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Модели конструктивных </a:t>
            </a:r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родительских позиций</a:t>
            </a:r>
            <a:endParaRPr kumimoji="0" lang="ru-RU" sz="20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57488" y="3857628"/>
            <a:ext cx="342902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465373" y="4249743"/>
            <a:ext cx="785024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857488" y="4643446"/>
            <a:ext cx="342902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894397" y="4249743"/>
            <a:ext cx="78581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85786" y="4429132"/>
            <a:ext cx="36519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Позиция</a:t>
            </a:r>
          </a:p>
          <a:p>
            <a:pPr algn="ctr"/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«Родитель – Воспитанник» </a:t>
            </a:r>
            <a:endParaRPr lang="ru-RU" sz="2000" dirty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57752" y="4429132"/>
            <a:ext cx="371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endParaRPr lang="ru-RU" sz="20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Позиция</a:t>
            </a:r>
          </a:p>
          <a:p>
            <a:pPr algn="ctr"/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«Родитель – Партнер ДОУ» </a:t>
            </a:r>
            <a:endParaRPr lang="ru-RU" sz="2000" dirty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14348" y="5357826"/>
            <a:ext cx="36433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357952" y="5714222"/>
            <a:ext cx="71438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14348" y="6072206"/>
            <a:ext cx="36433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4001290" y="5714222"/>
            <a:ext cx="71438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929190" y="5357826"/>
            <a:ext cx="35719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4572794" y="5714222"/>
            <a:ext cx="71438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929190" y="6072206"/>
            <a:ext cx="35719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8144694" y="5714222"/>
            <a:ext cx="71438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4429521" y="3642917"/>
            <a:ext cx="4278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0800000" flipV="1">
            <a:off x="2143108" y="4643446"/>
            <a:ext cx="1500198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5357818" y="4643446"/>
            <a:ext cx="1643074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diteli.jpg"/>
          <p:cNvPicPr>
            <a:picLocks noChangeAspect="1"/>
          </p:cNvPicPr>
          <p:nvPr/>
        </p:nvPicPr>
        <p:blipFill>
          <a:blip r:embed="rId2"/>
          <a:srcRect l="22143" r="26428" b="8904"/>
          <a:stretch>
            <a:fillRect/>
          </a:stretch>
        </p:blipFill>
        <p:spPr>
          <a:xfrm>
            <a:off x="6429388" y="1214422"/>
            <a:ext cx="2286016" cy="2533658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571480"/>
            <a:ext cx="8501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Позиция: «Родитель – Воспитанник»</a:t>
            </a:r>
            <a:endParaRPr kumimoji="0" lang="ru-RU" sz="3200" b="1" i="0" u="none" strike="noStrike" normalizeH="0" baseline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57158" y="1357298"/>
            <a:ext cx="842962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Характеристика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отношений: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Выстраиваются на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педагогических принципах,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предлагают информационную, эмоциональную зависимость от ДОУ, его потребность и готовность занять в определенных вопросах подчиненную позицию. </a:t>
            </a:r>
            <a:endParaRPr kumimoji="0" lang="ru-RU" sz="3200" b="0" i="1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785794"/>
            <a:ext cx="842968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Формирование родительских установок и позиций, способствующих образованию и развитию ребенка.</a:t>
            </a:r>
            <a:endParaRPr kumimoji="0" lang="ru-RU" sz="32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Формирование родительской компетентности в вопросах организации воспитательной деятельности, создание развивающей среды для ребенка вне ДОУ. </a:t>
            </a:r>
            <a:endParaRPr kumimoji="0" lang="ru-RU" sz="32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otrydnichestvo.jpg"/>
          <p:cNvPicPr>
            <a:picLocks noChangeAspect="1"/>
          </p:cNvPicPr>
          <p:nvPr/>
        </p:nvPicPr>
        <p:blipFill>
          <a:blip r:embed="rId2"/>
          <a:srcRect l="8653" t="4031" r="8013" b="11671"/>
          <a:stretch>
            <a:fillRect/>
          </a:stretch>
        </p:blipFill>
        <p:spPr>
          <a:xfrm>
            <a:off x="5214942" y="1285860"/>
            <a:ext cx="3143272" cy="2780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00034" y="642918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Позиция: «Родитель – Партнер ДОУ»</a:t>
            </a:r>
            <a:endParaRPr lang="ru-RU" sz="32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28596" y="1428736"/>
            <a:ext cx="828680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Характеристика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отношений: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Выстраиваются на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понимании и принятии общих задач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предмета взаимодействия, предполагают паритетные права и сотрудничество в решении всех значимых вопросов.</a:t>
            </a:r>
            <a:endParaRPr kumimoji="0" lang="ru-RU" sz="3200" b="0" i="1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0" y="357166"/>
            <a:ext cx="885828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3200" b="1" i="0" u="none" strike="noStrike" normalizeH="0" baseline="0" dirty="0" smtClean="0">
              <a:ln w="1905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Построение систематической работы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 родителями, опирающейся на эффективные родительские позиции, способствующие образованию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развитию ребенка.</a:t>
            </a:r>
            <a:endParaRPr kumimoji="0" lang="ru-RU" sz="32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Выработка общей позиции по отношению к проблемам ДОУ.</a:t>
            </a:r>
            <a:endParaRPr kumimoji="0" lang="ru-RU" sz="32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Создание материальных и психологических условий для успешного развития ребенка.</a:t>
            </a:r>
            <a:endParaRPr kumimoji="0" lang="ru-RU" sz="32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-89829_1_6.jpg"/>
          <p:cNvPicPr>
            <a:picLocks noChangeAspect="1"/>
          </p:cNvPicPr>
          <p:nvPr/>
        </p:nvPicPr>
        <p:blipFill>
          <a:blip r:embed="rId2"/>
          <a:srcRect l="3125" t="23437" r="4297" b="23437"/>
          <a:stretch>
            <a:fillRect/>
          </a:stretch>
        </p:blipFill>
        <p:spPr>
          <a:xfrm>
            <a:off x="3214678" y="4071942"/>
            <a:ext cx="5643602" cy="24288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1472" y="500042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Формы взаимодействия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с родителями: </a:t>
            </a:r>
            <a:endParaRPr lang="ru-RU" sz="36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28802"/>
            <a:ext cx="50720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анкетирование, 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родительские собрания, 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мастер-классы, 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</a:t>
            </a:r>
            <a:r>
              <a:rPr lang="ru-RU" sz="2800" i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креативные</a:t>
            </a:r>
            <a:r>
              <a:rPr lang="ru-RU" sz="28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задания, 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консультации, 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круглый стол, 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</a:rPr>
              <a:t> занятия. </a:t>
            </a:r>
            <a:endParaRPr lang="ru-RU" sz="2800" i="1" dirty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632_image.jpg"/>
          <p:cNvPicPr>
            <a:picLocks noChangeAspect="1"/>
          </p:cNvPicPr>
          <p:nvPr/>
        </p:nvPicPr>
        <p:blipFill>
          <a:blip r:embed="rId2">
            <a:lum contrast="10000"/>
          </a:blip>
          <a:srcRect t="21622" r="5128" b="4505"/>
          <a:stretch>
            <a:fillRect/>
          </a:stretch>
        </p:blipFill>
        <p:spPr>
          <a:xfrm rot="21392603">
            <a:off x="2374245" y="3371243"/>
            <a:ext cx="5286412" cy="3087280"/>
          </a:xfrm>
          <a:prstGeom prst="rect">
            <a:avLst/>
          </a:prstGeom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596" y="285728"/>
            <a:ext cx="842968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Ожидаемые результаты: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normalizeH="0" baseline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Приобретение коммуникативного опыта: умения ориентироваться в информации и применение приобретенных знаний и навыков, преодоление психологических барьеров во взаимодействии с другими людьми, моделирование процесса эффективного общения;</a:t>
            </a:r>
            <a:endParaRPr kumimoji="0" lang="ru-RU" sz="20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85728"/>
            <a:ext cx="807249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Классификация конфликтов, возникающих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детском саду:</a:t>
            </a:r>
            <a:endParaRPr kumimoji="0" lang="ru-RU" sz="4400" b="1" i="0" u="none" strike="noStrike" normalizeH="0" baseline="0" dirty="0" smtClean="0">
              <a:ln w="1905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 descr="p_10394d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214686"/>
            <a:ext cx="3786214" cy="3060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51344"/>
            <a:ext cx="87868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улучшение психологического климата в коллективе;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создание педагогической деятельности в команде;</a:t>
            </a:r>
            <a:endParaRPr lang="ru-RU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nasha-komand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643182"/>
            <a:ext cx="8065620" cy="3365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64" y="571480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Коррекция личностных недостатков, мешающих развитию коммуникабельности и построению позитивного общения с участниками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образовательного процесса;</a:t>
            </a:r>
            <a:endParaRPr lang="ru-RU" sz="24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Овладение техниками </a:t>
            </a:r>
            <a:r>
              <a:rPr lang="ru-RU" sz="24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саморегуляции</a:t>
            </a: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эмоционального состояния;</a:t>
            </a:r>
            <a:endParaRPr lang="ru-RU" sz="24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9" name="Рисунок 8" descr="1123415-Clipart-Of-A-3d-Colorful-Diverse-People-Holding-Flowers-Royalty-Free-CGI-Illustration.jpg"/>
          <p:cNvPicPr>
            <a:picLocks noChangeAspect="1"/>
          </p:cNvPicPr>
          <p:nvPr/>
        </p:nvPicPr>
        <p:blipFill>
          <a:blip r:embed="rId2">
            <a:lum contrast="20000"/>
          </a:blip>
          <a:srcRect t="22473" b="28457"/>
          <a:stretch>
            <a:fillRect/>
          </a:stretch>
        </p:blipFill>
        <p:spPr>
          <a:xfrm>
            <a:off x="1357290" y="2857496"/>
            <a:ext cx="6697703" cy="3432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Взаимодействие персонала ДОУ с родителями воспитанников в партнерской позиции;</a:t>
            </a:r>
            <a:endParaRPr lang="ru-RU" sz="32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Рисунок 2" descr="za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416091"/>
            <a:ext cx="6572296" cy="3560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32516257_546_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643174" y="2071678"/>
            <a:ext cx="5857916" cy="43715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1472" y="500042"/>
            <a:ext cx="8001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Создание материальных и психологических условий </a:t>
            </a:r>
          </a:p>
          <a:p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социально-коммуникативного развития ребенка.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манда.jpg"/>
          <p:cNvPicPr>
            <a:picLocks noChangeAspect="1"/>
          </p:cNvPicPr>
          <p:nvPr/>
        </p:nvPicPr>
        <p:blipFill>
          <a:blip r:embed="rId2"/>
          <a:srcRect l="12500" t="15000" r="6875" b="8750"/>
          <a:stretch>
            <a:fillRect/>
          </a:stretch>
        </p:blipFill>
        <p:spPr>
          <a:xfrm>
            <a:off x="1071538" y="428604"/>
            <a:ext cx="5000660" cy="3546980"/>
          </a:xfrm>
          <a:prstGeom prst="rect">
            <a:avLst/>
          </a:prstGeom>
        </p:spPr>
      </p:pic>
      <p:pic>
        <p:nvPicPr>
          <p:cNvPr id="2" name="Рисунок 1" descr="3D-Character-42-e1359973389835.jpg"/>
          <p:cNvPicPr>
            <a:picLocks noChangeAspect="1"/>
          </p:cNvPicPr>
          <p:nvPr/>
        </p:nvPicPr>
        <p:blipFill>
          <a:blip r:embed="rId3"/>
          <a:srcRect l="926" t="11111" r="1851" b="3703"/>
          <a:stretch>
            <a:fillRect/>
          </a:stretch>
        </p:blipFill>
        <p:spPr>
          <a:xfrm>
            <a:off x="3071802" y="2928934"/>
            <a:ext cx="543550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214422"/>
            <a:ext cx="5929354" cy="5214974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57224" y="571480"/>
            <a:ext cx="78581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4400" b="1" i="0" u="none" strike="noStrike" normalizeH="0" baseline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ak-vyiyti-iz-konfliktnoy-situatsii.jpg"/>
          <p:cNvPicPr>
            <a:picLocks noChangeAspect="1"/>
          </p:cNvPicPr>
          <p:nvPr/>
        </p:nvPicPr>
        <p:blipFill>
          <a:blip r:embed="rId2">
            <a:lum contrast="20000"/>
          </a:blip>
          <a:srcRect l="22916" t="8333" r="27083" b="14583"/>
          <a:stretch>
            <a:fillRect/>
          </a:stretch>
        </p:blipFill>
        <p:spPr>
          <a:xfrm>
            <a:off x="6072198" y="1500174"/>
            <a:ext cx="271464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500042"/>
            <a:ext cx="864399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normalizeH="0" baseline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Воспитатель – </a:t>
            </a:r>
            <a:r>
              <a:rPr kumimoji="0" lang="ru-RU" sz="4400" b="1" i="0" u="none" strike="noStrike" normalizeH="0" baseline="0" dirty="0" err="1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воспитатель</a:t>
            </a:r>
            <a:endParaRPr kumimoji="0" lang="ru-RU" sz="4000" b="0" i="0" u="none" strike="noStrike" cap="none" normalizeH="0" baseline="0" dirty="0" smtClean="0">
              <a:ln w="1905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Причины:</a:t>
            </a:r>
            <a:r>
              <a:rPr kumimoji="0" lang="ru-RU" sz="28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личная антипатия,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несовпадение точек зрения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ru-RU" sz="2800" b="0" i="0" u="none" strike="noStrike" cap="none" normalizeH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профессиональным вопросам,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ревность к отношению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 родителями, детьми, </a:t>
            </a:r>
            <a:endParaRPr lang="ru-RU" sz="2800" dirty="0" smtClean="0">
              <a:ln>
                <a:solidFill>
                  <a:schemeClr val="accent4">
                    <a:lumMod val="50000"/>
                  </a:schemeClr>
                </a:solidFill>
              </a:ln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заведующей,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ощущение собственной</a:t>
            </a:r>
            <a:r>
              <a:rPr kumimoji="0" lang="ru-RU" sz="2800" b="0" i="0" u="none" strike="noStrike" cap="none" normalizeH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нереализованности.</a:t>
            </a:r>
            <a:endParaRPr kumimoji="0" lang="ru-RU" sz="32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p0613_03.jpg"/>
          <p:cNvPicPr>
            <a:picLocks noChangeAspect="1"/>
          </p:cNvPicPr>
          <p:nvPr/>
        </p:nvPicPr>
        <p:blipFill>
          <a:blip r:embed="rId2"/>
          <a:srcRect l="7386" t="10828" r="9091" b="6128"/>
          <a:stretch>
            <a:fillRect/>
          </a:stretch>
        </p:blipFill>
        <p:spPr>
          <a:xfrm>
            <a:off x="5429256" y="1428736"/>
            <a:ext cx="3357586" cy="363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571480"/>
            <a:ext cx="79296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normalizeH="0" baseline="0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Воспитатель – родитель</a:t>
            </a:r>
            <a:endParaRPr kumimoji="0" lang="ru-RU" sz="4400" b="1" i="0" u="none" strike="noStrike" normalizeH="0" baseline="0" dirty="0" smtClean="0">
              <a:ln w="1905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Причины: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р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азногласия по поводу психологических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особенностей ребенка,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неадекватного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оведения</a:t>
            </a: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ребенка в группе.</a:t>
            </a:r>
            <a:endParaRPr kumimoji="0" lang="ru-RU" sz="32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285860"/>
            <a:ext cx="3492808" cy="2928958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500042"/>
            <a:ext cx="821537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Родитель – заведующий</a:t>
            </a:r>
            <a:endParaRPr kumimoji="0" lang="ru-RU" sz="4000" b="1" i="0" u="none" strike="noStrike" normalizeH="0" baseline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36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Причины: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з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авышенные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требования к ребенку,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неадекватная оценка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способностей ребенка,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недостаточное внимание к ребенку.</a:t>
            </a:r>
            <a:endParaRPr kumimoji="0" lang="ru-RU" sz="32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tmp-phpJewwAW.jpg"/>
          <p:cNvPicPr>
            <a:picLocks noChangeAspect="1"/>
          </p:cNvPicPr>
          <p:nvPr/>
        </p:nvPicPr>
        <p:blipFill>
          <a:blip r:embed="rId2"/>
          <a:srcRect t="8538" b="14617"/>
          <a:stretch>
            <a:fillRect/>
          </a:stretch>
        </p:blipFill>
        <p:spPr>
          <a:xfrm>
            <a:off x="1643042" y="2643182"/>
            <a:ext cx="6315119" cy="36433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429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 </a:t>
            </a:r>
            <a:r>
              <a:rPr lang="ru-RU" sz="2800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Качество дошкольного образования непосредственно зависит от уровня профессиональной компетентности педагогов </a:t>
            </a:r>
          </a:p>
          <a:p>
            <a:pPr algn="ctr"/>
            <a:r>
              <a:rPr lang="ru-RU" sz="2800" b="1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педагогической культуры родителей </a:t>
            </a:r>
            <a:endParaRPr lang="ru-RU" sz="2000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omanda.jpg"/>
          <p:cNvPicPr>
            <a:picLocks noChangeAspect="1"/>
          </p:cNvPicPr>
          <p:nvPr/>
        </p:nvPicPr>
        <p:blipFill>
          <a:blip r:embed="rId2"/>
          <a:srcRect l="12500" t="4687" r="8984" b="3125"/>
          <a:stretch>
            <a:fillRect/>
          </a:stretch>
        </p:blipFill>
        <p:spPr>
          <a:xfrm>
            <a:off x="5143504" y="1500174"/>
            <a:ext cx="3488355" cy="30718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71435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Проект</a:t>
            </a:r>
            <a:r>
              <a:rPr lang="ru-RU" sz="3600" b="1" i="1" dirty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: </a:t>
            </a:r>
            <a:r>
              <a:rPr lang="ru-RU" sz="4400" b="1" i="1" dirty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4000" b="1" i="1" dirty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Вместе мы </a:t>
            </a:r>
            <a:r>
              <a:rPr lang="ru-RU" sz="4000" b="1" i="1" dirty="0" smtClean="0">
                <a:ln w="1905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команда!»</a:t>
            </a:r>
            <a:endParaRPr lang="ru-RU" sz="3600" b="1" dirty="0">
              <a:ln w="1905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1357298"/>
            <a:ext cx="700092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Цель проекта:</a:t>
            </a:r>
            <a:endParaRPr kumimoji="0" lang="ru-RU" sz="3600" strike="noStrike" cap="none" normalizeH="0" baseline="0" dirty="0" smtClean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Формирование коммуникативной компетентности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педагогов и родителей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создания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сихологических</a:t>
            </a: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условий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социально-коммуникативном развитии дошкольников.</a:t>
            </a:r>
            <a:endParaRPr kumimoji="0" lang="ru-RU" sz="3200" b="0" i="0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571480"/>
            <a:ext cx="8715404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Участники проекта: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педагог-психолог,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социальный педагог,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педагоги,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администрация,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родители.</a:t>
            </a:r>
            <a:endParaRPr kumimoji="0" lang="ru-RU" sz="4000" b="0" i="1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85720" y="5357826"/>
            <a:ext cx="8143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Срок проекта</a:t>
            </a:r>
            <a:r>
              <a:rPr kumimoji="0" lang="ru-RU" sz="3600" b="1" i="1" u="none" strike="noStrike" normalizeH="0" baseline="0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36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 год (сентябрь-август) </a:t>
            </a:r>
            <a:endParaRPr kumimoji="0" lang="ru-RU" sz="4000" b="0" i="1" u="none" strike="noStrike" cap="none" normalizeH="0" baseline="0" dirty="0" smtClean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 проекта</a:t>
            </a:r>
            <a:r>
              <a:rPr kumimoji="0" lang="ru-RU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год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helovechki-300x2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643182"/>
            <a:ext cx="3860203" cy="2882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944</TotalTime>
  <Words>894</Words>
  <Application>Microsoft Office PowerPoint</Application>
  <PresentationFormat>Экран (4:3)</PresentationFormat>
  <Paragraphs>205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Модель социально-коммуникативного развития в ДОУ: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98</cp:revision>
  <dcterms:created xsi:type="dcterms:W3CDTF">2014-11-27T10:30:51Z</dcterms:created>
  <dcterms:modified xsi:type="dcterms:W3CDTF">2015-01-21T10:01:00Z</dcterms:modified>
</cp:coreProperties>
</file>