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0" r:id="rId17"/>
    <p:sldId id="260" r:id="rId18"/>
    <p:sldId id="275" r:id="rId19"/>
    <p:sldId id="261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jivotniy_mir26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484784"/>
            <a:ext cx="7128792" cy="486540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332656"/>
            <a:ext cx="8892480" cy="1080120"/>
          </a:xfrm>
        </p:spPr>
        <p:txBody>
          <a:bodyPr vert="horz">
            <a:normAutofit fontScale="90000"/>
          </a:bodyPr>
          <a:lstStyle/>
          <a:p>
            <a:pPr algn="ctr"/>
            <a:r>
              <a:rPr lang="ru-RU" dirty="0" smtClean="0"/>
              <a:t>Обобщение по теме: </a:t>
            </a:r>
            <a:br>
              <a:rPr lang="ru-RU" dirty="0" smtClean="0"/>
            </a:br>
            <a:r>
              <a:rPr lang="ru-RU" dirty="0" smtClean="0"/>
              <a:t>«Питание и пищеварение».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Третий лишний</a:t>
            </a:r>
            <a:endParaRPr lang="ru-RU" sz="3600" dirty="0"/>
          </a:p>
        </p:txBody>
      </p:sp>
      <p:pic>
        <p:nvPicPr>
          <p:cNvPr id="4" name="Содержимое 3" descr="0007-005-Les-eto-udivitelnaja-kladovaja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1412776"/>
            <a:ext cx="2952328" cy="2498124"/>
          </a:xfrm>
        </p:spPr>
      </p:pic>
      <p:pic>
        <p:nvPicPr>
          <p:cNvPr id="5" name="Рисунок 4" descr="aktiniya0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1412776"/>
            <a:ext cx="3790448" cy="2520280"/>
          </a:xfrm>
          <a:prstGeom prst="rect">
            <a:avLst/>
          </a:prstGeom>
        </p:spPr>
      </p:pic>
      <p:pic>
        <p:nvPicPr>
          <p:cNvPr id="6" name="Рисунок 5" descr="yahooeu_ru_1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5856" y="4005064"/>
            <a:ext cx="3023617" cy="2553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Третий лишний</a:t>
            </a:r>
            <a:endParaRPr lang="ru-RU" sz="3600" dirty="0"/>
          </a:p>
        </p:txBody>
      </p:sp>
      <p:pic>
        <p:nvPicPr>
          <p:cNvPr id="4" name="Содержимое 3" descr="hyaena1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1412776"/>
            <a:ext cx="3600400" cy="2765367"/>
          </a:xfrm>
        </p:spPr>
      </p:pic>
      <p:pic>
        <p:nvPicPr>
          <p:cNvPr id="7" name="Рисунок 6" descr="yahooeu_ru_1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2" y="4149080"/>
            <a:ext cx="3023617" cy="2553793"/>
          </a:xfrm>
          <a:prstGeom prst="rect">
            <a:avLst/>
          </a:prstGeom>
        </p:spPr>
      </p:pic>
      <p:pic>
        <p:nvPicPr>
          <p:cNvPr id="8" name="Рисунок 7" descr="7514f3137940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1340768"/>
            <a:ext cx="3819354" cy="27869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Восстанови схему</a:t>
            </a:r>
            <a:endParaRPr lang="ru-RU" sz="3600" dirty="0"/>
          </a:p>
        </p:txBody>
      </p:sp>
      <p:pic>
        <p:nvPicPr>
          <p:cNvPr id="4" name="Содержимое 3" descr="http://festival.1september.ru/articles/600233/img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264696" cy="4410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Восстанови схему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Тип питания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Автотрофное                                         Гетеротрофное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Растения </a:t>
            </a:r>
            <a:r>
              <a:rPr lang="ru-RU" dirty="0" smtClean="0"/>
              <a:t>                                                  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животные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грибы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555776" y="2420888"/>
            <a:ext cx="1656184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4048" y="2420888"/>
            <a:ext cx="136815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Восстанови схему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Способы питания растения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Воздушное                             Почвенное</a:t>
            </a:r>
          </a:p>
          <a:p>
            <a:pPr>
              <a:buNone/>
            </a:pPr>
            <a:r>
              <a:rPr lang="ru-RU" dirty="0" smtClean="0"/>
              <a:t>                 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лист  </a:t>
            </a:r>
            <a:r>
              <a:rPr lang="ru-RU" dirty="0" smtClean="0"/>
              <a:t>                                        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корень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555776" y="2420888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868144" y="2420888"/>
            <a:ext cx="86409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Восстанови схему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Животные</a:t>
            </a:r>
          </a:p>
          <a:p>
            <a:pPr algn="ctr">
              <a:buNone/>
            </a:pPr>
            <a:r>
              <a:rPr lang="ru-RU" dirty="0" smtClean="0"/>
              <a:t>(по способу получения пищи)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Растительноядные                                  Хищники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Паразиты        Симбионты</a:t>
            </a:r>
          </a:p>
          <a:p>
            <a:pPr>
              <a:buNone/>
            </a:pPr>
            <a:r>
              <a:rPr lang="ru-RU" dirty="0" smtClean="0"/>
              <a:t>                                        </a:t>
            </a:r>
            <a:r>
              <a:rPr lang="ru-RU" dirty="0" err="1" smtClean="0"/>
              <a:t>Трупоеды</a:t>
            </a: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2699792" y="3068960"/>
            <a:ext cx="93610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012160" y="3068960"/>
            <a:ext cx="93610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3779912" y="3140968"/>
            <a:ext cx="504056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20072" y="3140968"/>
            <a:ext cx="504056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16016" y="3140968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Заполни таблицу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1412776"/>
          <a:ext cx="669674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372"/>
                <a:gridCol w="3348372"/>
              </a:tblGrid>
              <a:tr h="1728192">
                <a:tc>
                  <a:txBody>
                    <a:bodyPr/>
                    <a:lstStyle/>
                    <a:p>
                      <a:r>
                        <a:rPr lang="ru-RU" b="1" i="1" u="sng" dirty="0" smtClean="0"/>
                        <a:t>Питание мелкими частицами:</a:t>
                      </a:r>
                    </a:p>
                    <a:p>
                      <a:pPr lvl="0"/>
                      <a:r>
                        <a:rPr lang="ru-RU" dirty="0" smtClean="0"/>
                        <a:t>С помощью ложноножек</a:t>
                      </a:r>
                    </a:p>
                    <a:p>
                      <a:pPr lvl="0"/>
                      <a:r>
                        <a:rPr lang="ru-RU" dirty="0" smtClean="0"/>
                        <a:t>С помощью ресничек</a:t>
                      </a:r>
                    </a:p>
                    <a:p>
                      <a:pPr lvl="0"/>
                      <a:r>
                        <a:rPr lang="ru-RU" dirty="0" smtClean="0"/>
                        <a:t>Путем фильтрации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амеба</a:t>
                      </a:r>
                    </a:p>
                    <a:p>
                      <a:r>
                        <a:rPr lang="ru-RU" dirty="0" smtClean="0"/>
                        <a:t>инфузория – туфелька</a:t>
                      </a:r>
                    </a:p>
                    <a:p>
                      <a:r>
                        <a:rPr lang="ru-RU" dirty="0" smtClean="0"/>
                        <a:t>беззубка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001064">
                <a:tc>
                  <a:txBody>
                    <a:bodyPr/>
                    <a:lstStyle/>
                    <a:p>
                      <a:r>
                        <a:rPr lang="ru-RU" b="1" i="1" u="sng" dirty="0" smtClean="0"/>
                        <a:t>Питание крупными частями организма:</a:t>
                      </a:r>
                    </a:p>
                    <a:p>
                      <a:pPr lvl="0"/>
                      <a:r>
                        <a:rPr lang="ru-RU" dirty="0" smtClean="0"/>
                        <a:t>С помощью щупалец</a:t>
                      </a:r>
                    </a:p>
                    <a:p>
                      <a:pPr lvl="0"/>
                      <a:r>
                        <a:rPr lang="ru-RU" dirty="0" smtClean="0"/>
                        <a:t>Путем соскабливания</a:t>
                      </a:r>
                    </a:p>
                    <a:p>
                      <a:pPr lvl="0"/>
                      <a:r>
                        <a:rPr lang="ru-RU" dirty="0" smtClean="0"/>
                        <a:t>Путем захвата добычи</a:t>
                      </a:r>
                    </a:p>
                    <a:p>
                      <a:r>
                        <a:rPr lang="ru-RU" dirty="0" smtClean="0"/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осьминог</a:t>
                      </a:r>
                    </a:p>
                    <a:p>
                      <a:r>
                        <a:rPr lang="ru-RU" dirty="0" smtClean="0"/>
                        <a:t>прудовик</a:t>
                      </a:r>
                    </a:p>
                    <a:p>
                      <a:r>
                        <a:rPr lang="ru-RU" dirty="0" smtClean="0"/>
                        <a:t>голубь</a:t>
                      </a:r>
                      <a:endParaRPr lang="ru-RU" dirty="0"/>
                    </a:p>
                  </a:txBody>
                  <a:tcPr/>
                </a:tc>
              </a:tr>
              <a:tr h="1455320">
                <a:tc>
                  <a:txBody>
                    <a:bodyPr/>
                    <a:lstStyle/>
                    <a:p>
                      <a:r>
                        <a:rPr lang="ru-RU" b="1" i="1" u="sng" dirty="0" smtClean="0"/>
                        <a:t>Питание жидкой пищей:</a:t>
                      </a:r>
                    </a:p>
                    <a:p>
                      <a:pPr lvl="0"/>
                      <a:r>
                        <a:rPr lang="ru-RU" dirty="0" smtClean="0"/>
                        <a:t>Колюще – сосущий способ</a:t>
                      </a:r>
                    </a:p>
                    <a:p>
                      <a:pPr lvl="0"/>
                      <a:r>
                        <a:rPr lang="ru-RU" dirty="0" smtClean="0"/>
                        <a:t>Сосущий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комар</a:t>
                      </a:r>
                    </a:p>
                    <a:p>
                      <a:r>
                        <a:rPr lang="ru-RU" dirty="0" smtClean="0"/>
                        <a:t>колибри</a:t>
                      </a:r>
                    </a:p>
                    <a:p>
                      <a:r>
                        <a:rPr lang="ru-RU" dirty="0" smtClean="0"/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Вставьте пропущенные слова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Фотосинтез происходит в …(1). </a:t>
            </a:r>
          </a:p>
          <a:p>
            <a:pPr>
              <a:buNone/>
            </a:pPr>
            <a:r>
              <a:rPr lang="ru-RU" sz="3200" dirty="0" smtClean="0"/>
              <a:t>При этом поглощается …(2), </a:t>
            </a:r>
          </a:p>
          <a:p>
            <a:pPr>
              <a:buNone/>
            </a:pPr>
            <a:r>
              <a:rPr lang="ru-RU" sz="3200" dirty="0" smtClean="0"/>
              <a:t>а выделяется … (3). </a:t>
            </a:r>
          </a:p>
          <a:p>
            <a:pPr>
              <a:buNone/>
            </a:pPr>
            <a:r>
              <a:rPr lang="ru-RU" sz="3200" dirty="0" smtClean="0"/>
              <a:t>Процесс фотосинтеза происходит на …(4),</a:t>
            </a:r>
          </a:p>
          <a:p>
            <a:pPr>
              <a:buNone/>
            </a:pPr>
            <a:r>
              <a:rPr lang="ru-RU" sz="3200" dirty="0" smtClean="0"/>
              <a:t> и в результате его образуется …(5).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Вставьте пропущенные слова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357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Фотосинтез происходит в  </a:t>
            </a:r>
            <a:r>
              <a:rPr lang="ru-RU" sz="3200" i="1" dirty="0" smtClean="0">
                <a:solidFill>
                  <a:srgbClr val="00B050"/>
                </a:solidFill>
              </a:rPr>
              <a:t>хлоропластах</a:t>
            </a:r>
            <a:r>
              <a:rPr lang="ru-RU" sz="3200" dirty="0" smtClean="0"/>
              <a:t>. </a:t>
            </a:r>
          </a:p>
          <a:p>
            <a:pPr>
              <a:buNone/>
            </a:pPr>
            <a:r>
              <a:rPr lang="ru-RU" sz="3200" dirty="0" smtClean="0"/>
              <a:t>При этом поглощается  </a:t>
            </a:r>
            <a:r>
              <a:rPr lang="ru-RU" sz="3200" i="1" dirty="0" smtClean="0">
                <a:solidFill>
                  <a:srgbClr val="00B050"/>
                </a:solidFill>
              </a:rPr>
              <a:t>углекислый газ, </a:t>
            </a:r>
          </a:p>
          <a:p>
            <a:pPr>
              <a:buNone/>
            </a:pPr>
            <a:r>
              <a:rPr lang="ru-RU" sz="3200" dirty="0" smtClean="0"/>
              <a:t>а выделяется </a:t>
            </a:r>
            <a:r>
              <a:rPr lang="ru-RU" sz="3200" i="1" dirty="0" smtClean="0">
                <a:solidFill>
                  <a:srgbClr val="00B050"/>
                </a:solidFill>
              </a:rPr>
              <a:t>кислород</a:t>
            </a:r>
            <a:r>
              <a:rPr lang="ru-RU" sz="3200" dirty="0" smtClean="0"/>
              <a:t>. </a:t>
            </a:r>
          </a:p>
          <a:p>
            <a:pPr>
              <a:buNone/>
            </a:pPr>
            <a:r>
              <a:rPr lang="ru-RU" sz="3200" dirty="0" smtClean="0"/>
              <a:t>Процесс фотосинтеза происходит на </a:t>
            </a:r>
            <a:r>
              <a:rPr lang="ru-RU" sz="3200" i="1" dirty="0" smtClean="0">
                <a:solidFill>
                  <a:srgbClr val="00B050"/>
                </a:solidFill>
              </a:rPr>
              <a:t>свету</a:t>
            </a:r>
            <a:r>
              <a:rPr lang="ru-RU" sz="3200" dirty="0" smtClean="0"/>
              <a:t>,</a:t>
            </a:r>
          </a:p>
          <a:p>
            <a:pPr>
              <a:buNone/>
            </a:pPr>
            <a:r>
              <a:rPr lang="ru-RU" sz="3200" dirty="0" smtClean="0"/>
              <a:t> и в результате его образуется </a:t>
            </a:r>
            <a:r>
              <a:rPr lang="ru-RU" sz="3200" i="1" dirty="0" smtClean="0">
                <a:solidFill>
                  <a:srgbClr val="00B050"/>
                </a:solidFill>
              </a:rPr>
              <a:t>сахар</a:t>
            </a:r>
            <a:r>
              <a:rPr lang="ru-RU" sz="32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Используемая литература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ru-RU" dirty="0" smtClean="0"/>
              <a:t>Модестов С.Ю. Сборник творческих задач по биологии, экологии и ОБЖ: Пособие для учителей /Худ. И.Н. </a:t>
            </a:r>
            <a:r>
              <a:rPr lang="ru-RU" dirty="0" err="1" smtClean="0"/>
              <a:t>Ржевцева</a:t>
            </a:r>
            <a:r>
              <a:rPr lang="ru-RU" dirty="0" smtClean="0"/>
              <a:t>. – СПб: </a:t>
            </a:r>
            <a:r>
              <a:rPr lang="ru-RU" dirty="0" err="1" smtClean="0"/>
              <a:t>Акцидент</a:t>
            </a:r>
            <a:r>
              <a:rPr lang="ru-RU" dirty="0" smtClean="0"/>
              <a:t>, 1998. – 175с.: ил. / (Сер. «Учительский портфель»).</a:t>
            </a:r>
          </a:p>
          <a:p>
            <a:pPr lvl="0"/>
            <a:r>
              <a:rPr lang="ru-RU" dirty="0" smtClean="0"/>
              <a:t>Боброва Т.А., </a:t>
            </a:r>
            <a:r>
              <a:rPr lang="ru-RU" dirty="0" err="1" smtClean="0"/>
              <a:t>Гуфельд</a:t>
            </a:r>
            <a:r>
              <a:rPr lang="ru-RU" dirty="0" smtClean="0"/>
              <a:t> И.М. Ботаника. Зоология: Учеб. пособие. /Под общ. Ред. Л.А. Панфиловой. – М.: «РИПОЛ КЛАССИК», 1999. – 640 с., </a:t>
            </a:r>
            <a:r>
              <a:rPr lang="ru-RU" dirty="0" err="1" smtClean="0"/>
              <a:t>илл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Биология. Живой организм. 6 класс: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учреждений/  Н.И. Сонин –   4 – е изд., стереотип. -  М.: Дрофа, 2010. – 174, [2] с. :ил. </a:t>
            </a:r>
          </a:p>
          <a:p>
            <a:pPr lvl="0"/>
            <a:r>
              <a:rPr lang="ru-RU" i="1" dirty="0" smtClean="0"/>
              <a:t>Биология. Живой организм. 6 </a:t>
            </a:r>
            <a:r>
              <a:rPr lang="ru-RU" i="1" dirty="0" err="1" smtClean="0"/>
              <a:t>кл</a:t>
            </a:r>
            <a:r>
              <a:rPr lang="ru-RU" i="1" dirty="0" smtClean="0"/>
              <a:t>.: рабочая тетрадь к учебнику «Биология. Живой организм» / Н.И.Сонин. </a:t>
            </a:r>
            <a:r>
              <a:rPr lang="ru-RU" dirty="0" smtClean="0"/>
              <a:t>2 – е изд., стереотип</a:t>
            </a:r>
            <a:r>
              <a:rPr lang="ru-RU" i="1" dirty="0" smtClean="0"/>
              <a:t> – М.: Дрофа, 2010. – 60, [4]с.</a:t>
            </a:r>
            <a:endParaRPr lang="ru-RU" dirty="0" smtClean="0"/>
          </a:p>
          <a:p>
            <a:pPr lvl="0"/>
            <a:r>
              <a:rPr lang="ru-RU" dirty="0" smtClean="0"/>
              <a:t> Я познаю мир: Дет. </a:t>
            </a:r>
            <a:r>
              <a:rPr lang="ru-RU" dirty="0" err="1" smtClean="0"/>
              <a:t>Энцикл</a:t>
            </a:r>
            <a:r>
              <a:rPr lang="ru-RU" dirty="0" smtClean="0"/>
              <a:t>.: Растения / Сост. Л.А. Багрова; </a:t>
            </a:r>
            <a:r>
              <a:rPr lang="ru-RU" dirty="0" err="1" smtClean="0"/>
              <a:t>Худож</a:t>
            </a:r>
            <a:r>
              <a:rPr lang="ru-RU" dirty="0" smtClean="0"/>
              <a:t>. А.В. </a:t>
            </a:r>
            <a:r>
              <a:rPr lang="ru-RU" dirty="0" err="1" smtClean="0"/>
              <a:t>Кардашук</a:t>
            </a:r>
            <a:r>
              <a:rPr lang="ru-RU" dirty="0" smtClean="0"/>
              <a:t>, О.М. Войтенко; Под общ. Ред. О.Г. </a:t>
            </a:r>
            <a:r>
              <a:rPr lang="ru-RU" dirty="0" err="1" smtClean="0"/>
              <a:t>Хинн</a:t>
            </a:r>
            <a:r>
              <a:rPr lang="ru-RU" dirty="0" smtClean="0"/>
              <a:t>. – М.: ООО «Издательство АСТ», 2000. – 512 с.</a:t>
            </a:r>
          </a:p>
          <a:p>
            <a:pPr lvl="0"/>
            <a:r>
              <a:rPr lang="ru-RU" dirty="0" err="1" smtClean="0"/>
              <a:t>Рохлов</a:t>
            </a:r>
            <a:r>
              <a:rPr lang="ru-RU" dirty="0" smtClean="0"/>
              <a:t> В., Теремов А., Петросова Р. Занимательная ботаника: Книга для учащихся, учителей и родителей. – М.: АРТ – ПРЕСС, 1999. – 432 с.: ил. ( «Занимательные уроки»).</a:t>
            </a:r>
          </a:p>
          <a:p>
            <a:pPr lvl="0"/>
            <a:r>
              <a:rPr lang="ru-RU" dirty="0" err="1" smtClean="0"/>
              <a:t>Трайтак</a:t>
            </a:r>
            <a:r>
              <a:rPr lang="ru-RU" dirty="0" smtClean="0"/>
              <a:t> Д.И. Книга для чтения по ботанике: Для учащихся 5-6 </a:t>
            </a:r>
            <a:r>
              <a:rPr lang="ru-RU" dirty="0" err="1" smtClean="0"/>
              <a:t>кл</a:t>
            </a:r>
            <a:r>
              <a:rPr lang="ru-RU" dirty="0" smtClean="0"/>
              <a:t>. / Сост. Д.И. </a:t>
            </a:r>
            <a:r>
              <a:rPr lang="ru-RU" dirty="0" err="1" smtClean="0"/>
              <a:t>Трайтак</a:t>
            </a:r>
            <a:r>
              <a:rPr lang="ru-RU" dirty="0" smtClean="0"/>
              <a:t>. – 2 – е изд., </a:t>
            </a:r>
            <a:r>
              <a:rPr lang="ru-RU" dirty="0" err="1" smtClean="0"/>
              <a:t>перераб</a:t>
            </a:r>
            <a:r>
              <a:rPr lang="ru-RU" dirty="0" smtClean="0"/>
              <a:t>. – М.: Просвещение, 1985. – 223 с., ил.</a:t>
            </a:r>
          </a:p>
          <a:p>
            <a:pPr lvl="0"/>
            <a:r>
              <a:rPr lang="ru-RU" dirty="0" smtClean="0"/>
              <a:t>Игошин Г. П. Уроки биологии в 6-м классе. Развёрнутое планирование/Художник Куров В. Н. – Ярославль: Академия развития, 2002. – 272 с.: ил. – (Учитель года России).</a:t>
            </a:r>
          </a:p>
          <a:p>
            <a:pPr lvl="0"/>
            <a:r>
              <a:rPr lang="ru-RU" dirty="0" err="1" smtClean="0"/>
              <a:t>Акперова</a:t>
            </a:r>
            <a:r>
              <a:rPr lang="ru-RU" dirty="0" smtClean="0"/>
              <a:t>, И. А. Уроки биологии в 6 классе по учебно-методическому комплекту Н. И. Сонина «Биология. 6 класс. Живой организм» / И. А. </a:t>
            </a:r>
            <a:r>
              <a:rPr lang="ru-RU" dirty="0" err="1" smtClean="0"/>
              <a:t>Аксперова</a:t>
            </a:r>
            <a:r>
              <a:rPr lang="ru-RU" dirty="0" smtClean="0"/>
              <a:t>. – М. : Дрофа, 2005. – 288 с. : ил. – (Мастер класс)</a:t>
            </a:r>
          </a:p>
          <a:p>
            <a:pPr lvl="0"/>
            <a:r>
              <a:rPr lang="ru-RU" dirty="0" smtClean="0"/>
              <a:t>Интернет - ресурсы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115328" cy="7143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Творческая задача «Листы и корни»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329642" cy="564360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басне «Листы и корни» И.А. Крылова корни, споря с листьями, говорят:</a:t>
            </a:r>
          </a:p>
          <a:p>
            <a:pPr>
              <a:buFontTx/>
              <a:buChar char="-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Мы те,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Которые, здесь роясь в темноте,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Питаем вас.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Ужель не узнаете?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Мы корни дерева, на коем вы цветете.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Красуйтесь в добрый час!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Да только помните ту разницу меж нас: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Что  с новою весной лист новый народится;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А если корень иссушится, -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Не станет дерева, ни вас.</a:t>
            </a:r>
          </a:p>
          <a:p>
            <a:pPr algn="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чем ошибка знаменитого баснописца?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Творческая задача «Устами великих»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329642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К.А. Тимирязев писал: «Дайте самому лучшему повару сколько угодно свежего воздуха, сколько угодно солнечного света и целую речку чистой воды и попросите, чтоб он из всего этого приготовил вам сахар, крахмал, жиры и зерно, - он решит, что вы над ним смеетесь. Но то, что кажется совершенно фантастическим человеку, беспрепятственно совершается в зеленых листьях растений». </a:t>
            </a: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Объясните суть высказывания ученого.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Творческая задача</a:t>
            </a:r>
            <a:br>
              <a:rPr lang="ru-RU" sz="3600" dirty="0" smtClean="0"/>
            </a:br>
            <a:r>
              <a:rPr lang="ru-RU" sz="3600" dirty="0" smtClean="0"/>
              <a:t> «Больше ему не съесть»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44824"/>
            <a:ext cx="8543956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Пауки имеют небольшие размеры. От других членистоногих они отличаются тем, что их тело разделено как бы на две части, между которыми находится тоненькое  соединение. В нем располагается маленький пищеварительный тракт паука. Интересно, каким образом паук съедает добычу (муху), которая намного больше его самого и никак не поместилась бы у него внутри?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Правописание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800" dirty="0" smtClean="0"/>
              <a:t>Ф…</a:t>
            </a:r>
            <a:r>
              <a:rPr lang="ru-RU" sz="4800" dirty="0" err="1" smtClean="0"/>
              <a:t>тосинте</a:t>
            </a:r>
            <a:r>
              <a:rPr lang="ru-RU" sz="4800" dirty="0" smtClean="0"/>
              <a:t>…</a:t>
            </a:r>
          </a:p>
          <a:p>
            <a:pPr algn="ctr">
              <a:buNone/>
            </a:pPr>
            <a:r>
              <a:rPr lang="ru-RU" sz="4800" dirty="0" err="1" smtClean="0"/>
              <a:t>Хл</a:t>
            </a:r>
            <a:r>
              <a:rPr lang="ru-RU" sz="4800" dirty="0" smtClean="0"/>
              <a:t>…р…пласт</a:t>
            </a:r>
          </a:p>
          <a:p>
            <a:pPr algn="ctr">
              <a:buNone/>
            </a:pPr>
            <a:r>
              <a:rPr lang="ru-RU" sz="4800" dirty="0" err="1" smtClean="0"/>
              <a:t>Хищ</a:t>
            </a:r>
            <a:r>
              <a:rPr lang="ru-RU" sz="4800" dirty="0" smtClean="0"/>
              <a:t>…</a:t>
            </a:r>
            <a:r>
              <a:rPr lang="ru-RU" sz="4800" dirty="0" err="1" smtClean="0"/>
              <a:t>ники</a:t>
            </a:r>
            <a:endParaRPr lang="ru-RU" sz="4800" dirty="0" smtClean="0"/>
          </a:p>
          <a:p>
            <a:pPr algn="ctr">
              <a:buNone/>
            </a:pPr>
            <a:r>
              <a:rPr lang="ru-RU" sz="4800" dirty="0" smtClean="0"/>
              <a:t>С…</a:t>
            </a:r>
            <a:r>
              <a:rPr lang="ru-RU" sz="4800" dirty="0" err="1" smtClean="0"/>
              <a:t>мб</a:t>
            </a:r>
            <a:r>
              <a:rPr lang="ru-RU" sz="4800" dirty="0" smtClean="0"/>
              <a:t>…о…</a:t>
            </a:r>
          </a:p>
          <a:p>
            <a:pPr algn="ctr">
              <a:buNone/>
            </a:pPr>
            <a:r>
              <a:rPr lang="ru-RU" sz="4800" dirty="0" smtClean="0"/>
              <a:t>Ф…</a:t>
            </a:r>
            <a:r>
              <a:rPr lang="ru-RU" sz="4800" dirty="0" err="1" smtClean="0"/>
              <a:t>рмент</a:t>
            </a:r>
            <a:endParaRPr lang="ru-RU" sz="4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720080"/>
          </a:xfrm>
        </p:spPr>
        <p:txBody>
          <a:bodyPr/>
          <a:lstStyle/>
          <a:p>
            <a:pPr algn="ctr"/>
            <a:r>
              <a:rPr lang="ru-RU" sz="3600" dirty="0" smtClean="0"/>
              <a:t>Термины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Питание               Пищеварение</a:t>
            </a:r>
          </a:p>
          <a:p>
            <a:r>
              <a:rPr lang="ru-RU" dirty="0" smtClean="0"/>
              <a:t>Фотосинтез        Хищники</a:t>
            </a:r>
          </a:p>
          <a:p>
            <a:r>
              <a:rPr lang="ru-RU" dirty="0" smtClean="0"/>
              <a:t>Растительноядные животные     Симбионты</a:t>
            </a:r>
          </a:p>
          <a:p>
            <a:r>
              <a:rPr lang="ru-RU" dirty="0" err="1" smtClean="0"/>
              <a:t>Трупоеды</a:t>
            </a:r>
            <a:r>
              <a:rPr lang="ru-RU" dirty="0" smtClean="0"/>
              <a:t>        Паразиты</a:t>
            </a:r>
          </a:p>
          <a:p>
            <a:r>
              <a:rPr lang="ru-RU" dirty="0" smtClean="0"/>
              <a:t>Хлоропласты     Сахара</a:t>
            </a:r>
          </a:p>
          <a:p>
            <a:r>
              <a:rPr lang="ru-RU" dirty="0" smtClean="0"/>
              <a:t>Пищеварительная система    Ферменты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Третий лишний</a:t>
            </a:r>
            <a:endParaRPr lang="ru-RU" sz="3600" dirty="0"/>
          </a:p>
        </p:txBody>
      </p:sp>
      <p:pic>
        <p:nvPicPr>
          <p:cNvPr id="7" name="Содержимое 6" descr="album_pic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27784" y="4272310"/>
            <a:ext cx="3775350" cy="2585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57173643_domestic_goat_kid_in_capeweed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55567" y="1772816"/>
            <a:ext cx="3888433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 descr="9e08e5b76a1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772816"/>
            <a:ext cx="3528053" cy="26460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Третий лишний</a:t>
            </a:r>
            <a:endParaRPr lang="ru-RU" sz="3600" dirty="0"/>
          </a:p>
        </p:txBody>
      </p:sp>
      <p:pic>
        <p:nvPicPr>
          <p:cNvPr id="4" name="Содержимое 3" descr="117957_1282328370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6908" y="1484784"/>
            <a:ext cx="3827092" cy="2952328"/>
          </a:xfrm>
        </p:spPr>
      </p:pic>
      <p:pic>
        <p:nvPicPr>
          <p:cNvPr id="5" name="Рисунок 4" descr="356290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12776"/>
            <a:ext cx="4248472" cy="3253116"/>
          </a:xfrm>
          <a:prstGeom prst="rect">
            <a:avLst/>
          </a:prstGeom>
        </p:spPr>
      </p:pic>
      <p:pic>
        <p:nvPicPr>
          <p:cNvPr id="6" name="Рисунок 5" descr="punkkijuttu2904JID_tr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3768" y="4221088"/>
            <a:ext cx="3787157" cy="23092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864096"/>
          </a:xfrm>
        </p:spPr>
        <p:txBody>
          <a:bodyPr/>
          <a:lstStyle/>
          <a:p>
            <a:pPr algn="ctr"/>
            <a:r>
              <a:rPr lang="ru-RU" sz="3600" dirty="0" smtClean="0"/>
              <a:t>Третий</a:t>
            </a:r>
            <a:r>
              <a:rPr lang="ru-RU" dirty="0" smtClean="0"/>
              <a:t> </a:t>
            </a:r>
            <a:r>
              <a:rPr lang="ru-RU" sz="3600" dirty="0" smtClean="0"/>
              <a:t>лишний</a:t>
            </a:r>
            <a:endParaRPr lang="ru-RU" sz="3600" dirty="0"/>
          </a:p>
        </p:txBody>
      </p:sp>
      <p:pic>
        <p:nvPicPr>
          <p:cNvPr id="4" name="Содержимое 3" descr="17178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0032" y="1484784"/>
            <a:ext cx="4083087" cy="2775223"/>
          </a:xfrm>
        </p:spPr>
      </p:pic>
      <p:pic>
        <p:nvPicPr>
          <p:cNvPr id="5" name="Рисунок 4" descr="74120750_2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484784"/>
            <a:ext cx="4267200" cy="2852928"/>
          </a:xfrm>
          <a:prstGeom prst="rect">
            <a:avLst/>
          </a:prstGeom>
        </p:spPr>
      </p:pic>
      <p:pic>
        <p:nvPicPr>
          <p:cNvPr id="6" name="Рисунок 5" descr="сова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4365104"/>
            <a:ext cx="3097188" cy="2217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485</TotalTime>
  <Words>824</Words>
  <Application>Microsoft Office PowerPoint</Application>
  <PresentationFormat>Экран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Обобщение по теме:  «Питание и пищеварение».</vt:lpstr>
      <vt:lpstr>Творческая задача «Листы и корни»</vt:lpstr>
      <vt:lpstr>Творческая задача «Устами великих»</vt:lpstr>
      <vt:lpstr>Творческая задача  «Больше ему не съесть»</vt:lpstr>
      <vt:lpstr>Правописание</vt:lpstr>
      <vt:lpstr>Термины</vt:lpstr>
      <vt:lpstr>Третий лишний</vt:lpstr>
      <vt:lpstr>Третий лишний</vt:lpstr>
      <vt:lpstr>Третий лишний</vt:lpstr>
      <vt:lpstr>Третий лишний</vt:lpstr>
      <vt:lpstr>Третий лишний</vt:lpstr>
      <vt:lpstr>Восстанови схему</vt:lpstr>
      <vt:lpstr>Восстанови схему</vt:lpstr>
      <vt:lpstr>Восстанови схему</vt:lpstr>
      <vt:lpstr>Восстанови схему</vt:lpstr>
      <vt:lpstr>Заполни таблицу</vt:lpstr>
      <vt:lpstr>Вставьте пропущенные слова</vt:lpstr>
      <vt:lpstr>Вставьте пропущенные слова</vt:lpstr>
      <vt:lpstr>Используемая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по теме:  «Питание и пищеварение».</dc:title>
  <cp:lastModifiedBy>user</cp:lastModifiedBy>
  <cp:revision>35</cp:revision>
  <dcterms:modified xsi:type="dcterms:W3CDTF">2013-12-10T02:58:32Z</dcterms:modified>
</cp:coreProperties>
</file>