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  <p:sldId id="260" r:id="rId4"/>
    <p:sldId id="261" r:id="rId5"/>
    <p:sldId id="262" r:id="rId6"/>
    <p:sldId id="288" r:id="rId7"/>
    <p:sldId id="265" r:id="rId8"/>
    <p:sldId id="267" r:id="rId9"/>
    <p:sldId id="268" r:id="rId10"/>
    <p:sldId id="269" r:id="rId11"/>
    <p:sldId id="287" r:id="rId12"/>
    <p:sldId id="274" r:id="rId13"/>
    <p:sldId id="276" r:id="rId14"/>
    <p:sldId id="277" r:id="rId15"/>
    <p:sldId id="275" r:id="rId16"/>
    <p:sldId id="278" r:id="rId17"/>
    <p:sldId id="279" r:id="rId18"/>
    <p:sldId id="285" r:id="rId19"/>
    <p:sldId id="286" r:id="rId20"/>
    <p:sldId id="281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8458200" cy="2000264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ru-RU" sz="6600" b="1" dirty="0" smtClean="0"/>
              <a:t>Генетическая связь</a:t>
            </a:r>
            <a:br>
              <a:rPr lang="ru-RU" sz="6600" b="1" dirty="0" smtClean="0"/>
            </a:br>
            <a:r>
              <a:rPr lang="ru-RU" sz="6600" b="1" dirty="0" smtClean="0"/>
              <a:t> веществ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786322"/>
            <a:ext cx="49530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6000" b="1" dirty="0" smtClean="0"/>
              <a:t>8 класс.</a:t>
            </a:r>
          </a:p>
          <a:p>
            <a:r>
              <a:rPr lang="ru-RU" b="1" dirty="0" smtClean="0"/>
              <a:t>у</a:t>
            </a:r>
            <a:r>
              <a:rPr lang="ru-RU" b="1" smtClean="0"/>
              <a:t>читель </a:t>
            </a:r>
            <a:r>
              <a:rPr lang="ru-RU" b="1" dirty="0" smtClean="0"/>
              <a:t>химии МБОУ СОШ № </a:t>
            </a:r>
            <a:r>
              <a:rPr lang="ru-RU" b="1" smtClean="0"/>
              <a:t>3 </a:t>
            </a:r>
          </a:p>
          <a:p>
            <a:r>
              <a:rPr lang="ru-RU" b="1" smtClean="0"/>
              <a:t>г</a:t>
            </a:r>
            <a:r>
              <a:rPr lang="ru-RU" b="1" dirty="0" smtClean="0"/>
              <a:t>. Красноярска</a:t>
            </a:r>
          </a:p>
          <a:p>
            <a:r>
              <a:rPr lang="ru-RU" b="1" dirty="0" err="1" smtClean="0"/>
              <a:t>Зиганшина</a:t>
            </a:r>
            <a:r>
              <a:rPr lang="ru-RU" b="1" dirty="0" smtClean="0"/>
              <a:t> </a:t>
            </a:r>
            <a:r>
              <a:rPr lang="ru-RU" b="1" dirty="0" err="1" smtClean="0"/>
              <a:t>Зульфия</a:t>
            </a:r>
            <a:r>
              <a:rPr lang="ru-RU" b="1" dirty="0" smtClean="0"/>
              <a:t> </a:t>
            </a:r>
            <a:r>
              <a:rPr lang="ru-RU" b="1" dirty="0" err="1" smtClean="0"/>
              <a:t>Салимзяновна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643306" y="571480"/>
            <a:ext cx="5307784" cy="5842653"/>
          </a:xfrm>
        </p:spPr>
        <p:txBody>
          <a:bodyPr>
            <a:normAutofit/>
          </a:bodyPr>
          <a:lstStyle/>
          <a:p>
            <a:r>
              <a:rPr lang="ru-RU" sz="4200" dirty="0" smtClean="0"/>
              <a:t>К цветным металлам отношусь</a:t>
            </a:r>
          </a:p>
          <a:p>
            <a:r>
              <a:rPr lang="ru-RU" sz="4200" dirty="0" smtClean="0"/>
              <a:t>Пусть неблагородным, электропроводность моя стихия,</a:t>
            </a:r>
          </a:p>
          <a:p>
            <a:r>
              <a:rPr lang="ru-RU" sz="4200" dirty="0" smtClean="0"/>
              <a:t>И в купоросе брат я сводный</a:t>
            </a:r>
            <a:endParaRPr lang="ru-RU" sz="4200" dirty="0"/>
          </a:p>
        </p:txBody>
      </p:sp>
      <p:pic>
        <p:nvPicPr>
          <p:cNvPr id="5" name="Содержимое 4" descr="34593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3" y="3926684"/>
            <a:ext cx="3357585" cy="25741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772400" cy="1000131"/>
          </a:xfrm>
        </p:spPr>
        <p:txBody>
          <a:bodyPr/>
          <a:lstStyle/>
          <a:p>
            <a:r>
              <a:rPr lang="ru-RU" dirty="0" smtClean="0"/>
              <a:t>Задание 4.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428868"/>
            <a:ext cx="7772400" cy="1509712"/>
          </a:xfrm>
        </p:spPr>
        <p:txBody>
          <a:bodyPr>
            <a:normAutofit fontScale="92500"/>
          </a:bodyPr>
          <a:lstStyle/>
          <a:p>
            <a:r>
              <a:rPr lang="ru-RU" sz="6000" b="1" dirty="0" smtClean="0"/>
              <a:t>Разгадайте ребусы.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tu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160920"/>
            <a:ext cx="8286808" cy="45540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b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142984"/>
            <a:ext cx="5929354" cy="48388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9" descr="mendele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8215370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serebr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8246" y="942692"/>
            <a:ext cx="6035588" cy="47723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oleku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214422"/>
            <a:ext cx="8001056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928670"/>
            <a:ext cx="5500726" cy="50006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857233"/>
            <a:ext cx="7772400" cy="1071570"/>
          </a:xfrm>
        </p:spPr>
        <p:txBody>
          <a:bodyPr/>
          <a:lstStyle/>
          <a:p>
            <a:r>
              <a:rPr lang="ru-RU" dirty="0" smtClean="0"/>
              <a:t>Задание 5.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4572032"/>
          </a:xfrm>
        </p:spPr>
        <p:txBody>
          <a:bodyPr>
            <a:normAutofit fontScale="55000" lnSpcReduction="20000"/>
          </a:bodyPr>
          <a:lstStyle/>
          <a:p>
            <a:r>
              <a:rPr lang="ru-RU" sz="6500" b="1" dirty="0" smtClean="0"/>
              <a:t>Определите правильную последовательность реакций согласно генетического ряда:</a:t>
            </a:r>
            <a:endParaRPr lang="en-US" sz="6500" b="1" dirty="0" smtClean="0"/>
          </a:p>
          <a:p>
            <a:endParaRPr lang="ru-RU" sz="6500" b="1" dirty="0" smtClean="0"/>
          </a:p>
          <a:p>
            <a:pPr marL="502920" indent="-457200">
              <a:buAutoNum type="arabicParenR"/>
            </a:pPr>
            <a:r>
              <a:rPr lang="en-US" sz="6500" dirty="0" smtClean="0"/>
              <a:t>H</a:t>
            </a:r>
            <a:r>
              <a:rPr lang="en-US" sz="6500" baseline="-25000" dirty="0" smtClean="0"/>
              <a:t>2</a:t>
            </a:r>
            <a:r>
              <a:rPr lang="en-US" sz="6500" dirty="0" smtClean="0"/>
              <a:t>O + SO</a:t>
            </a:r>
            <a:r>
              <a:rPr lang="en-US" sz="6500" baseline="-25000" dirty="0" smtClean="0"/>
              <a:t>3</a:t>
            </a:r>
            <a:r>
              <a:rPr lang="en-US" sz="6500" dirty="0" smtClean="0"/>
              <a:t> = H</a:t>
            </a:r>
            <a:r>
              <a:rPr lang="en-US" sz="6500" baseline="-25000" dirty="0" smtClean="0"/>
              <a:t>2</a:t>
            </a:r>
            <a:r>
              <a:rPr lang="en-US" sz="6500" dirty="0" smtClean="0"/>
              <a:t>SO</a:t>
            </a:r>
            <a:r>
              <a:rPr lang="en-US" sz="6500" baseline="-25000" dirty="0" smtClean="0"/>
              <a:t>4</a:t>
            </a:r>
            <a:endParaRPr lang="en-US" sz="6500" dirty="0" smtClean="0"/>
          </a:p>
          <a:p>
            <a:pPr marL="502920" indent="-457200">
              <a:buAutoNum type="arabicParenR"/>
            </a:pPr>
            <a:r>
              <a:rPr lang="en-US" sz="6500" dirty="0" smtClean="0"/>
              <a:t>S + O2 = SO</a:t>
            </a:r>
            <a:r>
              <a:rPr lang="en-US" sz="6500" baseline="-25000" dirty="0" smtClean="0"/>
              <a:t>2</a:t>
            </a:r>
          </a:p>
          <a:p>
            <a:pPr marL="502920" indent="-457200">
              <a:buFont typeface="Georgia"/>
              <a:buAutoNum type="arabicParenR"/>
            </a:pPr>
            <a:r>
              <a:rPr lang="en-US" sz="6500" dirty="0" smtClean="0"/>
              <a:t>H</a:t>
            </a:r>
            <a:r>
              <a:rPr lang="en-US" sz="6500" baseline="-25000" dirty="0" smtClean="0"/>
              <a:t>2</a:t>
            </a:r>
            <a:r>
              <a:rPr lang="en-US" sz="6500" dirty="0" smtClean="0"/>
              <a:t>SO</a:t>
            </a:r>
            <a:r>
              <a:rPr lang="en-US" sz="6500" baseline="-25000" dirty="0" smtClean="0"/>
              <a:t>4</a:t>
            </a:r>
            <a:r>
              <a:rPr lang="en-US" sz="6500" dirty="0" smtClean="0"/>
              <a:t> + BaCI</a:t>
            </a:r>
            <a:r>
              <a:rPr lang="en-US" sz="6500" baseline="-25000" dirty="0" smtClean="0"/>
              <a:t>2</a:t>
            </a:r>
            <a:r>
              <a:rPr lang="en-US" sz="6500" dirty="0" smtClean="0"/>
              <a:t> = BaSO</a:t>
            </a:r>
            <a:r>
              <a:rPr lang="en-US" sz="6500" baseline="-25000" dirty="0" smtClean="0"/>
              <a:t>4</a:t>
            </a:r>
            <a:r>
              <a:rPr lang="en-US" sz="6500" dirty="0" smtClean="0"/>
              <a:t> + 2HCI</a:t>
            </a:r>
          </a:p>
          <a:p>
            <a:pPr marL="502920" indent="-457200">
              <a:buFont typeface="Georgia"/>
              <a:buAutoNum type="arabicParenR"/>
            </a:pPr>
            <a:r>
              <a:rPr lang="en-US" sz="6500" dirty="0" smtClean="0"/>
              <a:t>SO</a:t>
            </a:r>
            <a:r>
              <a:rPr lang="en-US" sz="6500" baseline="-25000" dirty="0" smtClean="0"/>
              <a:t>2</a:t>
            </a:r>
            <a:r>
              <a:rPr lang="en-US" sz="6500" dirty="0" smtClean="0"/>
              <a:t> +O2 = SO</a:t>
            </a:r>
            <a:r>
              <a:rPr lang="en-US" sz="6500" baseline="-25000" dirty="0" smtClean="0"/>
              <a:t>3</a:t>
            </a:r>
            <a:endParaRPr lang="en-US" sz="6500" dirty="0" smtClean="0"/>
          </a:p>
          <a:p>
            <a:pPr marL="502920" indent="-457200"/>
            <a:r>
              <a:rPr lang="en-US" sz="6500" dirty="0" smtClean="0"/>
              <a:t> </a:t>
            </a:r>
            <a:endParaRPr lang="en-US" sz="6500" baseline="-25000" dirty="0" smtClean="0"/>
          </a:p>
          <a:p>
            <a:pPr marL="502920" indent="-457200">
              <a:buFont typeface="Georgia"/>
              <a:buAutoNum type="arabicParenR"/>
            </a:pPr>
            <a:endParaRPr lang="en-US" dirty="0" smtClean="0"/>
          </a:p>
          <a:p>
            <a:pPr marL="502920" indent="-457200">
              <a:buAutoNum type="arabicParenR"/>
            </a:pPr>
            <a:endParaRPr lang="en-US" dirty="0" smtClean="0"/>
          </a:p>
          <a:p>
            <a:pPr marL="502920" indent="-457200">
              <a:buAutoNum type="arabicParenR"/>
            </a:pPr>
            <a:endParaRPr 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5"/>
            <a:ext cx="7772400" cy="714379"/>
          </a:xfrm>
        </p:spPr>
        <p:txBody>
          <a:bodyPr/>
          <a:lstStyle/>
          <a:p>
            <a:r>
              <a:rPr lang="ru-RU" dirty="0" smtClean="0"/>
              <a:t>Задание 6.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00174"/>
            <a:ext cx="7772400" cy="50006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Установите соответствие между левыми и правыми частями уравнений реакций:</a:t>
            </a:r>
          </a:p>
          <a:p>
            <a:pPr algn="ctr"/>
            <a:endParaRPr lang="ru-RU" sz="2400" b="1" dirty="0" smtClean="0"/>
          </a:p>
          <a:p>
            <a:pPr marL="502920" indent="-457200" algn="just">
              <a:buAutoNum type="arabicParenR"/>
            </a:pPr>
            <a:r>
              <a:rPr lang="ru-RU" sz="2800" b="1" dirty="0" smtClean="0"/>
              <a:t>С</a:t>
            </a:r>
            <a:r>
              <a:rPr lang="en-US" sz="2800" b="1" dirty="0" smtClean="0"/>
              <a:t>u + 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;           </a:t>
            </a:r>
            <a:r>
              <a:rPr lang="ru-RU" sz="2800" b="1" dirty="0" smtClean="0"/>
              <a:t> </a:t>
            </a:r>
            <a:r>
              <a:rPr lang="en-US" sz="2800" b="1" dirty="0" smtClean="0"/>
              <a:t>           </a:t>
            </a:r>
            <a:r>
              <a:rPr lang="ru-RU" sz="2800" b="1" dirty="0" smtClean="0"/>
              <a:t>а)</a:t>
            </a:r>
            <a:r>
              <a:rPr lang="en-US" sz="2800" b="1" dirty="0" smtClean="0"/>
              <a:t>  Cu +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</a:p>
          <a:p>
            <a:pPr marL="502920" indent="-457200" algn="just">
              <a:buAutoNum type="arabicParenR"/>
            </a:pPr>
            <a:r>
              <a:rPr lang="en-US" sz="2800" b="1" dirty="0" smtClean="0"/>
              <a:t>CuCI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KOH;    </a:t>
            </a:r>
            <a:r>
              <a:rPr lang="ru-RU" sz="2800" b="1" dirty="0" smtClean="0"/>
              <a:t> </a:t>
            </a:r>
            <a:r>
              <a:rPr lang="en-US" sz="2800" b="1" dirty="0" smtClean="0"/>
              <a:t>       </a:t>
            </a:r>
            <a:r>
              <a:rPr lang="ru-RU" sz="2800" b="1" dirty="0" smtClean="0"/>
              <a:t>б)  </a:t>
            </a:r>
            <a:r>
              <a:rPr lang="en-US" sz="2800" b="1" dirty="0" err="1" smtClean="0"/>
              <a:t>CuO</a:t>
            </a:r>
            <a:endParaRPr lang="en-US" sz="2800" b="1" dirty="0" smtClean="0"/>
          </a:p>
          <a:p>
            <a:pPr marL="502920" indent="-457200" algn="just">
              <a:buFont typeface="Georgia"/>
              <a:buAutoNum type="arabicParenR"/>
            </a:pPr>
            <a:r>
              <a:rPr lang="en-US" sz="2800" b="1" dirty="0" err="1" smtClean="0"/>
              <a:t>CuO</a:t>
            </a:r>
            <a:r>
              <a:rPr lang="en-US" sz="2800" b="1" dirty="0" smtClean="0"/>
              <a:t> + HCI; </a:t>
            </a:r>
            <a:r>
              <a:rPr lang="ru-RU" sz="2800" b="1" dirty="0" smtClean="0"/>
              <a:t> </a:t>
            </a:r>
            <a:r>
              <a:rPr lang="en-US" sz="2800" b="1" dirty="0" smtClean="0"/>
              <a:t>              </a:t>
            </a:r>
            <a:r>
              <a:rPr lang="ru-RU" sz="2800" b="1" dirty="0" smtClean="0"/>
              <a:t> в)</a:t>
            </a:r>
            <a:r>
              <a:rPr lang="en-US" sz="2800" b="1" dirty="0" smtClean="0"/>
              <a:t> </a:t>
            </a:r>
            <a:r>
              <a:rPr lang="ru-RU" sz="2800" b="1" dirty="0" smtClean="0"/>
              <a:t> </a:t>
            </a:r>
            <a:r>
              <a:rPr lang="en-US" sz="2800" b="1" dirty="0" err="1" smtClean="0"/>
              <a:t>CuO</a:t>
            </a:r>
            <a:r>
              <a:rPr lang="en-US" sz="2800" b="1" dirty="0" smtClean="0"/>
              <a:t> +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</a:p>
          <a:p>
            <a:pPr marL="502920" indent="-457200" algn="just">
              <a:buAutoNum type="arabicParenR"/>
            </a:pPr>
            <a:r>
              <a:rPr lang="en-US" sz="2800" b="1" dirty="0" smtClean="0"/>
              <a:t>Cu(OH)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;                     </a:t>
            </a:r>
            <a:r>
              <a:rPr lang="ru-RU" sz="2800" b="1" dirty="0" smtClean="0"/>
              <a:t>г) </a:t>
            </a:r>
            <a:r>
              <a:rPr lang="en-US" sz="2800" b="1" dirty="0" smtClean="0"/>
              <a:t> CuCI</a:t>
            </a:r>
            <a:r>
              <a:rPr lang="en-US" sz="2800" b="1" baseline="-25000" dirty="0" smtClean="0"/>
              <a:t>2 </a:t>
            </a:r>
            <a:r>
              <a:rPr lang="en-US" sz="2800" b="1" dirty="0" smtClean="0"/>
              <a:t> +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</a:p>
          <a:p>
            <a:pPr marL="502920" indent="-457200" algn="just">
              <a:buAutoNum type="arabicParenR"/>
            </a:pPr>
            <a:r>
              <a:rPr lang="en-US" sz="2800" b="1" dirty="0" err="1" smtClean="0"/>
              <a:t>CuO</a:t>
            </a:r>
            <a:r>
              <a:rPr lang="en-US" sz="2800" b="1" dirty="0" smtClean="0"/>
              <a:t> +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;            </a:t>
            </a:r>
            <a:r>
              <a:rPr lang="ru-RU" sz="2800" b="1" dirty="0" smtClean="0"/>
              <a:t> </a:t>
            </a:r>
            <a:r>
              <a:rPr lang="en-US" sz="2800" b="1" dirty="0" smtClean="0"/>
              <a:t>       </a:t>
            </a:r>
            <a:r>
              <a:rPr lang="ru-RU" sz="2800" b="1" dirty="0" err="1" smtClean="0"/>
              <a:t>д</a:t>
            </a:r>
            <a:r>
              <a:rPr lang="ru-RU" sz="2800" b="1" dirty="0" smtClean="0"/>
              <a:t>) </a:t>
            </a:r>
            <a:r>
              <a:rPr lang="en-US" sz="2800" b="1" dirty="0" smtClean="0"/>
              <a:t>Cu(OH)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KCI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85795"/>
            <a:ext cx="7772400" cy="714379"/>
          </a:xfrm>
        </p:spPr>
        <p:txBody>
          <a:bodyPr/>
          <a:lstStyle/>
          <a:p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066117" cy="3305188"/>
          </a:xfrm>
        </p:spPr>
        <p:txBody>
          <a:bodyPr>
            <a:noAutofit/>
          </a:bodyPr>
          <a:lstStyle/>
          <a:p>
            <a:r>
              <a:rPr lang="ru-RU" sz="4300" dirty="0" smtClean="0"/>
              <a:t>Из перечня формул выпишите те, которые образуют генетический ряд: </a:t>
            </a:r>
            <a:r>
              <a:rPr lang="ru-RU" sz="4400" dirty="0" smtClean="0"/>
              <a:t>1, 3 группы – МЕТАЛЛА, 2, 4 группы – НЕМЕТАЛЛА. </a:t>
            </a:r>
            <a:r>
              <a:rPr lang="ru-RU" sz="4300" dirty="0" smtClean="0"/>
              <a:t>Назовите правильную последовательность.</a:t>
            </a:r>
            <a:br>
              <a:rPr lang="ru-RU" sz="4300" dirty="0" smtClean="0"/>
            </a:b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458200" cy="1470025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Домашнее задание.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115328" cy="2600896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/>
              <a:t>Составить генетический ряд любого </a:t>
            </a:r>
            <a:r>
              <a:rPr lang="ru-RU" sz="3600" b="1" dirty="0" smtClean="0"/>
              <a:t>элемента </a:t>
            </a:r>
            <a:r>
              <a:rPr lang="ru-RU" sz="3600" b="1" smtClean="0"/>
              <a:t>второго периода </a:t>
            </a:r>
            <a:r>
              <a:rPr lang="ru-RU" sz="3600" b="1" dirty="0" smtClean="0"/>
              <a:t>и осуществить превращения  получившейся цепочки.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Итоги урока.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00644"/>
          </a:xfrm>
        </p:spPr>
        <p:txBody>
          <a:bodyPr>
            <a:noAutofit/>
          </a:bodyPr>
          <a:lstStyle/>
          <a:p>
            <a:pPr algn="just"/>
            <a:r>
              <a:rPr lang="en-US" sz="6600" b="1" dirty="0" smtClean="0"/>
              <a:t>Al, C, HCI, Al(OH)</a:t>
            </a:r>
            <a:r>
              <a:rPr lang="en-US" sz="6600" b="1" baseline="-25000" dirty="0" smtClean="0"/>
              <a:t>3</a:t>
            </a:r>
            <a:r>
              <a:rPr lang="en-US" sz="6600" b="1" dirty="0" smtClean="0"/>
              <a:t>, </a:t>
            </a:r>
            <a:r>
              <a:rPr lang="en-US" sz="6600" b="1" dirty="0" err="1" smtClean="0"/>
              <a:t>MgO</a:t>
            </a:r>
            <a:r>
              <a:rPr lang="en-US" sz="6600" b="1" dirty="0" smtClean="0"/>
              <a:t>, CO</a:t>
            </a:r>
            <a:r>
              <a:rPr lang="en-US" sz="6600" b="1" baseline="-25000" dirty="0" smtClean="0"/>
              <a:t>2</a:t>
            </a:r>
            <a:r>
              <a:rPr lang="en-US" sz="6600" b="1" dirty="0" smtClean="0"/>
              <a:t>, H</a:t>
            </a:r>
            <a:r>
              <a:rPr lang="en-US" sz="6600" b="1" baseline="-25000" dirty="0" smtClean="0"/>
              <a:t>3</a:t>
            </a:r>
            <a:r>
              <a:rPr lang="en-US" sz="6600" b="1" dirty="0" smtClean="0"/>
              <a:t>PO</a:t>
            </a:r>
            <a:r>
              <a:rPr lang="en-US" sz="6600" b="1" baseline="-25000" dirty="0" smtClean="0"/>
              <a:t>4</a:t>
            </a:r>
            <a:r>
              <a:rPr lang="en-US" sz="6600" b="1" dirty="0" smtClean="0"/>
              <a:t>, AlCl</a:t>
            </a:r>
            <a:r>
              <a:rPr lang="en-US" sz="6600" b="1" baseline="-25000" dirty="0" smtClean="0"/>
              <a:t>3</a:t>
            </a:r>
            <a:r>
              <a:rPr lang="en-US" sz="6600" b="1" dirty="0" smtClean="0"/>
              <a:t>, </a:t>
            </a:r>
            <a:r>
              <a:rPr lang="en-US" sz="6600" b="1" dirty="0" err="1" smtClean="0"/>
              <a:t>CuO</a:t>
            </a:r>
            <a:r>
              <a:rPr lang="en-US" sz="6600" b="1" dirty="0" smtClean="0"/>
              <a:t>, H</a:t>
            </a:r>
            <a:r>
              <a:rPr lang="en-US" sz="6600" b="1" baseline="-25000" dirty="0" smtClean="0"/>
              <a:t>2</a:t>
            </a:r>
            <a:r>
              <a:rPr lang="en-US" sz="6600" b="1" dirty="0" smtClean="0"/>
              <a:t>CO</a:t>
            </a:r>
            <a:r>
              <a:rPr lang="en-US" sz="6600" b="1" baseline="-25000" dirty="0" smtClean="0"/>
              <a:t>3</a:t>
            </a:r>
            <a:r>
              <a:rPr lang="en-US" sz="6600" b="1" dirty="0" smtClean="0"/>
              <a:t>, HNO</a:t>
            </a:r>
            <a:r>
              <a:rPr lang="en-US" sz="6600" b="1" baseline="-25000" dirty="0" smtClean="0"/>
              <a:t>3</a:t>
            </a:r>
            <a:r>
              <a:rPr lang="en-US" sz="6600" b="1" dirty="0" smtClean="0"/>
              <a:t>, Ag, Al</a:t>
            </a:r>
            <a:r>
              <a:rPr lang="en-US" sz="6600" b="1" baseline="-25000" dirty="0" smtClean="0"/>
              <a:t>2</a:t>
            </a:r>
            <a:r>
              <a:rPr lang="en-US" sz="6600" b="1" dirty="0" smtClean="0"/>
              <a:t>O</a:t>
            </a:r>
            <a:r>
              <a:rPr lang="en-US" sz="6600" b="1" baseline="-25000" dirty="0" smtClean="0"/>
              <a:t>3</a:t>
            </a:r>
            <a:r>
              <a:rPr lang="en-US" sz="6600" b="1" dirty="0" smtClean="0"/>
              <a:t>, Na</a:t>
            </a:r>
            <a:r>
              <a:rPr lang="en-US" sz="6600" b="1" baseline="-25000" dirty="0" smtClean="0"/>
              <a:t>2</a:t>
            </a:r>
            <a:r>
              <a:rPr lang="en-US" sz="6600" b="1" dirty="0" smtClean="0"/>
              <a:t>CO</a:t>
            </a:r>
            <a:r>
              <a:rPr lang="en-US" sz="6600" b="1" baseline="-25000" dirty="0" smtClean="0"/>
              <a:t>3</a:t>
            </a:r>
            <a:r>
              <a:rPr lang="en-US" sz="6600" b="1" dirty="0" smtClean="0"/>
              <a:t>, </a:t>
            </a:r>
            <a:r>
              <a:rPr lang="en-US" sz="6600" b="1" dirty="0" err="1" smtClean="0"/>
              <a:t>NaOH</a:t>
            </a:r>
            <a:r>
              <a:rPr lang="en-US" sz="6600" b="1" dirty="0" smtClean="0"/>
              <a:t>.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7"/>
            <a:ext cx="7772400" cy="857256"/>
          </a:xfrm>
        </p:spPr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643050"/>
            <a:ext cx="7772400" cy="40719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Расшифруйте цепочку превращений:  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4400" dirty="0" smtClean="0"/>
              <a:t>А            Б                  В               Г</a:t>
            </a:r>
            <a:endParaRPr lang="ru-RU" sz="4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428728" y="3786190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357554" y="3786190"/>
            <a:ext cx="21431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72198" y="3786190"/>
            <a:ext cx="18573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929354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А </a:t>
            </a:r>
            <a:r>
              <a:rPr lang="ru-RU" sz="3600" dirty="0" smtClean="0"/>
              <a:t>– металл розового цвета, обладает высокой электропроводимостью;</a:t>
            </a:r>
            <a:br>
              <a:rPr lang="ru-RU" sz="3600" dirty="0" smtClean="0"/>
            </a:br>
            <a:r>
              <a:rPr lang="ru-RU" sz="4800" b="1" dirty="0" smtClean="0"/>
              <a:t>Б </a:t>
            </a:r>
            <a:r>
              <a:rPr lang="ru-RU" sz="3600" dirty="0" smtClean="0"/>
              <a:t>– Основный оксид, черного цвета, нерастворим в воде;</a:t>
            </a:r>
            <a:br>
              <a:rPr lang="ru-RU" sz="3600" dirty="0" smtClean="0"/>
            </a:br>
            <a:r>
              <a:rPr lang="ru-RU" sz="4800" b="1" dirty="0" smtClean="0"/>
              <a:t>В</a:t>
            </a:r>
            <a:r>
              <a:rPr lang="ru-RU" sz="3600" dirty="0" smtClean="0"/>
              <a:t> – соль, при растворении в воде образует раствор </a:t>
            </a:r>
            <a:r>
              <a:rPr lang="ru-RU" sz="3600" dirty="0" err="1" smtClean="0"/>
              <a:t>голубого</a:t>
            </a:r>
            <a:r>
              <a:rPr lang="ru-RU" sz="3600" dirty="0" smtClean="0"/>
              <a:t> цвета, входит в состав медного купороса;</a:t>
            </a:r>
            <a:br>
              <a:rPr lang="ru-RU" sz="3600" dirty="0" smtClean="0"/>
            </a:br>
            <a:r>
              <a:rPr lang="ru-RU" sz="4800" b="1" dirty="0" smtClean="0"/>
              <a:t>Г </a:t>
            </a:r>
            <a:r>
              <a:rPr lang="ru-RU" sz="3600" dirty="0" smtClean="0"/>
              <a:t>– нерастворимое основание, сине-голубой осадок, при нагревании чернеет.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3"/>
            <a:ext cx="7772400" cy="1071570"/>
          </a:xfrm>
        </p:spPr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571744"/>
            <a:ext cx="7772400" cy="185738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000" b="1" dirty="0" smtClean="0"/>
              <a:t>Разгадайте загадки.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714356"/>
            <a:ext cx="5522098" cy="5914091"/>
          </a:xfrm>
        </p:spPr>
        <p:txBody>
          <a:bodyPr>
            <a:noAutofit/>
          </a:bodyPr>
          <a:lstStyle/>
          <a:p>
            <a:r>
              <a:rPr lang="ru-RU" sz="4400" dirty="0" smtClean="0"/>
              <a:t>Я – газ легчайший и бесцветный</a:t>
            </a:r>
            <a:br>
              <a:rPr lang="ru-RU" sz="4400" dirty="0" smtClean="0"/>
            </a:br>
            <a:r>
              <a:rPr lang="ru-RU" sz="4400" dirty="0" smtClean="0"/>
              <a:t>Неядовитый и безвредный,</a:t>
            </a:r>
            <a:br>
              <a:rPr lang="ru-RU" sz="4400" dirty="0" smtClean="0"/>
            </a:br>
            <a:r>
              <a:rPr lang="ru-RU" sz="4400" dirty="0" smtClean="0"/>
              <a:t>Соединяясь с кислородом</a:t>
            </a:r>
            <a:br>
              <a:rPr lang="ru-RU" sz="4400" dirty="0" smtClean="0"/>
            </a:br>
            <a:r>
              <a:rPr lang="ru-RU" sz="4400" dirty="0" smtClean="0"/>
              <a:t>Я для питья даю вам воду.</a:t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5" name="Содержимое 4" descr="253117_461502477227446_1401982266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72066" y="3071810"/>
            <a:ext cx="3627444" cy="34131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714356"/>
            <a:ext cx="4500594" cy="5214974"/>
          </a:xfrm>
        </p:spPr>
        <p:txBody>
          <a:bodyPr>
            <a:noAutofit/>
          </a:bodyPr>
          <a:lstStyle/>
          <a:p>
            <a:r>
              <a:rPr lang="ru-RU" sz="4400" dirty="0" smtClean="0"/>
              <a:t>Если я свечу во тьме – </a:t>
            </a:r>
          </a:p>
          <a:p>
            <a:r>
              <a:rPr lang="ru-RU" sz="4400" dirty="0" smtClean="0"/>
              <a:t>То я белый,</a:t>
            </a:r>
          </a:p>
          <a:p>
            <a:r>
              <a:rPr lang="ru-RU" sz="4400" dirty="0" smtClean="0"/>
              <a:t>Если в школе в порошке – </a:t>
            </a:r>
          </a:p>
          <a:p>
            <a:r>
              <a:rPr lang="ru-RU" sz="4400" dirty="0" smtClean="0"/>
              <a:t>То я красный.</a:t>
            </a:r>
            <a:endParaRPr lang="ru-RU" sz="4400" dirty="0"/>
          </a:p>
        </p:txBody>
      </p:sp>
      <p:pic>
        <p:nvPicPr>
          <p:cNvPr id="5" name="Содержимое 4" descr="Phosphorus-6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33939" y="3571876"/>
            <a:ext cx="4054468" cy="30408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8992" y="714356"/>
            <a:ext cx="5307784" cy="591409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Большую роль играю в жизни,</a:t>
            </a:r>
          </a:p>
          <a:p>
            <a:r>
              <a:rPr lang="ru-RU" sz="4400" dirty="0" smtClean="0"/>
              <a:t>В атмосфере содержусь,</a:t>
            </a:r>
          </a:p>
          <a:p>
            <a:r>
              <a:rPr lang="ru-RU" sz="4400" dirty="0" smtClean="0"/>
              <a:t>В воде почти не растворяюсь,</a:t>
            </a:r>
          </a:p>
          <a:p>
            <a:r>
              <a:rPr lang="ru-RU" sz="4400" dirty="0" smtClean="0"/>
              <a:t>Своей инертностью горжусь.</a:t>
            </a:r>
          </a:p>
          <a:p>
            <a:endParaRPr lang="ru-RU" sz="4400" dirty="0"/>
          </a:p>
        </p:txBody>
      </p:sp>
      <p:pic>
        <p:nvPicPr>
          <p:cNvPr id="5" name="Содержимое 4" descr="azot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0469" y="3992997"/>
            <a:ext cx="2881333" cy="25792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265</TotalTime>
  <Words>281</Words>
  <PresentationFormat>Экран (4:3)</PresentationFormat>
  <Paragraphs>49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   Генетическая связь  веществ</vt:lpstr>
      <vt:lpstr>Задание 1.</vt:lpstr>
      <vt:lpstr>Al, C, HCI, Al(OH)3, MgO, CO2, H3PO4, AlCl3, CuO, H2CO3, HNO3, Ag, Al2O3, Na2CO3, NaOH.</vt:lpstr>
      <vt:lpstr>Задание 2.</vt:lpstr>
      <vt:lpstr>А – металл розового цвета, обладает высокой электропроводимостью; Б – Основный оксид, черного цвета, нерастворим в воде; В – соль, при растворении в воде образует раствор голубого цвета, входит в состав медного купороса; Г – нерастворимое основание, сине-голубой осадок, при нагревании чернеет. </vt:lpstr>
      <vt:lpstr>Задание 3.</vt:lpstr>
      <vt:lpstr>Слайд 7</vt:lpstr>
      <vt:lpstr>Слайд 8</vt:lpstr>
      <vt:lpstr>Слайд 9</vt:lpstr>
      <vt:lpstr>Слайд 10</vt:lpstr>
      <vt:lpstr>Задание 4.</vt:lpstr>
      <vt:lpstr>Слайд 12</vt:lpstr>
      <vt:lpstr>Слайд 13</vt:lpstr>
      <vt:lpstr>Слайд 14</vt:lpstr>
      <vt:lpstr>Слайд 15</vt:lpstr>
      <vt:lpstr>Слайд 16</vt:lpstr>
      <vt:lpstr>Слайд 17</vt:lpstr>
      <vt:lpstr>Задание 5.</vt:lpstr>
      <vt:lpstr>Задание 6. </vt:lpstr>
      <vt:lpstr>Домашнее задание.</vt:lpstr>
      <vt:lpstr>Итоги урока.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</dc:title>
  <dc:creator>рита</dc:creator>
  <cp:lastModifiedBy>рита</cp:lastModifiedBy>
  <cp:revision>24</cp:revision>
  <dcterms:created xsi:type="dcterms:W3CDTF">2014-04-21T13:23:45Z</dcterms:created>
  <dcterms:modified xsi:type="dcterms:W3CDTF">2015-01-01T15:20:34Z</dcterms:modified>
</cp:coreProperties>
</file>